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6"/>
  </p:notesMasterIdLst>
  <p:handoutMasterIdLst>
    <p:handoutMasterId r:id="rId7"/>
  </p:handoutMasterIdLst>
  <p:sldIdLst>
    <p:sldId id="261" r:id="rId5"/>
  </p:sldIdLst>
  <p:sldSz cx="9144000" cy="6858000" type="screen4x3"/>
  <p:notesSz cx="6670675" cy="9929813"/>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8">
          <p15:clr>
            <a:srgbClr val="A4A3A4"/>
          </p15:clr>
        </p15:guide>
        <p15:guide id="2" pos="210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DD5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340" autoAdjust="0"/>
    <p:restoredTop sz="95747" autoAdjust="0"/>
  </p:normalViewPr>
  <p:slideViewPr>
    <p:cSldViewPr>
      <p:cViewPr varScale="1">
        <p:scale>
          <a:sx n="73" d="100"/>
          <a:sy n="73" d="100"/>
        </p:scale>
        <p:origin x="145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70" y="-108"/>
      </p:cViewPr>
      <p:guideLst>
        <p:guide orient="horz" pos="3128"/>
        <p:guide pos="210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890838"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9219" name="Rectangle 3"/>
          <p:cNvSpPr>
            <a:spLocks noGrp="1" noChangeArrowheads="1"/>
          </p:cNvSpPr>
          <p:nvPr>
            <p:ph type="dt" sz="quarter" idx="1"/>
          </p:nvPr>
        </p:nvSpPr>
        <p:spPr bwMode="auto">
          <a:xfrm>
            <a:off x="3779838" y="0"/>
            <a:ext cx="2890837"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9220" name="Rectangle 4"/>
          <p:cNvSpPr>
            <a:spLocks noGrp="1" noChangeArrowheads="1"/>
          </p:cNvSpPr>
          <p:nvPr>
            <p:ph type="ftr" sz="quarter" idx="2"/>
          </p:nvPr>
        </p:nvSpPr>
        <p:spPr bwMode="auto">
          <a:xfrm>
            <a:off x="0" y="9432925"/>
            <a:ext cx="2890838"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9221" name="Rectangle 5"/>
          <p:cNvSpPr>
            <a:spLocks noGrp="1" noChangeArrowheads="1"/>
          </p:cNvSpPr>
          <p:nvPr>
            <p:ph type="sldNum" sz="quarter" idx="3"/>
          </p:nvPr>
        </p:nvSpPr>
        <p:spPr bwMode="auto">
          <a:xfrm>
            <a:off x="3779838" y="9432925"/>
            <a:ext cx="2890837"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47850DC-4B7B-4DDB-AF95-BE45BC800185}" type="slidenum">
              <a:rPr lang="en-US"/>
              <a:pPr>
                <a:defRPr/>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890838"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8195" name="Rectangle 3"/>
          <p:cNvSpPr>
            <a:spLocks noGrp="1" noChangeArrowheads="1"/>
          </p:cNvSpPr>
          <p:nvPr>
            <p:ph type="dt" idx="1"/>
          </p:nvPr>
        </p:nvSpPr>
        <p:spPr bwMode="auto">
          <a:xfrm>
            <a:off x="3779838" y="0"/>
            <a:ext cx="2890837"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7172" name="Rectangle 4"/>
          <p:cNvSpPr>
            <a:spLocks noGrp="1" noRot="1" noChangeAspect="1" noChangeArrowheads="1" noTextEdit="1"/>
          </p:cNvSpPr>
          <p:nvPr>
            <p:ph type="sldImg" idx="2"/>
          </p:nvPr>
        </p:nvSpPr>
        <p:spPr bwMode="auto">
          <a:xfrm>
            <a:off x="852488" y="744538"/>
            <a:ext cx="4965700" cy="3724275"/>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889000" y="4716463"/>
            <a:ext cx="4892675" cy="44688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9432925"/>
            <a:ext cx="2890838"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8199" name="Rectangle 7"/>
          <p:cNvSpPr>
            <a:spLocks noGrp="1" noChangeArrowheads="1"/>
          </p:cNvSpPr>
          <p:nvPr>
            <p:ph type="sldNum" sz="quarter" idx="5"/>
          </p:nvPr>
        </p:nvSpPr>
        <p:spPr bwMode="auto">
          <a:xfrm>
            <a:off x="3779838" y="9432925"/>
            <a:ext cx="2890837"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D9F01EB-EC81-47AB-BA30-57B692915657}"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D641B58E-A7C1-4628-991B-46E81AD7F1F5}" type="slidenum">
              <a:rPr lang="en-US" smtClean="0"/>
              <a:pPr/>
              <a:t>1</a:t>
            </a:fld>
            <a:endParaRPr lang="en-US" dirty="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lgn="ctr">
              <a:defRPr/>
            </a:lvl1pPr>
          </a:lstStyle>
          <a:p>
            <a:pPr>
              <a:defRPr/>
            </a:pPr>
            <a:fld id="{4F40A6A1-EDEA-49E7-9EBE-CCE48D7C39AA}"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077200" cy="685800"/>
          </a:xfrm>
          <a:prstGeom prst="rect">
            <a:avLst/>
          </a:prstGeom>
        </p:spPr>
        <p:txBody>
          <a:bodyPr/>
          <a:lstStyle>
            <a:lvl1pPr>
              <a:defRPr sz="2000"/>
            </a:lvl1pPr>
          </a:lstStyle>
          <a:p>
            <a:r>
              <a:rPr lang="en-US"/>
              <a:t>Click to edit Master title style</a:t>
            </a:r>
            <a:endParaRPr lang="en-US" dirty="0"/>
          </a:p>
        </p:txBody>
      </p:sp>
      <p:sp>
        <p:nvSpPr>
          <p:cNvPr id="3" name="Rectangle 4"/>
          <p:cNvSpPr>
            <a:spLocks noGrp="1" noChangeArrowheads="1"/>
          </p:cNvSpPr>
          <p:nvPr>
            <p:ph type="dt" sz="half" idx="10"/>
          </p:nvPr>
        </p:nvSpPr>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p:txBody>
          <a:bodyPr/>
          <a:lstStyle>
            <a:lvl1pPr algn="ctr">
              <a:defRPr/>
            </a:lvl1pPr>
          </a:lstStyle>
          <a:p>
            <a:pPr>
              <a:defRPr/>
            </a:pPr>
            <a:fld id="{08737962-356F-4FE4-81D9-35F7017D157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p:txBody>
          <a:bodyPr/>
          <a:lstStyle>
            <a:lvl1pPr algn="ctr">
              <a:defRPr/>
            </a:lvl1pPr>
          </a:lstStyle>
          <a:p>
            <a:pPr>
              <a:defRPr/>
            </a:pPr>
            <a:fld id="{AEA803EE-8FA3-4F22-9D29-81750D76E988}"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p:txBody>
          <a:bodyPr/>
          <a:lstStyle>
            <a:lvl1pPr algn="ctr">
              <a:defRPr/>
            </a:lvl1pPr>
          </a:lstStyle>
          <a:p>
            <a:pPr>
              <a:defRPr/>
            </a:pPr>
            <a:fld id="{3D438053-C4AA-4E08-BCC6-BC89ADAA5D9C}"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06026161-7E6D-47DA-9480-04F3657FA99F}" type="slidenum">
              <a:rPr lang="en-US"/>
              <a:pPr>
                <a:defRPr/>
              </a:pPr>
              <a:t>‹#›</a:t>
            </a:fld>
            <a:endParaRPr lang="en-US" dirty="0"/>
          </a:p>
        </p:txBody>
      </p:sp>
      <p:sp>
        <p:nvSpPr>
          <p:cNvPr id="7" name="TextBox 6"/>
          <p:cNvSpPr txBox="1"/>
          <p:nvPr userDrawn="1"/>
        </p:nvSpPr>
        <p:spPr>
          <a:xfrm>
            <a:off x="762000" y="228600"/>
            <a:ext cx="7467600" cy="400050"/>
          </a:xfrm>
          <a:prstGeom prst="rect">
            <a:avLst/>
          </a:prstGeom>
          <a:noFill/>
        </p:spPr>
        <p:txBody>
          <a:bodyPr>
            <a:spAutoFit/>
          </a:bodyPr>
          <a:lstStyle/>
          <a:p>
            <a:pPr>
              <a:defRPr/>
            </a:pPr>
            <a:r>
              <a:rPr lang="en-US" sz="2000" b="1" i="1" kern="0" dirty="0">
                <a:solidFill>
                  <a:srgbClr val="CCCCFF"/>
                </a:solidFill>
                <a:latin typeface="Arial"/>
                <a:ea typeface="+mj-ea"/>
                <a:cs typeface="Arial"/>
              </a:rPr>
              <a:t>Main contractor name – LTI# - Date of incident</a:t>
            </a:r>
            <a:endParaRPr lang="en-US" dirty="0"/>
          </a:p>
        </p:txBody>
      </p:sp>
      <p:sp>
        <p:nvSpPr>
          <p:cNvPr id="8" name="Rectangle 7"/>
          <p:cNvSpPr/>
          <p:nvPr userDrawn="1"/>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a:lstStyle/>
          <a:p>
            <a:pPr>
              <a:defRPr/>
            </a:pPr>
            <a:endParaRPr lang="en-US" dirty="0"/>
          </a:p>
        </p:txBody>
      </p:sp>
      <p:pic>
        <p:nvPicPr>
          <p:cNvPr id="1032" name="Content Placeholder 3" descr="PPT option1.jpg"/>
          <p:cNvPicPr>
            <a:picLocks noChangeAspect="1"/>
          </p:cNvPicPr>
          <p:nvPr userDrawn="1"/>
        </p:nvPicPr>
        <p:blipFill>
          <a:blip r:embed="rId6" cstate="email"/>
          <a:srcRect/>
          <a:stretch>
            <a:fillRect/>
          </a:stretch>
        </p:blipFill>
        <p:spPr bwMode="auto">
          <a:xfrm>
            <a:off x="-11113" y="0"/>
            <a:ext cx="9155113"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63" r:id="rId1"/>
    <p:sldLayoutId id="2147483964" r:id="rId2"/>
    <p:sldLayoutId id="2147483965" r:id="rId3"/>
    <p:sldLayoutId id="2147483966" r:id="rId4"/>
  </p:sldLayoutIdLst>
  <p:hf hdr="0" ftr="0" dt="0"/>
  <p:txStyles>
    <p:titleStyle>
      <a:lvl1pPr algn="ctr" rtl="0" eaLnBrk="0" fontAlgn="base" hangingPunct="0">
        <a:spcBef>
          <a:spcPct val="0"/>
        </a:spcBef>
        <a:spcAft>
          <a:spcPct val="0"/>
        </a:spcAft>
        <a:defRPr sz="2000" i="1">
          <a:solidFill>
            <a:schemeClr val="hlink"/>
          </a:solidFill>
          <a:latin typeface="+mj-lt"/>
          <a:ea typeface="+mj-ea"/>
          <a:cs typeface="+mj-cs"/>
        </a:defRPr>
      </a:lvl1pPr>
      <a:lvl2pPr algn="ctr" rtl="0" eaLnBrk="0" fontAlgn="base" hangingPunct="0">
        <a:spcBef>
          <a:spcPct val="0"/>
        </a:spcBef>
        <a:spcAft>
          <a:spcPct val="0"/>
        </a:spcAft>
        <a:defRPr sz="2000" i="1">
          <a:solidFill>
            <a:schemeClr val="hlink"/>
          </a:solidFill>
          <a:latin typeface="Arial" charset="0"/>
          <a:cs typeface="Arial" charset="0"/>
        </a:defRPr>
      </a:lvl2pPr>
      <a:lvl3pPr algn="ctr" rtl="0" eaLnBrk="0" fontAlgn="base" hangingPunct="0">
        <a:spcBef>
          <a:spcPct val="0"/>
        </a:spcBef>
        <a:spcAft>
          <a:spcPct val="0"/>
        </a:spcAft>
        <a:defRPr sz="2000" i="1">
          <a:solidFill>
            <a:schemeClr val="hlink"/>
          </a:solidFill>
          <a:latin typeface="Arial" charset="0"/>
          <a:cs typeface="Arial" charset="0"/>
        </a:defRPr>
      </a:lvl3pPr>
      <a:lvl4pPr algn="ctr" rtl="0" eaLnBrk="0" fontAlgn="base" hangingPunct="0">
        <a:spcBef>
          <a:spcPct val="0"/>
        </a:spcBef>
        <a:spcAft>
          <a:spcPct val="0"/>
        </a:spcAft>
        <a:defRPr sz="2000" i="1">
          <a:solidFill>
            <a:schemeClr val="hlink"/>
          </a:solidFill>
          <a:latin typeface="Arial" charset="0"/>
          <a:cs typeface="Arial" charset="0"/>
        </a:defRPr>
      </a:lvl4pPr>
      <a:lvl5pPr algn="ctr" rtl="0" eaLnBrk="0" fontAlgn="base" hangingPunct="0">
        <a:spcBef>
          <a:spcPct val="0"/>
        </a:spcBef>
        <a:spcAft>
          <a:spcPct val="0"/>
        </a:spcAft>
        <a:defRPr sz="2000" i="1">
          <a:solidFill>
            <a:schemeClr val="hlink"/>
          </a:solidFill>
          <a:latin typeface="Arial" charset="0"/>
          <a:cs typeface="Arial" charset="0"/>
        </a:defRPr>
      </a:lvl5pPr>
      <a:lvl6pPr marL="457200" algn="ctr" rtl="0" eaLnBrk="0" fontAlgn="base" hangingPunct="0">
        <a:spcBef>
          <a:spcPct val="0"/>
        </a:spcBef>
        <a:spcAft>
          <a:spcPct val="0"/>
        </a:spcAft>
        <a:defRPr sz="2800">
          <a:solidFill>
            <a:schemeClr val="hlink"/>
          </a:solidFill>
          <a:latin typeface="Arial" charset="0"/>
          <a:cs typeface="Arial" charset="0"/>
        </a:defRPr>
      </a:lvl6pPr>
      <a:lvl7pPr marL="914400" algn="ctr" rtl="0" eaLnBrk="0" fontAlgn="base" hangingPunct="0">
        <a:spcBef>
          <a:spcPct val="0"/>
        </a:spcBef>
        <a:spcAft>
          <a:spcPct val="0"/>
        </a:spcAft>
        <a:defRPr sz="2800">
          <a:solidFill>
            <a:schemeClr val="hlink"/>
          </a:solidFill>
          <a:latin typeface="Arial" charset="0"/>
          <a:cs typeface="Arial" charset="0"/>
        </a:defRPr>
      </a:lvl7pPr>
      <a:lvl8pPr marL="1371600" algn="ctr" rtl="0" eaLnBrk="0" fontAlgn="base" hangingPunct="0">
        <a:spcBef>
          <a:spcPct val="0"/>
        </a:spcBef>
        <a:spcAft>
          <a:spcPct val="0"/>
        </a:spcAft>
        <a:defRPr sz="2800">
          <a:solidFill>
            <a:schemeClr val="hlink"/>
          </a:solidFill>
          <a:latin typeface="Arial" charset="0"/>
          <a:cs typeface="Arial" charset="0"/>
        </a:defRPr>
      </a:lvl8pPr>
      <a:lvl9pPr marL="1828800" algn="ctr" rtl="0" eaLnBrk="0" fontAlgn="base" hangingPunct="0">
        <a:spcBef>
          <a:spcPct val="0"/>
        </a:spcBef>
        <a:spcAft>
          <a:spcPct val="0"/>
        </a:spcAft>
        <a:defRPr sz="2800">
          <a:solidFill>
            <a:schemeClr val="hlink"/>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5"/>
          <p:cNvSpPr>
            <a:spLocks noChangeArrowheads="1"/>
          </p:cNvSpPr>
          <p:nvPr/>
        </p:nvSpPr>
        <p:spPr bwMode="auto">
          <a:xfrm>
            <a:off x="0" y="152400"/>
            <a:ext cx="9144000" cy="609600"/>
          </a:xfrm>
          <a:prstGeom prst="rect">
            <a:avLst/>
          </a:prstGeom>
          <a:noFill/>
          <a:ln w="9525">
            <a:noFill/>
            <a:miter lim="800000"/>
            <a:headEnd/>
            <a:tailEnd/>
          </a:ln>
        </p:spPr>
        <p:txBody>
          <a:bodyPr/>
          <a:lstStyle/>
          <a:p>
            <a:pPr algn="ctr"/>
            <a:endParaRPr lang="en-GB" b="1" dirty="0">
              <a:solidFill>
                <a:srgbClr val="FFFFFF"/>
              </a:solidFill>
              <a:latin typeface="Calibri" pitchFamily="34" charset="0"/>
              <a:cs typeface="Calibri" pitchFamily="34" charset="0"/>
            </a:endParaRPr>
          </a:p>
        </p:txBody>
      </p:sp>
      <p:sp>
        <p:nvSpPr>
          <p:cNvPr id="6149" name="Rectangle 4"/>
          <p:cNvSpPr>
            <a:spLocks noChangeArrowheads="1"/>
          </p:cNvSpPr>
          <p:nvPr/>
        </p:nvSpPr>
        <p:spPr bwMode="auto">
          <a:xfrm>
            <a:off x="0" y="44450"/>
            <a:ext cx="184150" cy="368300"/>
          </a:xfrm>
          <a:prstGeom prst="rect">
            <a:avLst/>
          </a:prstGeom>
          <a:noFill/>
          <a:ln w="9525">
            <a:noFill/>
            <a:miter lim="800000"/>
            <a:headEnd/>
            <a:tailEnd/>
          </a:ln>
        </p:spPr>
        <p:txBody>
          <a:bodyPr wrap="none" anchor="ctr">
            <a:spAutoFit/>
          </a:bodyPr>
          <a:lstStyle/>
          <a:p>
            <a:pPr eaLnBrk="1" hangingPunct="1"/>
            <a:endParaRPr lang="en-US" sz="1800" dirty="0">
              <a:latin typeface="Calibri" pitchFamily="34" charset="0"/>
              <a:cs typeface="Calibri" pitchFamily="34" charset="0"/>
            </a:endParaRPr>
          </a:p>
        </p:txBody>
      </p:sp>
      <p:sp>
        <p:nvSpPr>
          <p:cNvPr id="6150" name="Rectangle 5"/>
          <p:cNvSpPr>
            <a:spLocks noChangeArrowheads="1"/>
          </p:cNvSpPr>
          <p:nvPr/>
        </p:nvSpPr>
        <p:spPr bwMode="auto">
          <a:xfrm>
            <a:off x="0" y="227013"/>
            <a:ext cx="396875" cy="460375"/>
          </a:xfrm>
          <a:prstGeom prst="rect">
            <a:avLst/>
          </a:prstGeom>
          <a:noFill/>
          <a:ln w="9525">
            <a:noFill/>
            <a:miter lim="800000"/>
            <a:headEnd/>
            <a:tailEnd/>
          </a:ln>
        </p:spPr>
        <p:txBody>
          <a:bodyPr wrap="none" anchor="ctr">
            <a:spAutoFit/>
          </a:bodyPr>
          <a:lstStyle/>
          <a:p>
            <a:pPr eaLnBrk="1" hangingPunct="1"/>
            <a:endParaRPr lang="en-US" sz="600" dirty="0">
              <a:latin typeface="Calibri" pitchFamily="34" charset="0"/>
              <a:cs typeface="Calibri" pitchFamily="34" charset="0"/>
            </a:endParaRPr>
          </a:p>
          <a:p>
            <a:r>
              <a:rPr lang="en-US" sz="1800" dirty="0">
                <a:latin typeface="Calibri" pitchFamily="34" charset="0"/>
                <a:cs typeface="Calibri" pitchFamily="34" charset="0"/>
              </a:rPr>
              <a:t>    </a:t>
            </a:r>
          </a:p>
        </p:txBody>
      </p:sp>
      <p:sp>
        <p:nvSpPr>
          <p:cNvPr id="6153" name="Rectangle 17"/>
          <p:cNvSpPr>
            <a:spLocks noChangeArrowheads="1"/>
          </p:cNvSpPr>
          <p:nvPr/>
        </p:nvSpPr>
        <p:spPr bwMode="auto">
          <a:xfrm>
            <a:off x="152400" y="1981200"/>
            <a:ext cx="5562600" cy="523220"/>
          </a:xfrm>
          <a:prstGeom prst="rect">
            <a:avLst/>
          </a:prstGeom>
          <a:noFill/>
          <a:ln w="9525">
            <a:noFill/>
            <a:miter lim="800000"/>
            <a:headEnd/>
            <a:tailEnd/>
          </a:ln>
        </p:spPr>
        <p:txBody>
          <a:bodyPr wrap="square">
            <a:spAutoFit/>
          </a:bodyPr>
          <a:lstStyle/>
          <a:p>
            <a:r>
              <a:rPr lang="en-US" sz="1600" b="1" dirty="0">
                <a:solidFill>
                  <a:schemeClr val="accent2"/>
                </a:solidFill>
                <a:latin typeface="+mj-lt"/>
                <a:cs typeface="Calibri" pitchFamily="34" charset="0"/>
              </a:rPr>
              <a:t>What happened</a:t>
            </a:r>
          </a:p>
          <a:p>
            <a:endParaRPr lang="en-US" sz="1200" dirty="0"/>
          </a:p>
        </p:txBody>
      </p:sp>
      <p:sp>
        <p:nvSpPr>
          <p:cNvPr id="18" name="Rectangle 4"/>
          <p:cNvSpPr>
            <a:spLocks noChangeArrowheads="1"/>
          </p:cNvSpPr>
          <p:nvPr/>
        </p:nvSpPr>
        <p:spPr bwMode="auto">
          <a:xfrm>
            <a:off x="838200" y="3349625"/>
            <a:ext cx="4343400" cy="307975"/>
          </a:xfrm>
          <a:prstGeom prst="rect">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a:spAutoFit/>
          </a:bodyPr>
          <a:lstStyle/>
          <a:p>
            <a:pPr marL="342900" indent="-342900">
              <a:defRPr/>
            </a:pPr>
            <a:r>
              <a:rPr lang="en-GB" sz="1400" b="1" dirty="0">
                <a:solidFill>
                  <a:srgbClr val="000000"/>
                </a:solidFill>
                <a:latin typeface="Calibri" pitchFamily="34" charset="0"/>
                <a:cs typeface="Calibri" pitchFamily="34" charset="0"/>
              </a:rPr>
              <a:t>Mr. Musleh asks the questions of can it happen to you?</a:t>
            </a:r>
          </a:p>
        </p:txBody>
      </p:sp>
      <p:pic>
        <p:nvPicPr>
          <p:cNvPr id="6178" name="Picture 18" descr="speakers-beu.png"/>
          <p:cNvPicPr>
            <a:picLocks noChangeAspect="1"/>
          </p:cNvPicPr>
          <p:nvPr/>
        </p:nvPicPr>
        <p:blipFill>
          <a:blip r:embed="rId3" cstate="email"/>
          <a:srcRect/>
          <a:stretch>
            <a:fillRect/>
          </a:stretch>
        </p:blipFill>
        <p:spPr bwMode="auto">
          <a:xfrm>
            <a:off x="203200" y="5486400"/>
            <a:ext cx="1016000" cy="762000"/>
          </a:xfrm>
          <a:prstGeom prst="rect">
            <a:avLst/>
          </a:prstGeom>
          <a:noFill/>
          <a:ln w="9525">
            <a:noFill/>
            <a:miter lim="800000"/>
            <a:headEnd/>
            <a:tailEnd/>
          </a:ln>
        </p:spPr>
      </p:pic>
      <p:sp>
        <p:nvSpPr>
          <p:cNvPr id="20" name="Curved Down Arrow 19"/>
          <p:cNvSpPr/>
          <p:nvPr/>
        </p:nvSpPr>
        <p:spPr bwMode="auto">
          <a:xfrm>
            <a:off x="1066800" y="5410200"/>
            <a:ext cx="609600" cy="228600"/>
          </a:xfrm>
          <a:prstGeom prst="curvedDownArrow">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a:lstStyle/>
          <a:p>
            <a:pPr>
              <a:defRPr/>
            </a:pPr>
            <a:endParaRPr lang="en-US" dirty="0">
              <a:solidFill>
                <a:schemeClr val="tx1"/>
              </a:solidFill>
            </a:endParaRPr>
          </a:p>
        </p:txBody>
      </p:sp>
      <p:sp>
        <p:nvSpPr>
          <p:cNvPr id="6183" name="Rounded Rectangle 20"/>
          <p:cNvSpPr>
            <a:spLocks noChangeArrowheads="1"/>
          </p:cNvSpPr>
          <p:nvPr/>
        </p:nvSpPr>
        <p:spPr bwMode="auto">
          <a:xfrm>
            <a:off x="1295400" y="5638800"/>
            <a:ext cx="3276600" cy="609600"/>
          </a:xfrm>
          <a:prstGeom prst="roundRect">
            <a:avLst>
              <a:gd name="adj" fmla="val 16667"/>
            </a:avLst>
          </a:prstGeom>
          <a:solidFill>
            <a:schemeClr val="bg1">
              <a:alpha val="0"/>
            </a:schemeClr>
          </a:solidFill>
          <a:ln w="15875" algn="ctr">
            <a:solidFill>
              <a:srgbClr val="0070C0"/>
            </a:solidFill>
            <a:round/>
            <a:headEnd/>
            <a:tailEnd/>
          </a:ln>
        </p:spPr>
        <p:txBody>
          <a:bodyPr/>
          <a:lstStyle/>
          <a:p>
            <a:pPr algn="justLow"/>
            <a:r>
              <a:rPr lang="en-US" sz="1000" b="1" dirty="0">
                <a:solidFill>
                  <a:srgbClr val="000000"/>
                </a:solidFill>
                <a:latin typeface="Calibri" pitchFamily="34" charset="0"/>
                <a:cs typeface="Calibri" pitchFamily="34" charset="0"/>
              </a:rPr>
              <a:t>Please disseminate this LTI notification to your teams and use it in your tool box talks and HSE meetings and notice boards.</a:t>
            </a:r>
            <a:endParaRPr lang="en-US" sz="1000" dirty="0">
              <a:solidFill>
                <a:srgbClr val="000000"/>
              </a:solidFill>
              <a:latin typeface="Calibri" pitchFamily="34" charset="0"/>
              <a:cs typeface="Calibri" pitchFamily="34" charset="0"/>
            </a:endParaRPr>
          </a:p>
        </p:txBody>
      </p:sp>
      <p:pic>
        <p:nvPicPr>
          <p:cNvPr id="31" name="Picture 30" descr="sad.png"/>
          <p:cNvPicPr>
            <a:picLocks noChangeAspect="1"/>
          </p:cNvPicPr>
          <p:nvPr/>
        </p:nvPicPr>
        <p:blipFill>
          <a:blip r:embed="rId4" cstate="email"/>
          <a:stretch>
            <a:fillRect/>
          </a:stretch>
        </p:blipFill>
        <p:spPr>
          <a:xfrm>
            <a:off x="6019800" y="4648200"/>
            <a:ext cx="922020" cy="2048933"/>
          </a:xfrm>
          <a:prstGeom prst="rect">
            <a:avLst/>
          </a:prstGeom>
        </p:spPr>
      </p:pic>
      <p:graphicFrame>
        <p:nvGraphicFramePr>
          <p:cNvPr id="32" name="Table 31"/>
          <p:cNvGraphicFramePr>
            <a:graphicFrameLocks noGrp="1"/>
          </p:cNvGraphicFramePr>
          <p:nvPr>
            <p:extLst>
              <p:ext uri="{D42A27DB-BD31-4B8C-83A1-F6EECF244321}">
                <p14:modId xmlns:p14="http://schemas.microsoft.com/office/powerpoint/2010/main" val="4101309688"/>
              </p:ext>
            </p:extLst>
          </p:nvPr>
        </p:nvGraphicFramePr>
        <p:xfrm>
          <a:off x="1828799" y="762000"/>
          <a:ext cx="7162802" cy="914400"/>
        </p:xfrm>
        <a:graphic>
          <a:graphicData uri="http://schemas.openxmlformats.org/drawingml/2006/table">
            <a:tbl>
              <a:tblPr firstRow="1" bandRow="1">
                <a:tableStyleId>{5C22544A-7EE6-4342-B048-85BDC9FD1C3A}</a:tableStyleId>
              </a:tblPr>
              <a:tblGrid>
                <a:gridCol w="1634987">
                  <a:extLst>
                    <a:ext uri="{9D8B030D-6E8A-4147-A177-3AD203B41FA5}">
                      <a16:colId xmlns:a16="http://schemas.microsoft.com/office/drawing/2014/main" val="20000"/>
                    </a:ext>
                  </a:extLst>
                </a:gridCol>
                <a:gridCol w="2179984">
                  <a:extLst>
                    <a:ext uri="{9D8B030D-6E8A-4147-A177-3AD203B41FA5}">
                      <a16:colId xmlns:a16="http://schemas.microsoft.com/office/drawing/2014/main" val="20001"/>
                    </a:ext>
                  </a:extLst>
                </a:gridCol>
                <a:gridCol w="1574860">
                  <a:extLst>
                    <a:ext uri="{9D8B030D-6E8A-4147-A177-3AD203B41FA5}">
                      <a16:colId xmlns:a16="http://schemas.microsoft.com/office/drawing/2014/main" val="20002"/>
                    </a:ext>
                  </a:extLst>
                </a:gridCol>
                <a:gridCol w="1772971">
                  <a:extLst>
                    <a:ext uri="{9D8B030D-6E8A-4147-A177-3AD203B41FA5}">
                      <a16:colId xmlns:a16="http://schemas.microsoft.com/office/drawing/2014/main" val="20003"/>
                    </a:ext>
                  </a:extLst>
                </a:gridCol>
              </a:tblGrid>
              <a:tr h="185351">
                <a:tc>
                  <a:txBody>
                    <a:bodyPr/>
                    <a:lstStyle/>
                    <a:p>
                      <a:r>
                        <a:rPr lang="en-US" sz="1400" b="1" dirty="0">
                          <a:solidFill>
                            <a:srgbClr val="C00000"/>
                          </a:solidFill>
                          <a:latin typeface="Calibri" pitchFamily="34" charset="0"/>
                          <a:cs typeface="Calibri" pitchFamily="34" charset="0"/>
                        </a:rPr>
                        <a:t>Incident type </a:t>
                      </a:r>
                      <a:endParaRPr lang="en-US" sz="1200" b="1" dirty="0">
                        <a:solidFill>
                          <a:srgbClr val="C00000"/>
                        </a:solidFill>
                        <a:latin typeface="Calibri" pitchFamily="34" charset="0"/>
                        <a:cs typeface="Calibri" pitchFamily="34" charset="0"/>
                      </a:endParaRPr>
                    </a:p>
                  </a:txBody>
                  <a:tcPr>
                    <a:noFill/>
                  </a:tcPr>
                </a:tc>
                <a:tc gridSpan="3">
                  <a:txBody>
                    <a:bodyPr/>
                    <a:lstStyle/>
                    <a:p>
                      <a:r>
                        <a:rPr lang="en-US" sz="1400" b="0" kern="1200" dirty="0">
                          <a:solidFill>
                            <a:schemeClr val="tx1"/>
                          </a:solidFill>
                          <a:latin typeface="Calibri" pitchFamily="34" charset="0"/>
                          <a:ea typeface="+mn-ea"/>
                          <a:cs typeface="Calibri" pitchFamily="34" charset="0"/>
                        </a:rPr>
                        <a:t>LTI (#18)</a:t>
                      </a:r>
                    </a:p>
                  </a:txBody>
                  <a:tcPr>
                    <a:noFill/>
                  </a:tcPr>
                </a:tc>
                <a:tc hMerge="1">
                  <a:txBody>
                    <a:bodyPr/>
                    <a:lstStyle/>
                    <a:p>
                      <a:pPr marL="0" algn="l" defTabSz="914400" rtl="0" eaLnBrk="1" latinLnBrk="0" hangingPunct="1"/>
                      <a:endParaRPr lang="en-US" sz="1400" b="1" kern="1200" dirty="0">
                        <a:solidFill>
                          <a:schemeClr val="dk1"/>
                        </a:solidFill>
                        <a:latin typeface="Calibri" pitchFamily="34" charset="0"/>
                        <a:ea typeface="+mn-ea"/>
                        <a:cs typeface="Calibri" pitchFamily="34" charset="0"/>
                      </a:endParaRPr>
                    </a:p>
                  </a:txBody>
                  <a:tcPr>
                    <a:no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400" b="0" kern="1200" dirty="0">
                        <a:solidFill>
                          <a:schemeClr val="dk1"/>
                        </a:solidFill>
                        <a:latin typeface="Calibri" pitchFamily="34" charset="0"/>
                        <a:ea typeface="+mn-ea"/>
                        <a:cs typeface="Calibri" pitchFamily="34" charset="0"/>
                      </a:endParaRPr>
                    </a:p>
                  </a:txBody>
                  <a:tcPr>
                    <a:noFill/>
                  </a:tcPr>
                </a:tc>
                <a:extLst>
                  <a:ext uri="{0D108BD9-81ED-4DB2-BD59-A6C34878D82A}">
                    <a16:rowId xmlns:a16="http://schemas.microsoft.com/office/drawing/2014/main" val="10000"/>
                  </a:ext>
                </a:extLst>
              </a:tr>
              <a:tr h="185351">
                <a:tc>
                  <a:txBody>
                    <a:bodyPr/>
                    <a:lstStyle/>
                    <a:p>
                      <a:r>
                        <a:rPr lang="en-US" sz="1400" b="1" dirty="0">
                          <a:latin typeface="Calibri" pitchFamily="34" charset="0"/>
                          <a:cs typeface="Calibri" pitchFamily="34" charset="0"/>
                        </a:rPr>
                        <a:t>Date/</a:t>
                      </a:r>
                      <a:r>
                        <a:rPr lang="en-US" sz="1400" b="1" baseline="0" dirty="0">
                          <a:latin typeface="Calibri" pitchFamily="34" charset="0"/>
                          <a:cs typeface="Calibri" pitchFamily="34" charset="0"/>
                        </a:rPr>
                        <a:t> time </a:t>
                      </a:r>
                      <a:endParaRPr lang="en-US" sz="1400" b="1" dirty="0">
                        <a:latin typeface="Calibri" pitchFamily="34" charset="0"/>
                        <a:cs typeface="Calibri" pitchFamily="34" charset="0"/>
                      </a:endParaRP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0" kern="1200" dirty="0">
                          <a:solidFill>
                            <a:schemeClr val="tx1"/>
                          </a:solidFill>
                          <a:latin typeface="Calibri" pitchFamily="34" charset="0"/>
                          <a:ea typeface="+mn-ea"/>
                          <a:cs typeface="Calibri" pitchFamily="34" charset="0"/>
                        </a:rPr>
                        <a:t>09.07.18 @ 22:55 </a:t>
                      </a:r>
                      <a:r>
                        <a:rPr lang="en-GB" sz="1400" b="0" kern="1200" baseline="0" dirty="0">
                          <a:solidFill>
                            <a:schemeClr val="tx1"/>
                          </a:solidFill>
                          <a:latin typeface="Calibri" pitchFamily="34" charset="0"/>
                          <a:ea typeface="+mn-ea"/>
                          <a:cs typeface="Calibri" pitchFamily="34" charset="0"/>
                        </a:rPr>
                        <a:t>hrs</a:t>
                      </a:r>
                      <a:endParaRPr lang="en-US" sz="1400" b="0" kern="1200" dirty="0">
                        <a:solidFill>
                          <a:schemeClr val="tx1"/>
                        </a:solidFill>
                        <a:latin typeface="Calibri" pitchFamily="34" charset="0"/>
                        <a:ea typeface="+mn-ea"/>
                        <a:cs typeface="Calibri" pitchFamily="34" charset="0"/>
                      </a:endParaRPr>
                    </a:p>
                  </a:txBody>
                  <a:tcPr>
                    <a:noFill/>
                  </a:tcPr>
                </a:tc>
                <a:tc>
                  <a:txBody>
                    <a:bodyPr/>
                    <a:lstStyle/>
                    <a:p>
                      <a:pPr marL="0" algn="l" defTabSz="914400" rtl="0" eaLnBrk="1" latinLnBrk="0" hangingPunct="1"/>
                      <a:r>
                        <a:rPr lang="en-US" sz="1400" b="1" kern="1200" dirty="0">
                          <a:solidFill>
                            <a:schemeClr val="dk1"/>
                          </a:solidFill>
                          <a:latin typeface="Calibri" pitchFamily="34" charset="0"/>
                          <a:ea typeface="+mn-ea"/>
                          <a:cs typeface="Calibri" pitchFamily="34" charset="0"/>
                        </a:rPr>
                        <a:t>Directorate</a:t>
                      </a:r>
                    </a:p>
                  </a:txBody>
                  <a:tcPr>
                    <a:noFill/>
                  </a:tcPr>
                </a:tc>
                <a:tc>
                  <a:txBody>
                    <a:bodyPr/>
                    <a:lstStyle/>
                    <a:p>
                      <a:pPr marL="0" algn="l" defTabSz="914400" rtl="0" eaLnBrk="1" latinLnBrk="0" hangingPunct="1"/>
                      <a:endParaRPr lang="en-US" sz="1400" b="0" kern="1200" dirty="0">
                        <a:solidFill>
                          <a:schemeClr val="dk1"/>
                        </a:solidFill>
                        <a:latin typeface="Calibri" pitchFamily="34" charset="0"/>
                        <a:ea typeface="+mn-ea"/>
                        <a:cs typeface="Calibri" pitchFamily="34" charset="0"/>
                      </a:endParaRPr>
                    </a:p>
                  </a:txBody>
                  <a:tcPr>
                    <a:noFill/>
                  </a:tcPr>
                </a:tc>
                <a:extLst>
                  <a:ext uri="{0D108BD9-81ED-4DB2-BD59-A6C34878D82A}">
                    <a16:rowId xmlns:a16="http://schemas.microsoft.com/office/drawing/2014/main" val="10001"/>
                  </a:ext>
                </a:extLst>
              </a:tr>
              <a:tr h="304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a:latin typeface="Calibri" pitchFamily="34" charset="0"/>
                          <a:cs typeface="Calibri" pitchFamily="34" charset="0"/>
                        </a:rPr>
                        <a:t>Location</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tx1"/>
                          </a:solidFill>
                          <a:latin typeface="Calibri" pitchFamily="34" charset="0"/>
                          <a:ea typeface="+mn-ea"/>
                          <a:cs typeface="Calibri" pitchFamily="34" charset="0"/>
                        </a:rPr>
                        <a:t>Amal</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latin typeface="Calibri" pitchFamily="34" charset="0"/>
                          <a:ea typeface="+mn-ea"/>
                          <a:cs typeface="Calibri" pitchFamily="34" charset="0"/>
                        </a:rPr>
                        <a:t>Dept</a:t>
                      </a:r>
                    </a:p>
                  </a:txBody>
                  <a:tcPr>
                    <a:noFill/>
                  </a:tcPr>
                </a:tc>
                <a:tc>
                  <a:txBody>
                    <a:bodyPr/>
                    <a:lstStyle/>
                    <a:p>
                      <a:pPr marL="0" algn="l" defTabSz="914400" rtl="0" eaLnBrk="1" latinLnBrk="0" hangingPunct="1"/>
                      <a:endParaRPr lang="en-US" sz="1400" b="0" kern="1200" dirty="0">
                        <a:solidFill>
                          <a:schemeClr val="tx1"/>
                        </a:solidFill>
                        <a:latin typeface="Calibri" pitchFamily="34" charset="0"/>
                        <a:ea typeface="+mn-ea"/>
                        <a:cs typeface="Calibri" pitchFamily="34" charset="0"/>
                      </a:endParaRPr>
                    </a:p>
                  </a:txBody>
                  <a:tcPr>
                    <a:noFill/>
                  </a:tcPr>
                </a:tc>
                <a:extLst>
                  <a:ext uri="{0D108BD9-81ED-4DB2-BD59-A6C34878D82A}">
                    <a16:rowId xmlns:a16="http://schemas.microsoft.com/office/drawing/2014/main" val="10002"/>
                  </a:ext>
                </a:extLst>
              </a:tr>
            </a:tbl>
          </a:graphicData>
        </a:graphic>
      </p:graphicFrame>
      <p:sp>
        <p:nvSpPr>
          <p:cNvPr id="34" name="Rectangle 15"/>
          <p:cNvSpPr>
            <a:spLocks noChangeArrowheads="1"/>
          </p:cNvSpPr>
          <p:nvPr/>
        </p:nvSpPr>
        <p:spPr bwMode="auto">
          <a:xfrm>
            <a:off x="152400" y="152400"/>
            <a:ext cx="8991600" cy="461963"/>
          </a:xfrm>
          <a:prstGeom prst="rect">
            <a:avLst/>
          </a:prstGeom>
          <a:noFill/>
          <a:ln w="9525">
            <a:noFill/>
            <a:miter lim="800000"/>
            <a:headEnd/>
            <a:tailEnd/>
          </a:ln>
        </p:spPr>
        <p:txBody>
          <a:bodyPr>
            <a:spAutoFit/>
          </a:bodyPr>
          <a:lstStyle/>
          <a:p>
            <a:pPr algn="ctr"/>
            <a:r>
              <a:rPr lang="en-GB" b="1" dirty="0">
                <a:solidFill>
                  <a:srgbClr val="FFC000"/>
                </a:solidFill>
                <a:latin typeface="Calibri" pitchFamily="34" charset="0"/>
                <a:cs typeface="Calibri" pitchFamily="34" charset="0"/>
              </a:rPr>
              <a:t>PDO Incident First </a:t>
            </a:r>
            <a:r>
              <a:rPr lang="en-GB" b="1">
                <a:solidFill>
                  <a:srgbClr val="FFC000"/>
                </a:solidFill>
                <a:latin typeface="Calibri" pitchFamily="34" charset="0"/>
                <a:cs typeface="Calibri" pitchFamily="34" charset="0"/>
              </a:rPr>
              <a:t>Alert  </a:t>
            </a:r>
            <a:endParaRPr lang="en-GB" sz="2000" b="1" dirty="0">
              <a:solidFill>
                <a:schemeClr val="bg1"/>
              </a:solidFill>
              <a:latin typeface="Calibri" pitchFamily="34" charset="0"/>
              <a:cs typeface="Calibri" pitchFamily="34" charset="0"/>
            </a:endParaRPr>
          </a:p>
        </p:txBody>
      </p:sp>
      <p:sp>
        <p:nvSpPr>
          <p:cNvPr id="36" name="Rounded Rectangular Callout 20"/>
          <p:cNvSpPr>
            <a:spLocks noChangeArrowheads="1"/>
          </p:cNvSpPr>
          <p:nvPr/>
        </p:nvSpPr>
        <p:spPr bwMode="auto">
          <a:xfrm>
            <a:off x="228600" y="3810000"/>
            <a:ext cx="5715000" cy="685800"/>
          </a:xfrm>
          <a:prstGeom prst="wedgeRoundRectCallout">
            <a:avLst>
              <a:gd name="adj1" fmla="val 58967"/>
              <a:gd name="adj2" fmla="val 151638"/>
              <a:gd name="adj3" fmla="val 16667"/>
            </a:avLst>
          </a:prstGeom>
          <a:solidFill>
            <a:srgbClr val="FFC000">
              <a:alpha val="59999"/>
            </a:srgbClr>
          </a:solidFill>
          <a:ln w="9525" algn="ctr">
            <a:solidFill>
              <a:schemeClr val="tx1"/>
            </a:solidFill>
            <a:round/>
            <a:headEnd/>
            <a:tailEnd/>
          </a:ln>
        </p:spPr>
        <p:txBody>
          <a:bodyPr/>
          <a:lstStyle/>
          <a:p>
            <a:pPr marL="342900" indent="-342900">
              <a:buFont typeface="Arial" charset="0"/>
              <a:buAutoNum type="arabicPeriod"/>
            </a:pPr>
            <a:r>
              <a:rPr lang="en-US" sz="1200" dirty="0">
                <a:solidFill>
                  <a:srgbClr val="000000"/>
                </a:solidFill>
                <a:latin typeface="Calibri" pitchFamily="34" charset="0"/>
                <a:cs typeface="Calibri" pitchFamily="34" charset="0"/>
              </a:rPr>
              <a:t>Do you ensure you communicate with your co-workers?</a:t>
            </a:r>
          </a:p>
          <a:p>
            <a:pPr marL="342900" indent="-342900">
              <a:buFont typeface="Arial" charset="0"/>
              <a:buAutoNum type="arabicPeriod"/>
            </a:pPr>
            <a:r>
              <a:rPr lang="en-US" sz="1200" dirty="0">
                <a:solidFill>
                  <a:srgbClr val="000000"/>
                </a:solidFill>
                <a:latin typeface="Calibri" pitchFamily="34" charset="0"/>
                <a:cs typeface="Calibri" pitchFamily="34" charset="0"/>
              </a:rPr>
              <a:t>Do you ensure you isolate the machines before checking them?</a:t>
            </a:r>
          </a:p>
          <a:p>
            <a:pPr marL="342900" indent="-342900">
              <a:buFont typeface="Arial" charset="0"/>
              <a:buAutoNum type="arabicPeriod"/>
            </a:pPr>
            <a:r>
              <a:rPr lang="en-US" sz="1200" dirty="0">
                <a:solidFill>
                  <a:srgbClr val="000000"/>
                </a:solidFill>
                <a:latin typeface="Calibri" pitchFamily="34" charset="0"/>
                <a:cs typeface="Calibri" pitchFamily="34" charset="0"/>
              </a:rPr>
              <a:t>Do you ensure you are out of the “Line of Fire”?</a:t>
            </a:r>
            <a:endParaRPr lang="en-GB" sz="1200" dirty="0">
              <a:solidFill>
                <a:srgbClr val="000000"/>
              </a:solidFill>
              <a:latin typeface="Calibri" pitchFamily="34" charset="0"/>
              <a:cs typeface="Calibri" pitchFamily="34" charset="0"/>
            </a:endParaRPr>
          </a:p>
          <a:p>
            <a:pPr marL="342900" indent="-342900"/>
            <a:endParaRPr lang="en-GB" sz="1200" dirty="0">
              <a:solidFill>
                <a:srgbClr val="000000"/>
              </a:solidFill>
              <a:latin typeface="Calibri" pitchFamily="34" charset="0"/>
              <a:cs typeface="Calibri" pitchFamily="34" charset="0"/>
            </a:endParaRPr>
          </a:p>
          <a:p>
            <a:pPr marL="342900" indent="-342900"/>
            <a:endParaRPr lang="en-GB" sz="1200" dirty="0">
              <a:solidFill>
                <a:srgbClr val="000000"/>
              </a:solidFill>
              <a:latin typeface="Calibri" pitchFamily="34" charset="0"/>
              <a:cs typeface="Calibri" pitchFamily="34" charset="0"/>
            </a:endParaRPr>
          </a:p>
          <a:p>
            <a:pPr marL="342900" indent="-342900"/>
            <a:endParaRPr lang="en-GB" sz="1200" dirty="0">
              <a:solidFill>
                <a:srgbClr val="000000"/>
              </a:solidFill>
              <a:latin typeface="Calibri" pitchFamily="34" charset="0"/>
              <a:cs typeface="Calibri" pitchFamily="34" charset="0"/>
            </a:endParaRPr>
          </a:p>
          <a:p>
            <a:pPr marL="342900" indent="-342900"/>
            <a:endParaRPr lang="en-GB" sz="1200" dirty="0">
              <a:solidFill>
                <a:srgbClr val="000000"/>
              </a:solidFill>
              <a:latin typeface="Calibri" pitchFamily="34" charset="0"/>
              <a:cs typeface="Calibri" pitchFamily="34" charset="0"/>
            </a:endParaRPr>
          </a:p>
          <a:p>
            <a:pPr marL="342900" indent="-342900">
              <a:buFont typeface="Arial" charset="0"/>
              <a:buAutoNum type="arabicPeriod"/>
            </a:pPr>
            <a:endParaRPr lang="en-US" sz="1200" dirty="0">
              <a:solidFill>
                <a:srgbClr val="000000"/>
              </a:solidFill>
              <a:latin typeface="Calibri" pitchFamily="34" charset="0"/>
              <a:cs typeface="Calibri" pitchFamily="34" charset="0"/>
            </a:endParaRPr>
          </a:p>
          <a:p>
            <a:pPr marL="342900" indent="-342900">
              <a:buFont typeface="Arial" charset="0"/>
              <a:buAutoNum type="arabicPeriod"/>
            </a:pPr>
            <a:endParaRPr lang="en-US" sz="1200" dirty="0">
              <a:solidFill>
                <a:srgbClr val="000000"/>
              </a:solidFill>
              <a:latin typeface="Calibri" pitchFamily="34" charset="0"/>
              <a:cs typeface="Calibri" pitchFamily="34" charset="0"/>
            </a:endParaRPr>
          </a:p>
          <a:p>
            <a:pPr marL="342900" indent="-342900"/>
            <a:endParaRPr lang="en-US" sz="1400" dirty="0">
              <a:latin typeface="Calibri" pitchFamily="34" charset="0"/>
              <a:cs typeface="Calibri" pitchFamily="34" charset="0"/>
            </a:endParaRPr>
          </a:p>
          <a:p>
            <a:pPr marL="342900" indent="-342900"/>
            <a:endParaRPr lang="en-US" sz="1400" dirty="0">
              <a:latin typeface="Calibri" pitchFamily="34" charset="0"/>
              <a:cs typeface="Calibri" pitchFamily="34" charset="0"/>
            </a:endParaRPr>
          </a:p>
          <a:p>
            <a:pPr marL="342900" indent="-342900"/>
            <a:endParaRPr lang="en-US" sz="1400" dirty="0">
              <a:latin typeface="Calibri" pitchFamily="34" charset="0"/>
              <a:cs typeface="Calibri" pitchFamily="34" charset="0"/>
            </a:endParaRPr>
          </a:p>
          <a:p>
            <a:pPr marL="342900" indent="-342900"/>
            <a:endParaRPr lang="en-US" sz="1400" dirty="0">
              <a:latin typeface="Calibri" pitchFamily="34" charset="0"/>
              <a:cs typeface="Calibri" pitchFamily="34" charset="0"/>
            </a:endParaRPr>
          </a:p>
          <a:p>
            <a:pPr marL="342900" indent="-342900"/>
            <a:endParaRPr lang="en-GB" sz="1400" dirty="0">
              <a:latin typeface="Calibri" pitchFamily="34" charset="0"/>
              <a:cs typeface="Calibri" pitchFamily="34" charset="0"/>
            </a:endParaRPr>
          </a:p>
          <a:p>
            <a:pPr marL="342900" indent="-342900"/>
            <a:endParaRPr lang="en-GB" sz="1400" dirty="0">
              <a:latin typeface="Calibri" pitchFamily="34" charset="0"/>
              <a:cs typeface="Calibri" pitchFamily="34" charset="0"/>
            </a:endParaRPr>
          </a:p>
        </p:txBody>
      </p:sp>
      <p:sp>
        <p:nvSpPr>
          <p:cNvPr id="3073" name="Rectangle 1"/>
          <p:cNvSpPr>
            <a:spLocks noChangeArrowheads="1"/>
          </p:cNvSpPr>
          <p:nvPr/>
        </p:nvSpPr>
        <p:spPr bwMode="auto">
          <a:xfrm>
            <a:off x="152400" y="2378333"/>
            <a:ext cx="59436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n-GB" sz="1200" dirty="0">
                <a:latin typeface="Calibri" pitchFamily="34" charset="0"/>
              </a:rPr>
              <a:t>The Night Electrician was checking a fault with the rig’s tower light. As he began to check the alternator his colleague switched on the alternators belt pulling the Night Electrician  left hand into the pulley and the belt resulting in a crush injury to the tip of the left hand middle finger.</a:t>
            </a:r>
            <a:endParaRPr lang="en-US" sz="1200" dirty="0">
              <a:latin typeface="Calibri" pitchFamily="34" charset="0"/>
              <a:cs typeface="Calibri" pitchFamily="34" charset="0"/>
            </a:endParaRPr>
          </a:p>
        </p:txBody>
      </p:sp>
      <p:pic>
        <p:nvPicPr>
          <p:cNvPr id="16" name="Picture 3" descr="C:\HSE ADV SHARED FOLDER\Rig 844\Rig 844 Initial Incident Notifications\2018\Initial Incident Notification-Rig 844- 09-July-2018 (RWC) Left finger got trapped\photos\IMG_4030.JPG"/>
          <p:cNvPicPr>
            <a:picLocks noChangeAspect="1" noChangeArrowheads="1"/>
          </p:cNvPicPr>
          <p:nvPr/>
        </p:nvPicPr>
        <p:blipFill>
          <a:blip r:embed="rId5" cstate="print">
            <a:extLst>
              <a:ext uri="{28A0092B-C50C-407E-A947-70E740481C1C}">
                <a14:useLocalDpi xmlns:a14="http://schemas.microsoft.com/office/drawing/2010/main" val="0"/>
              </a:ext>
            </a:extLst>
          </a:blip>
          <a:srcRect l="1613" r="1613"/>
          <a:stretch>
            <a:fillRect/>
          </a:stretch>
        </p:blipFill>
        <p:spPr bwMode="auto">
          <a:xfrm>
            <a:off x="6324600" y="1828800"/>
            <a:ext cx="2667000" cy="1828800"/>
          </a:xfrm>
          <a:prstGeom prst="rect">
            <a:avLst/>
          </a:prstGeom>
          <a:noFill/>
          <a:extLst>
            <a:ext uri="{909E8E84-426E-40DD-AFC4-6F175D3DCCD1}">
              <a14:hiddenFill xmlns:a14="http://schemas.microsoft.com/office/drawing/2010/main">
                <a:solidFill>
                  <a:srgbClr val="FFFFFF"/>
                </a:solidFill>
              </a14:hiddenFill>
            </a:ext>
          </a:extLst>
        </p:spPr>
      </p:pic>
      <p:sp>
        <p:nvSpPr>
          <p:cNvPr id="17" name="Text Placeholder 4"/>
          <p:cNvSpPr txBox="1">
            <a:spLocks/>
          </p:cNvSpPr>
          <p:nvPr/>
        </p:nvSpPr>
        <p:spPr>
          <a:xfrm>
            <a:off x="7162800" y="3886200"/>
            <a:ext cx="1066800" cy="277091"/>
          </a:xfrm>
          <a:prstGeom prst="rect">
            <a:avLst/>
          </a:prstGeom>
          <a:ln>
            <a:solidFill>
              <a:schemeClr val="tx1"/>
            </a:solidFill>
          </a:ln>
        </p:spPr>
        <p:txBody>
          <a:bodyPr/>
          <a:lstStyle/>
          <a:p>
            <a:pPr marL="342900" marR="0" lvl="0" indent="-342900" algn="ctr" defTabSz="914400" rtl="0" eaLnBrk="0" fontAlgn="base" latinLnBrk="0" hangingPunct="0">
              <a:lnSpc>
                <a:spcPct val="100000"/>
              </a:lnSpc>
              <a:spcBef>
                <a:spcPct val="20000"/>
              </a:spcBef>
              <a:spcAft>
                <a:spcPct val="0"/>
              </a:spcAft>
              <a:buClrTx/>
              <a:buSzTx/>
              <a:tabLst/>
              <a:defRPr/>
            </a:pPr>
            <a:r>
              <a:rPr lang="en-US" sz="900" kern="0" dirty="0">
                <a:latin typeface="Calibri" pitchFamily="34" charset="0"/>
              </a:rPr>
              <a:t>The pinch point</a:t>
            </a:r>
            <a:endParaRPr kumimoji="0" lang="en-US" sz="900" b="0" i="0" u="none" strike="noStrike" kern="0" cap="none" spc="0" normalizeH="0" baseline="0" noProof="0" dirty="0">
              <a:ln>
                <a:noFill/>
              </a:ln>
              <a:solidFill>
                <a:schemeClr val="tx1"/>
              </a:solidFill>
              <a:effectLst/>
              <a:uLnTx/>
              <a:uFillTx/>
              <a:latin typeface="Calibri" pitchFamily="34" charset="0"/>
            </a:endParaRPr>
          </a:p>
        </p:txBody>
      </p:sp>
      <p:sp>
        <p:nvSpPr>
          <p:cNvPr id="19" name="Donut 18"/>
          <p:cNvSpPr/>
          <p:nvPr/>
        </p:nvSpPr>
        <p:spPr>
          <a:xfrm>
            <a:off x="7391400" y="2590800"/>
            <a:ext cx="914400" cy="685800"/>
          </a:xfrm>
          <a:prstGeom prst="donut">
            <a:avLst>
              <a:gd name="adj" fmla="val 3970"/>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23" name="Straight Arrow Connector 22"/>
          <p:cNvCxnSpPr>
            <a:endCxn id="19" idx="4"/>
          </p:cNvCxnSpPr>
          <p:nvPr/>
        </p:nvCxnSpPr>
        <p:spPr bwMode="auto">
          <a:xfrm flipV="1">
            <a:off x="7696200" y="3276600"/>
            <a:ext cx="152400" cy="609600"/>
          </a:xfrm>
          <a:prstGeom prst="straightConnector1">
            <a:avLst/>
          </a:prstGeom>
          <a:solidFill>
            <a:schemeClr val="accent1"/>
          </a:solidFill>
          <a:ln w="22225" cap="flat" cmpd="sng" algn="ctr">
            <a:solidFill>
              <a:srgbClr val="FF0000"/>
            </a:solidFill>
            <a:prstDash val="solid"/>
            <a:round/>
            <a:headEnd type="none" w="med" len="med"/>
            <a:tailEnd type="arrow"/>
          </a:ln>
          <a:effectLst/>
        </p:spPr>
      </p:cxnSp>
      <p:pic>
        <p:nvPicPr>
          <p:cNvPr id="22" name="Picture 21" descr="MACHINERY.png"/>
          <p:cNvPicPr>
            <a:picLocks noChangeAspect="1"/>
          </p:cNvPicPr>
          <p:nvPr/>
        </p:nvPicPr>
        <p:blipFill>
          <a:blip r:embed="rId6" cstate="print"/>
          <a:stretch>
            <a:fillRect/>
          </a:stretch>
        </p:blipFill>
        <p:spPr>
          <a:xfrm>
            <a:off x="381000" y="762000"/>
            <a:ext cx="1221863" cy="1219620"/>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Arial"/>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9C4067D375EDA046866D1CFD34BA6725" ma:contentTypeVersion="4" ma:contentTypeDescription="Upload an image." ma:contentTypeScope="" ma:versionID="5568808217e8896a20d35b78a187a54b">
  <xsd:schema xmlns:xsd="http://www.w3.org/2001/XMLSchema" xmlns:xs="http://www.w3.org/2001/XMLSchema" xmlns:p="http://schemas.microsoft.com/office/2006/metadata/properties" xmlns:ns1="http://schemas.microsoft.com/sharepoint/v3" xmlns:ns2="4880E4F8-4B7D-4BDD-91E3-E10D47036ECA" xmlns:ns3="http://schemas.microsoft.com/sharepoint/v3/fields" xmlns:ns4="4880e4f8-4b7d-4bdd-91e3-e10d47036eca" xmlns:ns5="9d51eac6-a7d5-47f5-a119-63d146adb134" targetNamespace="http://schemas.microsoft.com/office/2006/metadata/properties" ma:root="true" ma:fieldsID="95b9b289a8e8f4d106e4c69b136198e4" ns1:_="" ns2:_="" ns3:_="" ns4:_="" ns5:_="">
    <xsd:import namespace="http://schemas.microsoft.com/sharepoint/v3"/>
    <xsd:import namespace="4880E4F8-4B7D-4BDD-91E3-E10D47036ECA"/>
    <xsd:import namespace="http://schemas.microsoft.com/sharepoint/v3/fields"/>
    <xsd:import namespace="4880e4f8-4b7d-4bdd-91e3-e10d47036eca"/>
    <xsd:import namespace="9d51eac6-a7d5-47f5-a119-63d146adb134"/>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Language" minOccurs="0"/>
                <xsd:element ref="ns4:DocId" minOccurs="0"/>
                <xsd:element ref="ns5: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Language" ma:index="27" nillable="true" ma:displayName="Language" ma:default="English 1" ma:format="Dropdown" ma:internalName="Language">
      <xsd:simpleType>
        <xsd:restriction base="dms:Choice">
          <xsd:enumeration value="English"/>
          <xsd:enumeration value="Arabic"/>
          <xsd:enumeration value="Hindi"/>
          <xsd:enumeration value="English 1"/>
          <xsd:enumeration value="English 2"/>
          <xsd:enumeration value="Arabic 1"/>
          <xsd:enumeration value="Arabic 2"/>
          <xsd:enumeration value="Hindi 1"/>
          <xsd:enumeration value="Hindi 2"/>
          <xsd:enumeration value="Malayalam 1"/>
          <xsd:enumeration value="Malayalam 2"/>
        </xsd:restriction>
      </xsd:simpleType>
    </xsd:element>
    <xsd:element name="DocId" ma:index="28" nillable="true" ma:displayName="DocId" ma:list="{9de017a3-70b4-41a0-b3a1-4f7a098545da}" ma:internalName="DocId" ma:showField="ID" ma:web="9d51eac6-a7d5-47f5-a119-63d146adb134">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9d51eac6-a7d5-47f5-a119-63d146adb134" elementFormDefault="qualified">
    <xsd:import namespace="http://schemas.microsoft.com/office/2006/documentManagement/types"/>
    <xsd:import namespace="http://schemas.microsoft.com/office/infopath/2007/PartnerControls"/>
    <xsd:element name="SharedWithUsers" ma:index="2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anguage xmlns="4880e4f8-4b7d-4bdd-91e3-e10d47036eca">English 1</Language>
    <DocId xmlns="4880e4f8-4b7d-4bdd-91e3-e10d47036eca">92004</DocId>
    <ImageCreateDate xmlns="4880E4F8-4B7D-4BDD-91E3-E10D47036ECA" xsi:nil="true"/>
    <wic_System_Copyright xmlns="http://schemas.microsoft.com/sharepoint/v3/fields" xsi:nil="true"/>
  </documentManagement>
</p:properties>
</file>

<file path=customXml/itemProps1.xml><?xml version="1.0" encoding="utf-8"?>
<ds:datastoreItem xmlns:ds="http://schemas.openxmlformats.org/officeDocument/2006/customXml" ds:itemID="{2A8D7D70-55EE-4ADF-ABC1-7F63170072F7}"/>
</file>

<file path=customXml/itemProps2.xml><?xml version="1.0" encoding="utf-8"?>
<ds:datastoreItem xmlns:ds="http://schemas.openxmlformats.org/officeDocument/2006/customXml" ds:itemID="{85FDC16C-F63C-417A-BF49-6BFDCAFEB574}">
  <ds:schemaRefs>
    <ds:schemaRef ds:uri="http://schemas.microsoft.com/sharepoint/v3/contenttype/forms"/>
  </ds:schemaRefs>
</ds:datastoreItem>
</file>

<file path=customXml/itemProps3.xml><?xml version="1.0" encoding="utf-8"?>
<ds:datastoreItem xmlns:ds="http://schemas.openxmlformats.org/officeDocument/2006/customXml" ds:itemID="{3A5D88EA-5F43-417B-8A80-9407E5803871}">
  <ds:schemaRefs>
    <ds:schemaRef ds:uri="http://schemas.microsoft.com/office/2006/documentManagement/types"/>
    <ds:schemaRef ds:uri="http://purl.org/dc/terms/"/>
    <ds:schemaRef ds:uri="http://purl.org/dc/elements/1.1/"/>
    <ds:schemaRef ds:uri="9d51eac6-a7d5-47f5-a119-63d146adb134"/>
    <ds:schemaRef ds:uri="4880e4f8-4b7d-4bdd-91e3-e10d47036eca"/>
    <ds:schemaRef ds:uri="http://www.w3.org/XML/1998/namespace"/>
    <ds:schemaRef ds:uri="http://schemas.microsoft.com/sharepoint/v3/fields"/>
    <ds:schemaRef ds:uri="http://schemas.microsoft.com/office/2006/metadata/properties"/>
    <ds:schemaRef ds:uri="http://schemas.microsoft.com/office/infopath/2007/PartnerControls"/>
    <ds:schemaRef ds:uri="http://schemas.openxmlformats.org/package/2006/metadata/core-properties"/>
    <ds:schemaRef ds:uri="4880E4F8-4B7D-4BDD-91E3-E10D47036ECA"/>
    <ds:schemaRef ds:uri="http://schemas.microsoft.com/sharepoint/v3"/>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9096</TotalTime>
  <Words>151</Words>
  <Application>Microsoft Office PowerPoint</Application>
  <PresentationFormat>On-screen Show (4:3)</PresentationFormat>
  <Paragraphs>30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Default Design</vt:lpstr>
      <vt:lpstr>PowerPoint Presentation</vt:lpstr>
    </vt:vector>
  </TitlesOfParts>
  <Company>Shell Information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Contractor RTA LTI on xx.xx.xx</dc:title>
  <dc:creator>MU93647</dc:creator>
  <cp:lastModifiedBy>Konduru, Raju IDI63X</cp:lastModifiedBy>
  <cp:revision>978</cp:revision>
  <dcterms:created xsi:type="dcterms:W3CDTF">2001-05-03T06:07:08Z</dcterms:created>
  <dcterms:modified xsi:type="dcterms:W3CDTF">2024-04-21T06:02:45Z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0x0101009148F5A04DDD49CBA7127AADA5FB792B00AADE34325A8B49CDA8BB4DB53328F214009C4067D375EDA046866D1CFD34BA6725</vt:lpwstr>
  </property>
</Properties>
</file>