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8382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4101309688"/>
              </p:ext>
            </p:extLst>
          </p:nvPr>
        </p:nvGraphicFramePr>
        <p:xfrm>
          <a:off x="1828799" y="762000"/>
          <a:ext cx="7162802"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4">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(#18)</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09.07.18 @ 22:55 </a:t>
                      </a:r>
                      <a:r>
                        <a:rPr lang="en-GB" sz="1400" b="0" kern="1200" baseline="0" dirty="0">
                          <a:solidFill>
                            <a:schemeClr val="tx1"/>
                          </a:solidFill>
                          <a:latin typeface="Calibri" pitchFamily="34" charset="0"/>
                          <a:ea typeface="+mn-ea"/>
                          <a:cs typeface="Calibri" pitchFamily="34" charset="0"/>
                        </a:rPr>
                        <a:t>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Amal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3810000"/>
            <a:ext cx="5715000" cy="685800"/>
          </a:xfrm>
          <a:prstGeom prst="wedgeRoundRectCallout">
            <a:avLst>
              <a:gd name="adj1" fmla="val 58967"/>
              <a:gd name="adj2" fmla="val 151638"/>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communicate with your co-workers?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isolate the machines before checking them?</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ensure you are out of the “Line of Fire”?</a:t>
            </a:r>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78333"/>
            <a:ext cx="5943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200" dirty="0">
                <a:latin typeface="Calibri" pitchFamily="34" charset="0"/>
              </a:rPr>
              <a:t>The Night Electrician was checking a fault with the rig’s tower light. As he began to check the alternator his colleague switched on the alternators belt pulling the Night Electrician  left hand into the pulley and the belt resulting in a crush injury to the tip of the left hand middle finger.</a:t>
            </a:r>
            <a:endParaRPr lang="en-US" sz="1200" dirty="0">
              <a:latin typeface="Calibri" pitchFamily="34" charset="0"/>
              <a:cs typeface="Calibri" pitchFamily="34" charset="0"/>
            </a:endParaRPr>
          </a:p>
        </p:txBody>
      </p:sp>
      <p:pic>
        <p:nvPicPr>
          <p:cNvPr id="16" name="Picture 3" descr="C:\HSE ADV SHARED FOLDER\Rig 844\Rig 844 Initial Incident Notifications\2018\Initial Incident Notification-Rig 844- 09-July-2018 (RWC) Left finger got trapped\photos\IMG_4030.JPG"/>
          <p:cNvPicPr>
            <a:picLocks noChangeAspect="1" noChangeArrowheads="1"/>
          </p:cNvPicPr>
          <p:nvPr/>
        </p:nvPicPr>
        <p:blipFill>
          <a:blip r:embed="rId5" cstate="print">
            <a:extLst>
              <a:ext uri="{28A0092B-C50C-407E-A947-70E740481C1C}">
                <a14:useLocalDpi xmlns:a14="http://schemas.microsoft.com/office/drawing/2010/main" val="0"/>
              </a:ext>
            </a:extLst>
          </a:blip>
          <a:srcRect l="1613" r="1613"/>
          <a:stretch>
            <a:fillRect/>
          </a:stretch>
        </p:blipFill>
        <p:spPr bwMode="auto">
          <a:xfrm>
            <a:off x="6324600" y="1828800"/>
            <a:ext cx="2667000" cy="1828800"/>
          </a:xfrm>
          <a:prstGeom prst="rect">
            <a:avLst/>
          </a:prstGeom>
          <a:noFill/>
          <a:extLst>
            <a:ext uri="{909E8E84-426E-40DD-AFC4-6F175D3DCCD1}">
              <a14:hiddenFill xmlns:a14="http://schemas.microsoft.com/office/drawing/2010/main">
                <a:solidFill>
                  <a:srgbClr val="FFFFFF"/>
                </a:solidFill>
              </a14:hiddenFill>
            </a:ext>
          </a:extLst>
        </p:spPr>
      </p:pic>
      <p:sp>
        <p:nvSpPr>
          <p:cNvPr id="17" name="Text Placeholder 4"/>
          <p:cNvSpPr txBox="1">
            <a:spLocks/>
          </p:cNvSpPr>
          <p:nvPr/>
        </p:nvSpPr>
        <p:spPr>
          <a:xfrm>
            <a:off x="7162800" y="3886200"/>
            <a:ext cx="1066800" cy="277091"/>
          </a:xfrm>
          <a:prstGeom prst="rect">
            <a:avLst/>
          </a:prstGeom>
          <a:ln>
            <a:solidFill>
              <a:schemeClr val="tx1"/>
            </a:solidFill>
          </a:ln>
        </p:spPr>
        <p:txBody>
          <a:bodyPr/>
          <a:lstStyle/>
          <a:p>
            <a:pPr marL="342900" marR="0" lvl="0" indent="-342900" algn="ctr" defTabSz="914400" rtl="0" eaLnBrk="0" fontAlgn="base" latinLnBrk="0" hangingPunct="0">
              <a:lnSpc>
                <a:spcPct val="100000"/>
              </a:lnSpc>
              <a:spcBef>
                <a:spcPct val="20000"/>
              </a:spcBef>
              <a:spcAft>
                <a:spcPct val="0"/>
              </a:spcAft>
              <a:buClrTx/>
              <a:buSzTx/>
              <a:tabLst/>
              <a:defRPr/>
            </a:pPr>
            <a:r>
              <a:rPr lang="en-US" sz="900" kern="0" dirty="0">
                <a:latin typeface="Calibri" pitchFamily="34" charset="0"/>
              </a:rPr>
              <a:t>The pinch point</a:t>
            </a:r>
            <a:endParaRPr kumimoji="0" lang="en-US" sz="900" b="0" i="0" u="none" strike="noStrike" kern="0" cap="none" spc="0" normalizeH="0" baseline="0" noProof="0" dirty="0">
              <a:ln>
                <a:noFill/>
              </a:ln>
              <a:solidFill>
                <a:schemeClr val="tx1"/>
              </a:solidFill>
              <a:effectLst/>
              <a:uLnTx/>
              <a:uFillTx/>
              <a:latin typeface="Calibri" pitchFamily="34" charset="0"/>
            </a:endParaRPr>
          </a:p>
        </p:txBody>
      </p:sp>
      <p:sp>
        <p:nvSpPr>
          <p:cNvPr id="19" name="Donut 18"/>
          <p:cNvSpPr/>
          <p:nvPr/>
        </p:nvSpPr>
        <p:spPr>
          <a:xfrm>
            <a:off x="7391400" y="2590800"/>
            <a:ext cx="914400" cy="685800"/>
          </a:xfrm>
          <a:prstGeom prst="donut">
            <a:avLst>
              <a:gd name="adj" fmla="val 397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3" name="Straight Arrow Connector 22"/>
          <p:cNvCxnSpPr>
            <a:endCxn id="19" idx="4"/>
          </p:cNvCxnSpPr>
          <p:nvPr/>
        </p:nvCxnSpPr>
        <p:spPr bwMode="auto">
          <a:xfrm flipV="1">
            <a:off x="7696200" y="3276600"/>
            <a:ext cx="152400" cy="609600"/>
          </a:xfrm>
          <a:prstGeom prst="straightConnector1">
            <a:avLst/>
          </a:prstGeom>
          <a:solidFill>
            <a:schemeClr val="accent1"/>
          </a:solidFill>
          <a:ln w="22225" cap="flat" cmpd="sng" algn="ctr">
            <a:solidFill>
              <a:srgbClr val="FF0000"/>
            </a:solidFill>
            <a:prstDash val="solid"/>
            <a:round/>
            <a:headEnd type="none" w="med" len="med"/>
            <a:tailEnd type="arrow"/>
          </a:ln>
          <a:effectLst/>
        </p:spPr>
      </p:cxnSp>
      <p:pic>
        <p:nvPicPr>
          <p:cNvPr id="22" name="Picture 21" descr="MACHINERY.png"/>
          <p:cNvPicPr>
            <a:picLocks noChangeAspect="1"/>
          </p:cNvPicPr>
          <p:nvPr/>
        </p:nvPicPr>
        <p:blipFill>
          <a:blip r:embed="rId6" cstate="print"/>
          <a:stretch>
            <a:fillRect/>
          </a:stretch>
        </p:blipFill>
        <p:spPr>
          <a:xfrm>
            <a:off x="381000" y="762000"/>
            <a:ext cx="1221863" cy="121962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92004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907C023-8A39-4980-A8BD-777EF5955B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documentManagement/types"/>
    <ds:schemaRef ds:uri="http://purl.org/dc/terms/"/>
    <ds:schemaRef ds:uri="http://purl.org/dc/elements/1.1/"/>
    <ds:schemaRef ds:uri="9d51eac6-a7d5-47f5-a119-63d146adb134"/>
    <ds:schemaRef ds:uri="4880e4f8-4b7d-4bdd-91e3-e10d47036eca"/>
    <ds:schemaRef ds:uri="http://www.w3.org/XML/1998/namespace"/>
    <ds:schemaRef ds:uri="http://schemas.microsoft.com/sharepoint/v3/fields"/>
    <ds:schemaRef ds:uri="http://schemas.microsoft.com/office/2006/metadata/properties"/>
    <ds:schemaRef ds:uri="http://schemas.microsoft.com/office/infopath/2007/PartnerControls"/>
    <ds:schemaRef ds:uri="http://schemas.openxmlformats.org/package/2006/metadata/core-properties"/>
    <ds:schemaRef ds:uri="4880E4F8-4B7D-4BDD-91E3-E10D47036ECA"/>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9096</TotalTime>
  <Words>151</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978</cp:revision>
  <dcterms:created xsi:type="dcterms:W3CDTF">2001-05-03T06:07:08Z</dcterms:created>
  <dcterms:modified xsi:type="dcterms:W3CDTF">2024-04-21T06:02:45Z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