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340" autoAdjust="0"/>
    <p:restoredTop sz="95747" autoAdjust="0"/>
  </p:normalViewPr>
  <p:slideViewPr>
    <p:cSldViewPr>
      <p:cViewPr varScale="1">
        <p:scale>
          <a:sx n="73" d="100"/>
          <a:sy n="7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1981200"/>
            <a:ext cx="5562600" cy="523220"/>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endParaRPr lang="en-US" sz="1200" dirty="0"/>
          </a:p>
        </p:txBody>
      </p:sp>
      <p:sp>
        <p:nvSpPr>
          <p:cNvPr id="18" name="Rectangle 4"/>
          <p:cNvSpPr>
            <a:spLocks noChangeArrowheads="1"/>
          </p:cNvSpPr>
          <p:nvPr/>
        </p:nvSpPr>
        <p:spPr bwMode="auto">
          <a:xfrm>
            <a:off x="838200" y="3349625"/>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203200" y="54864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6388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6019800" y="4648200"/>
            <a:ext cx="922020" cy="2048933"/>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1856203311"/>
              </p:ext>
            </p:extLst>
          </p:nvPr>
        </p:nvGraphicFramePr>
        <p:xfrm>
          <a:off x="1828799" y="762000"/>
          <a:ext cx="7162802" cy="914400"/>
        </p:xfrm>
        <a:graphic>
          <a:graphicData uri="http://schemas.openxmlformats.org/drawingml/2006/table">
            <a:tbl>
              <a:tblPr firstRow="1" bandRow="1">
                <a:tableStyleId>{5C22544A-7EE6-4342-B048-85BDC9FD1C3A}</a:tableStyleId>
              </a:tblPr>
              <a:tblGrid>
                <a:gridCol w="1634987">
                  <a:extLst>
                    <a:ext uri="{9D8B030D-6E8A-4147-A177-3AD203B41FA5}">
                      <a16:colId xmlns:a16="http://schemas.microsoft.com/office/drawing/2014/main" val="20000"/>
                    </a:ext>
                  </a:extLst>
                </a:gridCol>
                <a:gridCol w="2179984">
                  <a:extLst>
                    <a:ext uri="{9D8B030D-6E8A-4147-A177-3AD203B41FA5}">
                      <a16:colId xmlns:a16="http://schemas.microsoft.com/office/drawing/2014/main" val="20001"/>
                    </a:ext>
                  </a:extLst>
                </a:gridCol>
                <a:gridCol w="1574860">
                  <a:extLst>
                    <a:ext uri="{9D8B030D-6E8A-4147-A177-3AD203B41FA5}">
                      <a16:colId xmlns:a16="http://schemas.microsoft.com/office/drawing/2014/main" val="20002"/>
                    </a:ext>
                  </a:extLst>
                </a:gridCol>
                <a:gridCol w="1772971">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gridSpan="3">
                  <a:txBody>
                    <a:bodyPr/>
                    <a:lstStyle/>
                    <a:p>
                      <a:r>
                        <a:rPr lang="en-US" sz="1400" b="0" kern="1200" dirty="0">
                          <a:solidFill>
                            <a:schemeClr val="tx1"/>
                          </a:solidFill>
                          <a:latin typeface="Calibri" pitchFamily="34" charset="0"/>
                          <a:ea typeface="+mn-ea"/>
                          <a:cs typeface="Calibri" pitchFamily="34" charset="0"/>
                        </a:rPr>
                        <a:t>LTI (#19)</a:t>
                      </a:r>
                    </a:p>
                  </a:txBody>
                  <a:tcPr>
                    <a:noFill/>
                  </a:tcPr>
                </a:tc>
                <a:tc hMerge="1">
                  <a:txBody>
                    <a:bodyPr/>
                    <a:lstStyle/>
                    <a:p>
                      <a:pPr marL="0" algn="l" defTabSz="914400" rtl="0" eaLnBrk="1" latinLnBrk="0" hangingPunct="1"/>
                      <a:endParaRPr lang="en-US" sz="1400" b="1" kern="1200" dirty="0">
                        <a:solidFill>
                          <a:schemeClr val="dk1"/>
                        </a:solidFill>
                        <a:latin typeface="Calibri" pitchFamily="34" charset="0"/>
                        <a:ea typeface="+mn-ea"/>
                        <a:cs typeface="Calibri" pitchFamily="34" charset="0"/>
                      </a:endParaRPr>
                    </a:p>
                  </a:txBody>
                  <a:tcPr>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02.07.18 @ 17:00 </a:t>
                      </a:r>
                      <a:r>
                        <a:rPr lang="en-GB" sz="1400" b="0" kern="1200" baseline="0" dirty="0">
                          <a:solidFill>
                            <a:schemeClr val="tx1"/>
                          </a:solidFill>
                          <a:latin typeface="Calibri" pitchFamily="34" charset="0"/>
                          <a:ea typeface="+mn-ea"/>
                          <a:cs typeface="Calibri" pitchFamily="34" charset="0"/>
                        </a:rPr>
                        <a:t>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tx1"/>
                          </a:solidFill>
                          <a:latin typeface="Calibri" pitchFamily="34" charset="0"/>
                          <a:ea typeface="+mn-ea"/>
                          <a:cs typeface="Calibri" pitchFamily="34" charset="0"/>
                        </a:rPr>
                        <a:t>Muscat Express Road</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tx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20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228600" y="3810000"/>
            <a:ext cx="5715000" cy="838200"/>
          </a:xfrm>
          <a:prstGeom prst="wedgeRoundRectCallout">
            <a:avLst>
              <a:gd name="adj1" fmla="val 58374"/>
              <a:gd name="adj2" fmla="val 118305"/>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US" sz="1200" dirty="0">
                <a:solidFill>
                  <a:srgbClr val="000000"/>
                </a:solidFill>
                <a:latin typeface="Calibri" pitchFamily="34" charset="0"/>
                <a:cs typeface="Calibri" pitchFamily="34" charset="0"/>
              </a:rPr>
              <a:t>Do you ensure you check your vehicle prior to stating your journey? </a:t>
            </a:r>
          </a:p>
          <a:p>
            <a:pPr marL="342900" indent="-342900">
              <a:buFont typeface="Arial" charset="0"/>
              <a:buAutoNum type="arabicPeriod"/>
            </a:pPr>
            <a:r>
              <a:rPr lang="en-US" sz="1200" dirty="0">
                <a:solidFill>
                  <a:srgbClr val="000000"/>
                </a:solidFill>
                <a:latin typeface="Calibri" pitchFamily="34" charset="0"/>
                <a:cs typeface="Calibri" pitchFamily="34" charset="0"/>
              </a:rPr>
              <a:t>Do you ensure you drive according to the road conditions?</a:t>
            </a:r>
          </a:p>
          <a:p>
            <a:pPr marL="342900" indent="-342900">
              <a:buFont typeface="Arial" charset="0"/>
              <a:buAutoNum type="arabicPeriod"/>
            </a:pPr>
            <a:r>
              <a:rPr lang="en-US" sz="1200" dirty="0">
                <a:solidFill>
                  <a:srgbClr val="000000"/>
                </a:solidFill>
                <a:latin typeface="Calibri" pitchFamily="34" charset="0"/>
                <a:cs typeface="Calibri" pitchFamily="34" charset="0"/>
              </a:rPr>
              <a:t>Do you ensure the load is secure before driving?</a:t>
            </a:r>
          </a:p>
          <a:p>
            <a:pPr marL="342900" indent="-342900">
              <a:buFont typeface="Arial" charset="0"/>
              <a:buAutoNum type="arabicPeriod"/>
            </a:pPr>
            <a:r>
              <a:rPr lang="en-US" sz="1200" dirty="0">
                <a:solidFill>
                  <a:srgbClr val="000000"/>
                </a:solidFill>
                <a:latin typeface="Calibri" pitchFamily="34" charset="0"/>
                <a:cs typeface="Calibri" pitchFamily="34" charset="0"/>
              </a:rPr>
              <a:t>Do you drive if you are fatigued?</a:t>
            </a:r>
            <a:endParaRPr lang="en-GB" sz="1200" dirty="0">
              <a:solidFill>
                <a:srgbClr val="000000"/>
              </a:solidFill>
              <a:latin typeface="Calibri" pitchFamily="34" charset="0"/>
              <a:cs typeface="Calibri" pitchFamily="34" charset="0"/>
            </a:endParaRPr>
          </a:p>
          <a:p>
            <a:pPr marL="342900" indent="-342900"/>
            <a:endParaRPr lang="en-GB" sz="1200" dirty="0">
              <a:solidFill>
                <a:srgbClr val="000000"/>
              </a:solidFill>
              <a:latin typeface="Calibri" pitchFamily="34" charset="0"/>
              <a:cs typeface="Calibri" pitchFamily="34" charset="0"/>
            </a:endParaRPr>
          </a:p>
          <a:p>
            <a:pPr marL="342900" indent="-342900"/>
            <a:endParaRPr lang="en-GB" sz="1200" dirty="0">
              <a:solidFill>
                <a:srgbClr val="000000"/>
              </a:solidFill>
              <a:latin typeface="Calibri" pitchFamily="34" charset="0"/>
              <a:cs typeface="Calibri" pitchFamily="34" charset="0"/>
            </a:endParaRPr>
          </a:p>
          <a:p>
            <a:pPr marL="342900" indent="-342900"/>
            <a:endParaRPr lang="en-GB" sz="1200" dirty="0">
              <a:solidFill>
                <a:srgbClr val="000000"/>
              </a:solidFill>
              <a:latin typeface="Calibri" pitchFamily="34" charset="0"/>
              <a:cs typeface="Calibri" pitchFamily="34" charset="0"/>
            </a:endParaRPr>
          </a:p>
          <a:p>
            <a:pPr marL="342900" indent="-342900"/>
            <a:endParaRPr lang="en-GB" sz="1200" dirty="0">
              <a:solidFill>
                <a:srgbClr val="000000"/>
              </a:solidFill>
              <a:latin typeface="Calibri" pitchFamily="34" charset="0"/>
              <a:cs typeface="Calibri" pitchFamily="34" charset="0"/>
            </a:endParaRPr>
          </a:p>
          <a:p>
            <a:pPr marL="342900" indent="-342900">
              <a:buFont typeface="Arial" charset="0"/>
              <a:buAutoNum type="arabicPeriod"/>
            </a:pPr>
            <a:endParaRPr lang="en-US" sz="1200" dirty="0">
              <a:solidFill>
                <a:srgbClr val="000000"/>
              </a:solidFill>
              <a:latin typeface="Calibri" pitchFamily="34" charset="0"/>
              <a:cs typeface="Calibri" pitchFamily="34" charset="0"/>
            </a:endParaRPr>
          </a:p>
          <a:p>
            <a:pPr marL="342900" indent="-342900">
              <a:buFont typeface="Arial" charset="0"/>
              <a:buAutoNum type="arabicPeriod"/>
            </a:pPr>
            <a:endParaRPr lang="en-US" sz="1200" dirty="0">
              <a:solidFill>
                <a:srgbClr val="000000"/>
              </a:solidFill>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p:txBody>
      </p:sp>
      <p:sp>
        <p:nvSpPr>
          <p:cNvPr id="3073" name="Rectangle 1"/>
          <p:cNvSpPr>
            <a:spLocks noChangeArrowheads="1"/>
          </p:cNvSpPr>
          <p:nvPr/>
        </p:nvSpPr>
        <p:spPr bwMode="auto">
          <a:xfrm>
            <a:off x="152400" y="2470666"/>
            <a:ext cx="59436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GB" sz="1200" dirty="0">
                <a:latin typeface="Calibri" pitchFamily="34" charset="0"/>
              </a:rPr>
              <a:t>Whilst travelling between Barka and Halban on the Express way, the driver lost control of the truck crashing through the central reservation crossing to the opposite carriage before rolling over resulting in the driver suffering a fractured back. </a:t>
            </a:r>
            <a:endParaRPr lang="en-US" sz="1200" dirty="0">
              <a:latin typeface="Calibri" pitchFamily="34" charset="0"/>
              <a:cs typeface="Calibri" pitchFamily="34" charset="0"/>
            </a:endParaRPr>
          </a:p>
        </p:txBody>
      </p:sp>
      <p:pic>
        <p:nvPicPr>
          <p:cNvPr id="21" name="Picture 20" descr="C:\Users\steven.mcgarry\AppData\Local\Microsoft\Windows\Temporary Internet Files\Content.Word\Screenshot_20180703-091711_WhatsApp.jpg"/>
          <p:cNvPicPr/>
          <p:nvPr/>
        </p:nvPicPr>
        <p:blipFill rotWithShape="1">
          <a:blip r:embed="rId5" cstate="print">
            <a:extLst>
              <a:ext uri="{28A0092B-C50C-407E-A947-70E740481C1C}">
                <a14:useLocalDpi xmlns:a14="http://schemas.microsoft.com/office/drawing/2010/main" val="0"/>
              </a:ext>
            </a:extLst>
          </a:blip>
          <a:srcRect t="31892" b="32072"/>
          <a:stretch/>
        </p:blipFill>
        <p:spPr bwMode="auto">
          <a:xfrm>
            <a:off x="6400800" y="1905000"/>
            <a:ext cx="2520314" cy="1866900"/>
          </a:xfrm>
          <a:prstGeom prst="rect">
            <a:avLst/>
          </a:prstGeom>
          <a:noFill/>
          <a:ln>
            <a:noFill/>
          </a:ln>
          <a:extLst>
            <a:ext uri="{53640926-AAD7-44D8-BBD7-CCE9431645EC}">
              <a14:shadowObscured xmlns:a14="http://schemas.microsoft.com/office/drawing/2010/main"/>
            </a:ext>
          </a:extLst>
        </p:spPr>
      </p:pic>
      <p:pic>
        <p:nvPicPr>
          <p:cNvPr id="24" name="Picture 23" descr="truck.png"/>
          <p:cNvPicPr>
            <a:picLocks noChangeAspect="1"/>
          </p:cNvPicPr>
          <p:nvPr/>
        </p:nvPicPr>
        <p:blipFill>
          <a:blip r:embed="rId6" cstate="print"/>
          <a:stretch>
            <a:fillRect/>
          </a:stretch>
        </p:blipFill>
        <p:spPr>
          <a:xfrm>
            <a:off x="0" y="533400"/>
            <a:ext cx="1769561" cy="1251001"/>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92005</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31FDB4AF-C903-4194-B632-762C7D951A8C}"/>
</file>

<file path=customXml/itemProps2.xml><?xml version="1.0" encoding="utf-8"?>
<ds:datastoreItem xmlns:ds="http://schemas.openxmlformats.org/officeDocument/2006/customXml" ds:itemID="{85FDC16C-F63C-417A-BF49-6BFDCAFEB574}">
  <ds:schemaRefs>
    <ds:schemaRef ds:uri="http://schemas.microsoft.com/sharepoint/v3/contenttype/forms"/>
  </ds:schemaRefs>
</ds:datastoreItem>
</file>

<file path=customXml/itemProps3.xml><?xml version="1.0" encoding="utf-8"?>
<ds:datastoreItem xmlns:ds="http://schemas.openxmlformats.org/officeDocument/2006/customXml" ds:itemID="{3A5D88EA-5F43-417B-8A80-9407E5803871}">
  <ds:schemaRefs>
    <ds:schemaRef ds:uri="4880E4F8-4B7D-4BDD-91E3-E10D47036ECA"/>
    <ds:schemaRef ds:uri="http://purl.org/dc/elements/1.1/"/>
    <ds:schemaRef ds:uri="4880e4f8-4b7d-4bdd-91e3-e10d47036eca"/>
    <ds:schemaRef ds:uri="http://schemas.openxmlformats.org/package/2006/metadata/core-properties"/>
    <ds:schemaRef ds:uri="http://schemas.microsoft.com/office/2006/documentManagement/types"/>
    <ds:schemaRef ds:uri="9d51eac6-a7d5-47f5-a119-63d146adb134"/>
    <ds:schemaRef ds:uri="http://schemas.microsoft.com/sharepoint/v3"/>
    <ds:schemaRef ds:uri="http://purl.org/dc/dcmitype/"/>
    <ds:schemaRef ds:uri="http://schemas.microsoft.com/office/2006/metadata/properties"/>
    <ds:schemaRef ds:uri="http://schemas.microsoft.com/sharepoint/v3/fields"/>
    <ds:schemaRef ds:uri="http://schemas.microsoft.com/office/infopath/2007/PartnerControl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9143</TotalTime>
  <Words>145</Words>
  <Application>Microsoft Office PowerPoint</Application>
  <PresentationFormat>On-screen Show (4:3)</PresentationFormat>
  <Paragraphs>30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984</cp:revision>
  <dcterms:created xsi:type="dcterms:W3CDTF">2001-05-03T06:07:08Z</dcterms:created>
  <dcterms:modified xsi:type="dcterms:W3CDTF">2024-04-21T06:02:06Z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