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51" r:id="rId5"/>
    <p:sldId id="342" r:id="rId6"/>
    <p:sldId id="329" r:id="rId7"/>
    <p:sldId id="268" r:id="rId8"/>
    <p:sldId id="327" r:id="rId9"/>
    <p:sldId id="332" r:id="rId10"/>
    <p:sldId id="347" r:id="rId11"/>
    <p:sldId id="333" r:id="rId12"/>
    <p:sldId id="348" r:id="rId13"/>
    <p:sldId id="349" r:id="rId14"/>
    <p:sldId id="350" r:id="rId15"/>
    <p:sldId id="334" r:id="rId16"/>
    <p:sldId id="341" r:id="rId17"/>
  </p:sldIdLst>
  <p:sldSz cx="9144000" cy="6858000" type="screen4x3"/>
  <p:notesSz cx="6670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FF00"/>
    <a:srgbClr val="9610C0"/>
    <a:srgbClr val="5DD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55" autoAdjust="0"/>
    <p:restoredTop sz="83092" autoAdjust="0"/>
  </p:normalViewPr>
  <p:slideViewPr>
    <p:cSldViewPr>
      <p:cViewPr varScale="1">
        <p:scale>
          <a:sx n="96" d="100"/>
          <a:sy n="96" d="100"/>
        </p:scale>
        <p:origin x="-23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0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14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530" y="0"/>
            <a:ext cx="289114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006"/>
            <a:ext cx="289114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530" y="9433006"/>
            <a:ext cx="289114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CE6FA-3FE8-43BA-B11C-7B32E98FF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1146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530" y="0"/>
            <a:ext cx="2891145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944" y="4717297"/>
            <a:ext cx="4890789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006"/>
            <a:ext cx="2891146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530" y="9433006"/>
            <a:ext cx="2891145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8C17F4-A7E3-4C24-80C3-CE3A319FF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reason for this</a:t>
            </a:r>
            <a:r>
              <a:rPr lang="en-GB" baseline="0" dirty="0" smtClean="0"/>
              <a:t> </a:t>
            </a:r>
            <a:r>
              <a:rPr lang="en-GB" b="1" baseline="0" dirty="0" smtClean="0"/>
              <a:t>work stoppage </a:t>
            </a:r>
            <a:r>
              <a:rPr lang="en-GB" baseline="0" dirty="0" smtClean="0"/>
              <a:t>is to highlight the fact that PDO and its contractors continue to suffer from a high number of preventable </a:t>
            </a:r>
            <a:r>
              <a:rPr lang="en-GB" b="0" baseline="0" dirty="0" smtClean="0"/>
              <a:t>incidents, the </a:t>
            </a:r>
            <a:r>
              <a:rPr lang="en-GB" baseline="0" dirty="0" smtClean="0"/>
              <a:t>majority of which could be avoided! </a:t>
            </a:r>
          </a:p>
          <a:p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Ask what does LINE Of FIRE mean to you? </a:t>
            </a:r>
          </a:p>
          <a:p>
            <a:r>
              <a:rPr lang="en-GB" baseline="0" dirty="0" smtClean="0"/>
              <a:t>Can you identify Line of Fire in the photo?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The zone within a work area where there is risk of injury from machinery, equipment or any source of energy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Ask what does LINE Of FIRE mean to you? </a:t>
            </a:r>
          </a:p>
          <a:p>
            <a:r>
              <a:rPr lang="en-GB" baseline="0" dirty="0" smtClean="0"/>
              <a:t>Can you identify Line of Fire in the photo?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The zone within a work area where there is risk of injury from machinery, equipment or any source of energy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Ask what does LINE Of FIRE mean to you? </a:t>
            </a:r>
          </a:p>
          <a:p>
            <a:r>
              <a:rPr lang="en-GB" baseline="0" dirty="0" smtClean="0"/>
              <a:t>Can you identify Line of Fire in the photo?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The zone within a work area where there is risk of injury from machinery, equipment or any source of energy</a:t>
            </a:r>
          </a:p>
          <a:p>
            <a:endParaRPr lang="en-GB" baseline="0" dirty="0" smtClean="0"/>
          </a:p>
          <a:p>
            <a:pPr>
              <a:buFont typeface="Arial" pitchFamily="34" charset="0"/>
              <a:buNone/>
            </a:pPr>
            <a:r>
              <a:rPr lang="en-US" b="1" dirty="0" smtClean="0"/>
              <a:t>Explain</a:t>
            </a:r>
            <a:r>
              <a:rPr lang="en-US" b="1" baseline="0" dirty="0" smtClean="0"/>
              <a:t> with short description  each possible source of energy with some examples:</a:t>
            </a:r>
          </a:p>
          <a:p>
            <a:pPr>
              <a:buFont typeface="Arial" pitchFamily="34" charset="0"/>
              <a:buChar char="•"/>
            </a:pPr>
            <a:endParaRPr lang="en-US" baseline="0" dirty="0" smtClean="0"/>
          </a:p>
          <a:p>
            <a:r>
              <a:rPr lang="en-US" dirty="0" smtClean="0"/>
              <a:t>1. Mobile Heavy Equipment </a:t>
            </a:r>
          </a:p>
          <a:p>
            <a:r>
              <a:rPr lang="en-US" dirty="0" smtClean="0"/>
              <a:t>2. Hoisting &amp; Lifting </a:t>
            </a:r>
          </a:p>
          <a:p>
            <a:r>
              <a:rPr lang="en-US" dirty="0" smtClean="0"/>
              <a:t>3. Dropped Objects </a:t>
            </a:r>
          </a:p>
          <a:p>
            <a:r>
              <a:rPr lang="en-US" dirty="0" smtClean="0"/>
              <a:t>4. Tensioned Lines/Devices </a:t>
            </a:r>
          </a:p>
          <a:p>
            <a:r>
              <a:rPr lang="en-US" dirty="0" smtClean="0"/>
              <a:t>5. Objects with roll/fall potential</a:t>
            </a:r>
          </a:p>
          <a:p>
            <a:r>
              <a:rPr lang="en-US" dirty="0" smtClean="0"/>
              <a:t>6. Pressurized Equipment </a:t>
            </a:r>
          </a:p>
          <a:p>
            <a:r>
              <a:rPr lang="en-US" dirty="0" smtClean="0"/>
              <a:t>7. Machinery &amp; Tools </a:t>
            </a:r>
          </a:p>
          <a:p>
            <a:r>
              <a:rPr lang="en-US" dirty="0" smtClean="0"/>
              <a:t>8. Electrical Equipment </a:t>
            </a:r>
          </a:p>
          <a:p>
            <a:r>
              <a:rPr lang="en-US" dirty="0" smtClean="0"/>
              <a:t>9. Projectiles </a:t>
            </a:r>
          </a:p>
          <a:p>
            <a:r>
              <a:rPr lang="en-US" dirty="0" smtClean="0"/>
              <a:t>10. Pushing &amp; Pulling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these incidents with the team and reflect on what you will do differently tomorrow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1" baseline="0" dirty="0" smtClean="0">
                <a:solidFill>
                  <a:srgbClr val="FF0000"/>
                </a:solidFill>
              </a:rPr>
              <a:t>Ask the attendees:</a:t>
            </a:r>
          </a:p>
          <a:p>
            <a:pPr>
              <a:buFont typeface="Arial" pitchFamily="34" charset="0"/>
              <a:buChar char="•"/>
            </a:pPr>
            <a:r>
              <a:rPr lang="en-GB" b="1" baseline="0" dirty="0" smtClean="0">
                <a:solidFill>
                  <a:srgbClr val="FF0000"/>
                </a:solidFill>
              </a:rPr>
              <a:t> Why they think  still we have this incidents……………</a:t>
            </a:r>
            <a:r>
              <a:rPr lang="en-GB" b="0" baseline="0" dirty="0" smtClean="0">
                <a:solidFill>
                  <a:srgbClr val="FF0000"/>
                </a:solidFill>
              </a:rPr>
              <a:t>there is no right or wrong answers, it is more about engagement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GB" b="1" baseline="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FontTx/>
              <a:buNone/>
            </a:pPr>
            <a:endParaRPr lang="en-GB" b="1" baseline="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baseline="0" dirty="0" smtClean="0">
                <a:solidFill>
                  <a:srgbClr val="FF0000"/>
                </a:solidFill>
              </a:rPr>
              <a:t>DON’T BE THE NEXT VICTIM!</a:t>
            </a:r>
          </a:p>
          <a:p>
            <a:pPr>
              <a:buFont typeface="Arial" pitchFamily="34" charset="0"/>
              <a:buChar char="•"/>
            </a:pPr>
            <a:endParaRPr lang="en-GB" b="1" baseline="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b="1" baseline="0" dirty="0" smtClean="0">
                <a:solidFill>
                  <a:srgbClr val="FF0000"/>
                </a:solidFill>
              </a:rPr>
              <a:t>Instead of repeating the mistakes, try doing the right thing and this will become your habit.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reason for this</a:t>
            </a:r>
            <a:r>
              <a:rPr lang="en-GB" baseline="0" dirty="0" smtClean="0"/>
              <a:t> </a:t>
            </a:r>
            <a:r>
              <a:rPr lang="en-GB" b="1" baseline="0" dirty="0" smtClean="0"/>
              <a:t>work stoppage </a:t>
            </a:r>
            <a:r>
              <a:rPr lang="en-GB" baseline="0" dirty="0" smtClean="0"/>
              <a:t>is to highlight the fact that PDO and its contractors are still not </a:t>
            </a:r>
            <a:r>
              <a:rPr lang="en-GB" b="1" baseline="0" dirty="0" smtClean="0"/>
              <a:t>learning from incidents</a:t>
            </a:r>
            <a:r>
              <a:rPr lang="en-GB" baseline="0" dirty="0" smtClean="0"/>
              <a:t>, the majority of which could be avoided!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Emphasise this is about learning from incidents.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 you stop a vehicle like this?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Ask the following questions:</a:t>
            </a:r>
          </a:p>
          <a:p>
            <a:endParaRPr lang="en-GB" dirty="0" smtClean="0"/>
          </a:p>
          <a:p>
            <a:r>
              <a:rPr lang="en-GB" dirty="0" smtClean="0"/>
              <a:t>Where / who is my Banksman?</a:t>
            </a:r>
          </a:p>
          <a:p>
            <a:r>
              <a:rPr lang="en-GB" dirty="0" smtClean="0"/>
              <a:t>Can reversing be avoided?</a:t>
            </a:r>
          </a:p>
          <a:p>
            <a:r>
              <a:rPr lang="en-GB" dirty="0" smtClean="0"/>
              <a:t>What turns are needed?</a:t>
            </a:r>
          </a:p>
          <a:p>
            <a:r>
              <a:rPr lang="en-GB" dirty="0" smtClean="0"/>
              <a:t>Where will the vehicle be going?</a:t>
            </a:r>
          </a:p>
          <a:p>
            <a:r>
              <a:rPr lang="en-GB" dirty="0" smtClean="0"/>
              <a:t>Are there obstructions?</a:t>
            </a:r>
          </a:p>
          <a:p>
            <a:r>
              <a:rPr lang="en-GB" dirty="0" smtClean="0"/>
              <a:t>Will there be any blind spots/areas?</a:t>
            </a:r>
          </a:p>
          <a:p>
            <a:r>
              <a:rPr lang="en-GB" dirty="0" smtClean="0"/>
              <a:t>Are there pedestrian walk ways?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Where should you walk when vehicles are in the area?</a:t>
            </a:r>
          </a:p>
          <a:p>
            <a:r>
              <a:rPr lang="en-GB" baseline="0" dirty="0" smtClean="0"/>
              <a:t>What could happen?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Have you seen similar situations in the work place?</a:t>
            </a:r>
          </a:p>
          <a:p>
            <a:endParaRPr lang="en-US" sz="1200" b="1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b="1" baseline="0" dirty="0" smtClean="0">
                <a:latin typeface="Calibri" pitchFamily="34" charset="0"/>
                <a:cs typeface="Calibri" pitchFamily="34" charset="0"/>
              </a:rPr>
              <a:t>What should you do?</a:t>
            </a:r>
          </a:p>
          <a:p>
            <a:endParaRPr lang="en-US" sz="1200" b="1" baseline="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b="1" baseline="0" dirty="0" smtClean="0">
                <a:latin typeface="Calibri" pitchFamily="34" charset="0"/>
                <a:cs typeface="Calibri" pitchFamily="34" charset="0"/>
              </a:rPr>
              <a:t>Who can stop the job and who starts it again?</a:t>
            </a:r>
            <a:endParaRPr lang="en-US" sz="1200" b="1" dirty="0" smtClean="0">
              <a:latin typeface="Calibri" pitchFamily="34" charset="0"/>
              <a:cs typeface="Calibri" pitchFamily="34" charset="0"/>
            </a:endParaRP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Ask what does LINE Of FIRE mean to you? </a:t>
            </a:r>
          </a:p>
          <a:p>
            <a:r>
              <a:rPr lang="en-GB" baseline="0" dirty="0" smtClean="0"/>
              <a:t>Can you identify Line of Fire in the photo?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The zone within a work area where there is risk of injury from machinery, equipment or any source of energy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Ask what does LINE Of FIRE mean to you? </a:t>
            </a:r>
          </a:p>
          <a:p>
            <a:r>
              <a:rPr lang="en-GB" baseline="0" dirty="0" smtClean="0"/>
              <a:t>Can you identify Line of Fire in the photo?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The zone within a work area where there is risk of injury from machinery, equipment or any source of energy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Ask what does LINE Of FIRE mean to you? </a:t>
            </a:r>
          </a:p>
          <a:p>
            <a:r>
              <a:rPr lang="en-GB" baseline="0" dirty="0" smtClean="0"/>
              <a:t>Can you identify Line of Fire in the photo?</a:t>
            </a:r>
          </a:p>
          <a:p>
            <a:endParaRPr lang="en-GB" baseline="0" dirty="0" smtClean="0"/>
          </a:p>
          <a:p>
            <a:r>
              <a:rPr lang="en-GB" baseline="0" dirty="0" smtClean="0"/>
              <a:t>Answer: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The zone within a work area where there is risk of injury from machinery, equipment or any source of energy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8C17F4-A7E3-4C24-80C3-CE3A319FFCB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4DD02-17B4-43AE-BD36-56F8E15ECD62}" type="datetime1">
              <a:rPr lang="en-US" smtClean="0"/>
              <a:pPr/>
              <a:t>8/8/2018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YTD October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5477-BC84-4BAD-BB96-49578744A0B6}" type="datetime1">
              <a:rPr lang="en-US" smtClean="0"/>
              <a:pPr>
                <a:defRPr/>
              </a:pPr>
              <a:t>8/8/2018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YTD October 2017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A8F9E-F6DB-42DC-B268-704BDE0B3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1 Line Heading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Placeholder 43"/>
          <p:cNvSpPr>
            <a:spLocks noGrp="1"/>
          </p:cNvSpPr>
          <p:nvPr>
            <p:ph type="body" sz="quarter" idx="10"/>
          </p:nvPr>
        </p:nvSpPr>
        <p:spPr>
          <a:xfrm>
            <a:off x="255984" y="1310400"/>
            <a:ext cx="7772400" cy="5071350"/>
          </a:xfrm>
        </p:spPr>
        <p:txBody>
          <a:bodyPr/>
          <a:lstStyle>
            <a:lvl1pPr marL="269875" indent="-269875">
              <a:lnSpc>
                <a:spcPct val="120000"/>
              </a:lnSpc>
              <a:buSzPct val="75000"/>
              <a:buFontTx/>
              <a:buBlip>
                <a:blip r:embed="rId2"/>
              </a:buBlip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45548"/>
            <a:ext cx="7700400" cy="4191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7317AC3-29B8-482E-8CA4-636F996E9218}" type="datetime1">
              <a:rPr lang="en-US" smtClean="0"/>
              <a:pPr>
                <a:defRPr/>
              </a:pPr>
              <a:t>8/8/2018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dirty="0" smtClean="0"/>
              <a:t>YTD October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41A57BB-0EEB-4C43-81E4-B47FF2C4EB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Content Placeholder 5" descr="PPT option2.jp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07" r:id="rId2"/>
    <p:sldLayoutId id="2147483813" r:id="rId3"/>
  </p:sldLayoutIdLst>
  <p:transition spd="med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PT option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Work Stoppage – Equipment &amp; Intervention</a:t>
            </a:r>
            <a:endParaRPr lang="en-US" sz="32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2800" y="6400800"/>
            <a:ext cx="1981200" cy="457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latin typeface="+mj-lt"/>
              </a:rPr>
              <a:t>August 2018</a:t>
            </a:r>
            <a:endParaRPr lang="en-US" dirty="0">
              <a:latin typeface="+mj-lt"/>
            </a:endParaRPr>
          </a:p>
        </p:txBody>
      </p:sp>
      <p:pic>
        <p:nvPicPr>
          <p:cNvPr id="7" name="Picture 6" descr="custom_gear_ring_178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762000"/>
            <a:ext cx="6096000" cy="6096000"/>
          </a:xfrm>
          <a:prstGeom prst="rect">
            <a:avLst/>
          </a:prstGeom>
        </p:spPr>
      </p:pic>
      <p:pic>
        <p:nvPicPr>
          <p:cNvPr id="10" name="Picture 9" descr="leah_protest_bulldozer_2148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7600" y="3001975"/>
            <a:ext cx="1860220" cy="157002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Fatality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3886200"/>
            <a:ext cx="8839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</a:rPr>
              <a:t>A Hiab whilst reversing down a road under construction ran over the foreman. </a:t>
            </a:r>
            <a:endParaRPr lang="en-US" sz="18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114300" indent="-114300">
              <a:defRPr/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</a:rPr>
              <a:t>Heavy Goods Drivers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Always use a banksman to reverse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If in doubt stop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Rushing causes mistakes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No place is low risk</a:t>
            </a:r>
          </a:p>
          <a:p>
            <a:pPr eaLnBrk="1" hangingPunct="1"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Pedestrians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 Never walk behind a reversing vehicle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 Never assume you have been seen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 Intervene safely if you do not see a banksman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  Always pay attention</a:t>
            </a:r>
            <a:endParaRPr lang="en-GB" sz="14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066800" y="3505200"/>
            <a:ext cx="7315200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 reversing is hazardous. Keep it safe !!</a:t>
            </a:r>
            <a:endParaRPr lang="en-US" sz="1600" b="1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15" descr="F:\Chris work\Fatals 2012\Hassan 200312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762000"/>
            <a:ext cx="4876800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724400" y="1524000"/>
            <a:ext cx="1143000" cy="762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Fatality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349115"/>
            <a:ext cx="883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defRPr/>
            </a:pP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</a:rPr>
              <a:t>The crew finished their days work laying a </a:t>
            </a:r>
            <a:r>
              <a:rPr lang="en-US" altLang="en-US" sz="1400" b="1" dirty="0" err="1" smtClean="0">
                <a:solidFill>
                  <a:srgbClr val="000000"/>
                </a:solidFill>
                <a:latin typeface="Arial" pitchFamily="34" charset="0"/>
              </a:rPr>
              <a:t>flowline</a:t>
            </a:r>
            <a:r>
              <a:rPr lang="en-US" altLang="en-US" sz="1400" b="1" dirty="0" smtClean="0">
                <a:solidFill>
                  <a:srgbClr val="000000"/>
                </a:solidFill>
                <a:latin typeface="Arial" pitchFamily="34" charset="0"/>
              </a:rPr>
              <a:t> and the operator parked the side boom crane. </a:t>
            </a:r>
          </a:p>
          <a:p>
            <a:pPr marL="228600" indent="-228600" algn="just" defTabSz="228600" eaLnBrk="1" hangingPunct="1"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</a:rPr>
              <a:t>S</a:t>
            </a:r>
            <a:r>
              <a:rPr lang="en-US" altLang="en-US" sz="1400" dirty="0" smtClean="0">
                <a:latin typeface="+mj-lt"/>
              </a:rPr>
              <a:t>tress is not what happens to us, it is more about our response to what happens </a:t>
            </a:r>
          </a:p>
          <a:p>
            <a:pPr marL="228600" indent="-228600" algn="just" defTabSz="228600" eaLnBrk="1" hangingPunct="1">
              <a:buSzPct val="130000"/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Our company will try and help you if you have personal problems, so share them and seek help? </a:t>
            </a:r>
          </a:p>
          <a:p>
            <a:pPr marL="228600" indent="-228600" algn="just" defTabSz="228600" eaLnBrk="1" hangingPunct="1">
              <a:buClrTx/>
              <a:buSzPct val="130000"/>
              <a:buFont typeface="Arial" pitchFamily="34" charset="0"/>
              <a:buChar char="•"/>
              <a:defRPr/>
            </a:pPr>
            <a:r>
              <a:rPr lang="en-US" altLang="en-US" sz="1400" dirty="0" smtClean="0">
                <a:latin typeface="+mj-lt"/>
              </a:rPr>
              <a:t>To look out for your work colleagues especially if you notice a change in their behavior?</a:t>
            </a:r>
            <a:endParaRPr lang="en-US" sz="1400" dirty="0" smtClean="0">
              <a:latin typeface="+mj-lt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52400" y="3852446"/>
            <a:ext cx="8839200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tabLst>
                <a:tab pos="287338" algn="l"/>
              </a:tabLst>
              <a:defRPr/>
            </a:pPr>
            <a:r>
              <a:rPr lang="en-US" altLang="en-US" sz="2000" b="1" dirty="0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It’s best to seek help and share a problem than to keep it to yourself.</a:t>
            </a:r>
            <a:endParaRPr lang="en-US" sz="20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F:\FATAL ACCIDENT 01 FEB 2014\PHOTOS\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351" r="1351" b="8555"/>
          <a:stretch/>
        </p:blipFill>
        <p:spPr bwMode="auto">
          <a:xfrm>
            <a:off x="1828800" y="914400"/>
            <a:ext cx="5486400" cy="2667000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3581400" y="1600200"/>
            <a:ext cx="914400" cy="5334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Don’t be the next victim!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362200" y="838200"/>
            <a:ext cx="4648200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 smtClean="0">
                <a:solidFill>
                  <a:srgbClr val="FFFF00"/>
                </a:solidFill>
                <a:latin typeface="+mj-lt"/>
              </a:rPr>
              <a:t>Are you in the line </a:t>
            </a:r>
            <a:r>
              <a:rPr lang="en-US" altLang="en-US" sz="2000" b="1" dirty="0">
                <a:solidFill>
                  <a:srgbClr val="FFFF00"/>
                </a:solidFill>
                <a:latin typeface="+mj-lt"/>
              </a:rPr>
              <a:t>of </a:t>
            </a:r>
            <a:r>
              <a:rPr lang="en-US" altLang="en-US" sz="2000" b="1" dirty="0" smtClean="0">
                <a:solidFill>
                  <a:srgbClr val="FFFF00"/>
                </a:solidFill>
                <a:latin typeface="+mj-lt"/>
              </a:rPr>
              <a:t>fire?</a:t>
            </a:r>
            <a:endParaRPr lang="en-US" altLang="en-US" sz="20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8382000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“THE ZONE WITHIN A WORK AREA WHERE THERE IS RISK OF (SERIOUS) INJURY FROM MACHINERY OR EQUIPMENT” </a:t>
            </a:r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381000" y="2996625"/>
            <a:ext cx="8382000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GB" altLang="en-US" sz="2000" b="1" dirty="0" smtClean="0">
                <a:solidFill>
                  <a:srgbClr val="FFFF00"/>
                </a:solidFill>
                <a:latin typeface="+mj-lt"/>
              </a:rPr>
              <a:t>Are you working with or near vehicles and machinery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</a:rPr>
              <a:t>What is my role as supervisor and how can I avoid such incidents ?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400" y="762000"/>
            <a:ext cx="8048626" cy="5448300"/>
          </a:xfrm>
        </p:spPr>
        <p:txBody>
          <a:bodyPr/>
          <a:lstStyle/>
          <a:p>
            <a:pPr algn="just">
              <a:buNone/>
            </a:pPr>
            <a:endParaRPr lang="en-US" altLang="zh-CN" sz="1800" b="1" dirty="0" smtClean="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250000"/>
              </a:lnSpc>
              <a:buClrTx/>
              <a:buSzPct val="130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Do you always look out for your work colleagues to keep everyone safe?</a:t>
            </a:r>
          </a:p>
          <a:p>
            <a:pPr algn="just">
              <a:lnSpc>
                <a:spcPct val="250000"/>
              </a:lnSpc>
              <a:buClrTx/>
              <a:buSzPct val="130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Do supervisors always ensure staff are supervised at all times?</a:t>
            </a:r>
          </a:p>
          <a:p>
            <a:pPr algn="just">
              <a:lnSpc>
                <a:spcPct val="250000"/>
              </a:lnSpc>
              <a:buClrTx/>
              <a:buSzPct val="130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Do you have personal problems that you need to share and seek help? </a:t>
            </a:r>
          </a:p>
          <a:p>
            <a:pPr algn="just">
              <a:lnSpc>
                <a:spcPct val="250000"/>
              </a:lnSpc>
              <a:buClrTx/>
              <a:buSzPct val="130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Do you ensure your equipment is isolated when there is no operator in the seat?</a:t>
            </a:r>
          </a:p>
          <a:p>
            <a:pPr algn="just">
              <a:lnSpc>
                <a:spcPct val="250000"/>
              </a:lnSpc>
              <a:buClrTx/>
              <a:buSzPct val="130000"/>
              <a:buFont typeface="Wingdings" pitchFamily="2" charset="2"/>
              <a:buChar char="§"/>
            </a:pPr>
            <a:r>
              <a:rPr lang="en-US" altLang="en-US" sz="1800" dirty="0" smtClean="0">
                <a:solidFill>
                  <a:srgbClr val="000000"/>
                </a:solidFill>
                <a:latin typeface="+mj-lt"/>
                <a:cs typeface="Calibri" pitchFamily="34" charset="0"/>
              </a:rPr>
              <a:t>As a banksman, when do you stop helping a driver?</a:t>
            </a:r>
            <a:endParaRPr lang="en-US" altLang="en-US" sz="14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24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+mj-lt"/>
              </a:rPr>
              <a:t>Discussion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67555" y="76200"/>
            <a:ext cx="50659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36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Incidents Year to date</a:t>
            </a:r>
            <a:endParaRPr lang="en-US" sz="3600" cap="all" spc="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762000"/>
            <a:ext cx="899160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Fatalities</a:t>
            </a:r>
          </a:p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22</a:t>
            </a:r>
            <a:r>
              <a:rPr lang="en-US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LTI’s 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(Lost Time Injuries)</a:t>
            </a:r>
            <a:endParaRPr lang="en-US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11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NAD’s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(None Accidental Deaths) 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28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HiPo’s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(High Potential Incidents)</a:t>
            </a:r>
            <a:endParaRPr lang="en-US" sz="4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Will you be next?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1804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PT option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eah_protest_bulldozer_21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838200"/>
            <a:ext cx="5006088" cy="42251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105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What does this picture say to you?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PPT option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teamroller_over_custom_text_1519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762000"/>
            <a:ext cx="81534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47244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j-lt"/>
                <a:ea typeface="Tahoma" pitchFamily="34" charset="0"/>
                <a:cs typeface="Tahoma" pitchFamily="34" charset="0"/>
              </a:rPr>
              <a:t>Do you look behind you every time you reverse?</a:t>
            </a:r>
            <a:endParaRPr lang="en-US" b="1" dirty="0">
              <a:solidFill>
                <a:srgbClr val="0000FF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Fatality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621649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600" dirty="0" smtClean="0">
                <a:latin typeface="+mj-lt"/>
              </a:rPr>
              <a:t>Task fabrication workshop activities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+mj-lt"/>
              </a:rPr>
              <a:t>Tool carrier was parked inside the fabrication workshop.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+mj-lt"/>
              </a:rPr>
              <a:t>Plant storekeeper walked behind the tool carrier   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+mj-lt"/>
              </a:rPr>
              <a:t>Tool carrier operator reversed out of the workshop unnoticed  the Plant storekeeper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+mj-lt"/>
              </a:rPr>
              <a:t>The Tool carrier hit the Plant storekeeper and run over causing a serious injures to his left leg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676400" y="3962400"/>
            <a:ext cx="6096000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+mj-lt"/>
              </a:rPr>
              <a:t>Can you see and be seen?</a:t>
            </a:r>
            <a:endParaRPr lang="en-US" altLang="en-US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5495" r="7509" b="8088"/>
          <a:stretch>
            <a:fillRect/>
          </a:stretch>
        </p:blipFill>
        <p:spPr bwMode="auto">
          <a:xfrm>
            <a:off x="1676400" y="762000"/>
            <a:ext cx="6096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4724400" y="2590800"/>
            <a:ext cx="1143000" cy="762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Fatality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 descr="ATE1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914400" y="762000"/>
            <a:ext cx="7281534" cy="316725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00" y="4293275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GB" sz="1400" b="1" dirty="0" smtClean="0">
                <a:latin typeface="+mj-lt"/>
              </a:rPr>
              <a:t>Task unloading concrete posts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Tool carrier used to unload poles, two crew members climbed onto the trailer 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Material controller and driver of the truck stood behind the trailer watching the activity.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The worker (C) moved to the front of the vehicle whilst the other (D) stood between poles 2 and 3 in the centre and rear dunnage.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As the operator began to lift the load, the sling slipped causing the pole to swing towards worker D crushing him between the lifted pole (4) and the 2 pole.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The pole hit worker D from behind crushing his chest against pole 2 resulting in a crush injury.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Worker D was trapped between the 2 poles until the load was lifted from him. 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066800" y="3881735"/>
            <a:ext cx="7086600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 smtClean="0">
                <a:solidFill>
                  <a:srgbClr val="FFFF00"/>
                </a:solidFill>
                <a:latin typeface="+mj-lt"/>
              </a:rPr>
              <a:t>Is this the safest place to stand during unloading?</a:t>
            </a:r>
            <a:endParaRPr lang="en-US" altLang="en-US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066800"/>
            <a:ext cx="1143000" cy="762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Broken legs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782" y="4203698"/>
            <a:ext cx="8970818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000"/>
              </a:lnSpc>
            </a:pPr>
            <a:r>
              <a:rPr lang="en-GB" sz="1400" b="1" dirty="0" smtClean="0">
                <a:latin typeface="+mj-lt"/>
              </a:rPr>
              <a:t>Rig Move</a:t>
            </a:r>
          </a:p>
          <a:p>
            <a:pPr marL="342900" marR="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 smtClean="0">
                <a:latin typeface="+mj-lt"/>
              </a:rPr>
              <a:t>Helper is standing between front most rear wheels and hydraulic oil tank, whilst placing wheel chocks back in to storage brackets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Rig equipment does not have its own chocks 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Driver and helper did not communicate clearly with each other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The driver moved forward after the helper went into the blind spot</a:t>
            </a:r>
          </a:p>
          <a:p>
            <a:pPr marL="342900" indent="-34290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400" dirty="0" smtClean="0">
                <a:latin typeface="+mj-lt"/>
              </a:rPr>
              <a:t>The impact from the wheels knocked the helper down and the 1</a:t>
            </a:r>
            <a:r>
              <a:rPr lang="en-GB" sz="1400" baseline="30000" dirty="0" smtClean="0">
                <a:latin typeface="+mj-lt"/>
              </a:rPr>
              <a:t>st</a:t>
            </a:r>
            <a:r>
              <a:rPr lang="en-GB" sz="1400" dirty="0" smtClean="0">
                <a:latin typeface="+mj-lt"/>
              </a:rPr>
              <a:t> axle wheels went over him crushing his legs 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209800" y="3886200"/>
            <a:ext cx="4648200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  <a:latin typeface="+mj-lt"/>
              </a:rPr>
              <a:t>Are you in the danger zone?</a:t>
            </a:r>
            <a:endParaRPr lang="en-US" altLang="en-US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Picture 2" descr="C:\Users\fahhse\Desktop\TOCO HSE FOLDER AS ON 24.01.2017\Incidents\2018\20180720 - LTI\Photos\New folder\WHED9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14"/>
          <a:stretch>
            <a:fillRect/>
          </a:stretch>
        </p:blipFill>
        <p:spPr bwMode="auto">
          <a:xfrm>
            <a:off x="1676400" y="762000"/>
            <a:ext cx="5715000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962400" y="1828800"/>
            <a:ext cx="1143000" cy="762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Fatality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4495800"/>
            <a:ext cx="883920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28600" eaLnBrk="1" hangingPunct="1">
              <a:lnSpc>
                <a:spcPts val="2000"/>
              </a:lnSpc>
            </a:pPr>
            <a:r>
              <a:rPr lang="en-US" sz="1400" b="1" dirty="0" smtClean="0">
                <a:latin typeface="+mj-lt"/>
              </a:rPr>
              <a:t>Task welding pipe line </a:t>
            </a:r>
          </a:p>
          <a:p>
            <a:pPr algn="just" defTabSz="228600" eaLnBrk="1" hangingPunct="1">
              <a:lnSpc>
                <a:spcPts val="2000"/>
              </a:lnSpc>
            </a:pPr>
            <a:r>
              <a:rPr lang="en-US" sz="1400" b="1" dirty="0" smtClean="0">
                <a:latin typeface="+mj-lt"/>
              </a:rPr>
              <a:t>A Welder head crushed between 36” pipe and moving (rolling) Crane.</a:t>
            </a:r>
            <a:endParaRPr lang="en-GB" sz="1400" b="1" dirty="0" smtClean="0">
              <a:latin typeface="+mj-lt"/>
            </a:endParaRPr>
          </a:p>
          <a:p>
            <a:pPr algn="just" defTabSz="228600" eaLnBrk="1" hangingPunct="1">
              <a:lnSpc>
                <a:spcPts val="2000"/>
              </a:lnSpc>
            </a:pPr>
            <a:r>
              <a:rPr lang="en-GB" sz="1400" b="1" dirty="0" smtClean="0">
                <a:latin typeface="+mj-lt"/>
              </a:rPr>
              <a:t>Root Causes:  </a:t>
            </a:r>
          </a:p>
          <a:p>
            <a:pPr marL="347663" indent="-347663" algn="just" defTabSz="228600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GB" sz="1400" dirty="0" smtClean="0">
                <a:latin typeface="+mj-lt"/>
              </a:rPr>
              <a:t>Inconsistent working of Crane’s 	parking brake 	(brake failed /	did not work).</a:t>
            </a:r>
          </a:p>
          <a:p>
            <a:pPr marL="347663" indent="-347663" algn="just" defTabSz="228600">
              <a:lnSpc>
                <a:spcPts val="2000"/>
              </a:lnSpc>
              <a:buFont typeface="Arial" pitchFamily="34" charset="0"/>
              <a:buChar char="•"/>
            </a:pPr>
            <a:r>
              <a:rPr lang="en-GB" sz="1400" dirty="0" smtClean="0">
                <a:latin typeface="+mj-lt"/>
              </a:rPr>
              <a:t>Quality control on maintenance of 	hired 	plant/equipment non-existent.</a:t>
            </a:r>
          </a:p>
          <a:p>
            <a:pPr marL="347663" indent="-347663" algn="just" defTabSz="228600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GB" sz="1400" dirty="0" smtClean="0">
                <a:latin typeface="+mj-lt"/>
              </a:rPr>
              <a:t>Lateral Learning:</a:t>
            </a:r>
          </a:p>
          <a:p>
            <a:pPr marL="347663" indent="-347663" algn="just" defTabSz="228600" eaLnBrk="1" hangingPunct="1">
              <a:lnSpc>
                <a:spcPts val="2000"/>
              </a:lnSpc>
              <a:buFont typeface="Arial" pitchFamily="34" charset="0"/>
              <a:buChar char="•"/>
            </a:pPr>
            <a:r>
              <a:rPr lang="en-GB" sz="1400" dirty="0" smtClean="0">
                <a:latin typeface="+mj-lt"/>
              </a:rPr>
              <a:t>Parking brakes are not 100% fool 	proof.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152400" y="3962400"/>
            <a:ext cx="8763000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SzPct val="90000"/>
              <a:tabLst>
                <a:tab pos="234950" algn="l"/>
              </a:tabLst>
            </a:pPr>
            <a:r>
              <a:rPr lang="en-GB" sz="2000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Always use wheel chocks with ropes on parked heavy plant / equipment.</a:t>
            </a:r>
            <a:endParaRPr lang="en-GB" sz="2000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762000"/>
            <a:ext cx="72390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4648200" y="2286000"/>
            <a:ext cx="1143000" cy="762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Fatality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" y="4013299"/>
            <a:ext cx="8839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228600" eaLnBrk="1" hangingPunct="1">
              <a:lnSpc>
                <a:spcPts val="2000"/>
              </a:lnSpc>
              <a:defRPr/>
            </a:pPr>
            <a:r>
              <a:rPr lang="en-US" sz="1400" b="1" dirty="0" smtClean="0">
                <a:latin typeface="+mj-lt"/>
              </a:rPr>
              <a:t>Grader operation</a:t>
            </a:r>
          </a:p>
          <a:p>
            <a:pPr marL="342900" indent="-342900" algn="just" defTabSz="228600" eaLnBrk="1" hangingPunct="1">
              <a:lnSpc>
                <a:spcPts val="2000"/>
              </a:lnSpc>
              <a:defRPr/>
            </a:pPr>
            <a:r>
              <a:rPr lang="en-US" sz="1400" b="1" dirty="0" smtClean="0">
                <a:latin typeface="+mj-lt"/>
              </a:rPr>
              <a:t>A Trip Load Counter was run over  by a maneuvering grader </a:t>
            </a:r>
          </a:p>
          <a:p>
            <a:pPr marL="342900" indent="-342900" algn="just" defTabSz="228600" eaLnBrk="1" hangingPunct="1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en-US" sz="1400" dirty="0" smtClean="0">
                <a:latin typeface="+mj-lt"/>
              </a:rPr>
              <a:t>The grader operator failed to properly observe the rear view mirrors and over shoulder check prior to reversing</a:t>
            </a:r>
          </a:p>
          <a:p>
            <a:pPr marL="342900" indent="-342900" algn="just" defTabSz="228600" eaLnBrk="1" hangingPunct="1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de-DE" sz="1400" dirty="0" smtClean="0">
                <a:latin typeface="+mj-lt"/>
              </a:rPr>
              <a:t>The desceased was positioned in an unsafe area behind the maneuvering grader </a:t>
            </a:r>
          </a:p>
          <a:p>
            <a:pPr marL="342900" indent="-342900" algn="just" defTabSz="228600" eaLnBrk="1" hangingPunct="1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de-DE" sz="1400" dirty="0" smtClean="0">
                <a:latin typeface="+mj-lt"/>
              </a:rPr>
              <a:t>Using rear view mirrors must always be supported by shoulder views for plant and heavy equipment operators</a:t>
            </a:r>
          </a:p>
          <a:p>
            <a:pPr marL="342900" indent="-342900" defTabSz="228600" eaLnBrk="1" hangingPunct="1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de-DE" sz="1400" dirty="0" smtClean="0">
                <a:latin typeface="+mj-lt"/>
              </a:rPr>
              <a:t>For highly repetitive work, tool box talks were found to be ineffective</a:t>
            </a:r>
          </a:p>
          <a:p>
            <a:pPr marL="342900" indent="-342900" defTabSz="228600" eaLnBrk="1" hangingPunct="1">
              <a:lnSpc>
                <a:spcPts val="2000"/>
              </a:lnSpc>
              <a:buFont typeface="Arial" pitchFamily="34" charset="0"/>
              <a:buChar char="•"/>
              <a:defRPr/>
            </a:pPr>
            <a:r>
              <a:rPr lang="de-DE" sz="1400" dirty="0" smtClean="0">
                <a:latin typeface="+mj-lt"/>
              </a:rPr>
              <a:t>Clear definition of minimum safe distance from heavy equipment is required</a:t>
            </a:r>
          </a:p>
          <a:p>
            <a:pPr algn="just" defTabSz="228600" eaLnBrk="1" hangingPunct="1">
              <a:buFontTx/>
              <a:buChar char="•"/>
            </a:pPr>
            <a:endParaRPr lang="en-GB" sz="1400" dirty="0" smtClean="0">
              <a:latin typeface="+mj-lt"/>
            </a:endParaRP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228600" y="3657600"/>
            <a:ext cx="86868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>
              <a:buSzPct val="90000"/>
            </a:pPr>
            <a:r>
              <a:rPr lang="de-DE" sz="1800" b="1" dirty="0" smtClean="0">
                <a:solidFill>
                  <a:srgbClr val="FFFF00"/>
                </a:solidFill>
                <a:latin typeface="Arial" charset="0"/>
              </a:rPr>
              <a:t>Tool Box Talks need to be customised and effective for highly repetitive work</a:t>
            </a:r>
            <a:endParaRPr lang="en-GB" sz="18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4991" t="5894" r="6828" b="17479"/>
          <a:stretch>
            <a:fillRect/>
          </a:stretch>
        </p:blipFill>
        <p:spPr bwMode="auto">
          <a:xfrm>
            <a:off x="1752600" y="762000"/>
            <a:ext cx="5867400" cy="28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5791200" y="1905000"/>
            <a:ext cx="1143000" cy="762000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Language xmlns="4880e4f8-4b7d-4bdd-91e3-e10d47036eca">English 1</Language>
    <DocId xmlns="4880e4f8-4b7d-4bdd-91e3-e10d47036eca">92009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FF021C-099E-421A-B166-0C7F19820FDB}"/>
</file>

<file path=customXml/itemProps2.xml><?xml version="1.0" encoding="utf-8"?>
<ds:datastoreItem xmlns:ds="http://schemas.openxmlformats.org/officeDocument/2006/customXml" ds:itemID="{3C27523B-E743-4304-8770-59281630041A}"/>
</file>

<file path=customXml/itemProps3.xml><?xml version="1.0" encoding="utf-8"?>
<ds:datastoreItem xmlns:ds="http://schemas.openxmlformats.org/officeDocument/2006/customXml" ds:itemID="{9AB68DDB-B545-44A0-BEA8-4761FF3EC7D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10205</TotalTime>
  <Words>1341</Words>
  <Application>Microsoft Office PowerPoint</Application>
  <PresentationFormat>On-screen Show (4:3)</PresentationFormat>
  <Paragraphs>168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Work Stoppage – Equipment &amp; Intervention</vt:lpstr>
      <vt:lpstr>Slide 2</vt:lpstr>
      <vt:lpstr>Slide 3</vt:lpstr>
      <vt:lpstr>Slide 4</vt:lpstr>
      <vt:lpstr>Fatality </vt:lpstr>
      <vt:lpstr>Fatality </vt:lpstr>
      <vt:lpstr>Broken legs</vt:lpstr>
      <vt:lpstr>Fatality </vt:lpstr>
      <vt:lpstr>Fatality </vt:lpstr>
      <vt:lpstr>Fatality </vt:lpstr>
      <vt:lpstr>Fatality </vt:lpstr>
      <vt:lpstr>Don’t be the next victim!</vt:lpstr>
      <vt:lpstr>Slide 13</vt:lpstr>
    </vt:vector>
  </TitlesOfParts>
  <Company>Shell Information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Contractor RTA LTI on xx.xx.xx</dc:title>
  <dc:creator>MU93647</dc:creator>
  <cp:keywords/>
  <dc:description/>
  <cp:lastModifiedBy>MU61323</cp:lastModifiedBy>
  <cp:revision>777</cp:revision>
  <dcterms:created xsi:type="dcterms:W3CDTF">2001-05-03T06:07:08Z</dcterms:created>
  <dcterms:modified xsi:type="dcterms:W3CDTF">2018-08-08T08:38:41Z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