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73" r:id="rId5"/>
    <p:sldId id="27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5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09/09/2018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xmlns="" val="3747194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xmlns="" val="856409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09/09/2018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09/09/2018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09/09/2018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09/09/2018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76200" y="866775"/>
            <a:ext cx="5250607" cy="4524315"/>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GB" sz="1200" b="1" dirty="0" smtClean="0">
                <a:solidFill>
                  <a:srgbClr val="333399"/>
                </a:solidFill>
                <a:latin typeface="Tahoma" pitchFamily="34" charset="0"/>
              </a:rPr>
              <a:t>: 30</a:t>
            </a:r>
            <a:r>
              <a:rPr lang="en-GB" sz="1200" b="1" baseline="30000" dirty="0" smtClean="0">
                <a:solidFill>
                  <a:srgbClr val="333399"/>
                </a:solidFill>
                <a:latin typeface="Tahoma" pitchFamily="34" charset="0"/>
              </a:rPr>
              <a:t>th</a:t>
            </a:r>
            <a:r>
              <a:rPr lang="en-GB" sz="1200" b="1" dirty="0" smtClean="0">
                <a:solidFill>
                  <a:srgbClr val="333399"/>
                </a:solidFill>
                <a:latin typeface="Tahoma" pitchFamily="34" charset="0"/>
              </a:rPr>
              <a:t> January 2018</a:t>
            </a:r>
            <a:r>
              <a:rPr lang="en-US" sz="1200" b="1" dirty="0" smtClean="0">
                <a:solidFill>
                  <a:srgbClr val="333399"/>
                </a:solidFill>
                <a:latin typeface="Tahoma" pitchFamily="34" charset="0"/>
              </a:rPr>
              <a:t>       </a:t>
            </a:r>
            <a:r>
              <a:rPr lang="en-US" sz="1200" b="1" dirty="0">
                <a:solidFill>
                  <a:srgbClr val="333399"/>
                </a:solidFill>
                <a:latin typeface="Tahoma" pitchFamily="34" charset="0"/>
              </a:rPr>
              <a:t>Incident </a:t>
            </a:r>
            <a:r>
              <a:rPr lang="en-US" sz="1200" b="1" dirty="0" smtClean="0">
                <a:solidFill>
                  <a:srgbClr val="333399"/>
                </a:solidFill>
                <a:latin typeface="Tahoma" pitchFamily="34" charset="0"/>
              </a:rPr>
              <a:t>title: Chemical Burns</a:t>
            </a:r>
            <a:endParaRPr lang="en-US" sz="12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r>
              <a:rPr lang="en-US" sz="1600" b="1" dirty="0" smtClean="0">
                <a:solidFill>
                  <a:srgbClr val="FF0000"/>
                </a:solidFill>
                <a:latin typeface="Tahoma" pitchFamily="34" charset="0"/>
              </a:rPr>
              <a:t>?</a:t>
            </a:r>
          </a:p>
          <a:p>
            <a:pPr marL="114300" indent="-114300" algn="just">
              <a:defRPr/>
            </a:pPr>
            <a:endParaRPr lang="en-US" sz="800" dirty="0">
              <a:solidFill>
                <a:srgbClr val="FF0000"/>
              </a:solidFill>
              <a:latin typeface="Tahoma" pitchFamily="34" charset="0"/>
            </a:endParaRPr>
          </a:p>
          <a:p>
            <a:pPr algn="just"/>
            <a:r>
              <a:rPr lang="en-GB" sz="1400" dirty="0" smtClean="0">
                <a:latin typeface="Calibri" pitchFamily="34" charset="0"/>
                <a:cs typeface="Calibri" pitchFamily="34" charset="0"/>
              </a:rPr>
              <a:t>The Assistant Driller (AD) identified a leak on a hose that was difficult to reach, he asked a Roustabout (RA) to bring ‘something’ to stand on. The RA fetched an empty Caustic Soda drum (used and punctured from below) from the top of the tank and started walking towards the stairs. While passing over the walkway grating above, the AD who was standing below looked up. </a:t>
            </a:r>
            <a:r>
              <a:rPr lang="en-GB" sz="1400" dirty="0" smtClean="0">
                <a:latin typeface="Calibri" pitchFamily="34" charset="0"/>
                <a:cs typeface="Calibri" pitchFamily="34" charset="0"/>
              </a:rPr>
              <a:t>Residue </a:t>
            </a:r>
            <a:r>
              <a:rPr lang="en-GB" sz="1400" dirty="0" smtClean="0">
                <a:latin typeface="Calibri" pitchFamily="34" charset="0"/>
                <a:cs typeface="Calibri" pitchFamily="34" charset="0"/>
              </a:rPr>
              <a:t>of the Caustic Soda powder fell from the bottom drum onto the AD’s face resulting in chemical burns to his right eye and cheek.</a:t>
            </a:r>
          </a:p>
          <a:p>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r>
              <a:rPr lang="en-US" sz="1600" b="1" dirty="0" smtClean="0">
                <a:solidFill>
                  <a:srgbClr val="333399"/>
                </a:solidFill>
                <a:latin typeface="Tahoma" pitchFamily="34" charset="0"/>
              </a:rPr>
              <a:t>..</a:t>
            </a:r>
          </a:p>
          <a:p>
            <a:pPr marL="114300" indent="-114300" algn="just">
              <a:defRPr/>
            </a:pPr>
            <a:endParaRPr lang="en-US" sz="1050" dirty="0">
              <a:latin typeface="Arial" charset="0"/>
              <a:cs typeface="Tahoma" pitchFamily="34" charset="0"/>
            </a:endParaRPr>
          </a:p>
          <a:p>
            <a:pPr marL="169863" indent="-169863" eaLnBrk="0" hangingPunct="0">
              <a:buFont typeface="Arial" pitchFamily="34" charset="0"/>
              <a:buChar char="•"/>
              <a:defRPr/>
            </a:pPr>
            <a:r>
              <a:rPr lang="en-US" sz="1400" dirty="0" smtClean="0">
                <a:latin typeface="Calibri" pitchFamily="34" charset="0"/>
                <a:cs typeface="Calibri" pitchFamily="34" charset="0"/>
              </a:rPr>
              <a:t>Always </a:t>
            </a:r>
            <a:r>
              <a:rPr lang="en-US" sz="1400" dirty="0" smtClean="0">
                <a:latin typeface="Calibri" pitchFamily="34" charset="0"/>
                <a:cs typeface="Calibri" pitchFamily="34" charset="0"/>
              </a:rPr>
              <a:t>ensure staff are adequately trained for the </a:t>
            </a:r>
            <a:r>
              <a:rPr lang="en-US" sz="1400" dirty="0" smtClean="0">
                <a:latin typeface="Calibri" pitchFamily="34" charset="0"/>
                <a:cs typeface="Calibri" pitchFamily="34" charset="0"/>
              </a:rPr>
              <a:t>job</a:t>
            </a:r>
            <a:endParaRPr lang="en-US" sz="1400" dirty="0" smtClean="0">
              <a:latin typeface="Calibri" pitchFamily="34" charset="0"/>
              <a:cs typeface="Calibri" pitchFamily="34" charset="0"/>
            </a:endParaRPr>
          </a:p>
          <a:p>
            <a:pPr marL="169863" indent="-169863" eaLnBrk="0" hangingPunct="0">
              <a:buFont typeface="Arial" pitchFamily="34" charset="0"/>
              <a:buChar char="•"/>
              <a:defRPr/>
            </a:pPr>
            <a:r>
              <a:rPr lang="en-US" sz="1400" dirty="0" smtClean="0">
                <a:latin typeface="Calibri" pitchFamily="34" charset="0"/>
                <a:cs typeface="Calibri" pitchFamily="34" charset="0"/>
              </a:rPr>
              <a:t>Always </a:t>
            </a:r>
            <a:r>
              <a:rPr lang="en-US" sz="1400" dirty="0" smtClean="0">
                <a:latin typeface="Calibri" pitchFamily="34" charset="0"/>
                <a:cs typeface="Calibri" pitchFamily="34" charset="0"/>
              </a:rPr>
              <a:t>ensure </a:t>
            </a:r>
            <a:r>
              <a:rPr lang="en-US" sz="1400" dirty="0">
                <a:latin typeface="Calibri" pitchFamily="34" charset="0"/>
                <a:cs typeface="Calibri" pitchFamily="34" charset="0"/>
              </a:rPr>
              <a:t>all </a:t>
            </a:r>
            <a:r>
              <a:rPr lang="en-US" sz="1400" dirty="0" smtClean="0">
                <a:latin typeface="Calibri" pitchFamily="34" charset="0"/>
                <a:cs typeface="Calibri" pitchFamily="34" charset="0"/>
              </a:rPr>
              <a:t>chemical </a:t>
            </a:r>
            <a:r>
              <a:rPr lang="en-US" sz="1400" dirty="0" smtClean="0">
                <a:latin typeface="Calibri" pitchFamily="34" charset="0"/>
                <a:cs typeface="Calibri" pitchFamily="34" charset="0"/>
              </a:rPr>
              <a:t>containers / </a:t>
            </a:r>
            <a:r>
              <a:rPr lang="en-US" sz="1400" dirty="0">
                <a:latin typeface="Calibri" pitchFamily="34" charset="0"/>
                <a:cs typeface="Calibri" pitchFamily="34" charset="0"/>
              </a:rPr>
              <a:t>sacks are disposed of properly after </a:t>
            </a:r>
            <a:r>
              <a:rPr lang="en-US" sz="1400" dirty="0" smtClean="0">
                <a:latin typeface="Calibri" pitchFamily="34" charset="0"/>
                <a:cs typeface="Calibri" pitchFamily="34" charset="0"/>
              </a:rPr>
              <a:t>use</a:t>
            </a:r>
            <a:endParaRPr lang="en-US" sz="1400" dirty="0">
              <a:latin typeface="Calibri" pitchFamily="34" charset="0"/>
              <a:cs typeface="Calibri" pitchFamily="34" charset="0"/>
            </a:endParaRPr>
          </a:p>
          <a:p>
            <a:pPr marL="169863" indent="-169863" eaLnBrk="0" hangingPunct="0">
              <a:buFont typeface="Arial" pitchFamily="34" charset="0"/>
              <a:buChar char="•"/>
              <a:defRPr/>
            </a:pPr>
            <a:r>
              <a:rPr lang="en-US" sz="1400" dirty="0" smtClean="0">
                <a:latin typeface="Calibri" pitchFamily="34" charset="0"/>
                <a:cs typeface="Calibri" pitchFamily="34" charset="0"/>
              </a:rPr>
              <a:t>Always </a:t>
            </a:r>
            <a:r>
              <a:rPr lang="en-US" sz="1400" dirty="0" smtClean="0">
                <a:latin typeface="Calibri" pitchFamily="34" charset="0"/>
                <a:cs typeface="Calibri" pitchFamily="34" charset="0"/>
              </a:rPr>
              <a:t>ensure </a:t>
            </a:r>
            <a:r>
              <a:rPr lang="en-US" sz="1400" dirty="0">
                <a:latin typeface="Calibri" pitchFamily="34" charset="0"/>
                <a:cs typeface="Calibri" pitchFamily="34" charset="0"/>
              </a:rPr>
              <a:t>you use the right tools for the </a:t>
            </a:r>
            <a:r>
              <a:rPr lang="en-US" sz="1400" dirty="0" smtClean="0">
                <a:latin typeface="Calibri" pitchFamily="34" charset="0"/>
                <a:cs typeface="Calibri" pitchFamily="34" charset="0"/>
              </a:rPr>
              <a:t>job</a:t>
            </a:r>
            <a:endParaRPr lang="en-US" sz="1400" dirty="0">
              <a:latin typeface="Calibri" pitchFamily="34" charset="0"/>
              <a:cs typeface="Calibri" pitchFamily="34" charset="0"/>
            </a:endParaRPr>
          </a:p>
          <a:p>
            <a:pPr marL="169863" indent="-169863" eaLnBrk="0" hangingPunct="0">
              <a:buFont typeface="Arial" pitchFamily="34" charset="0"/>
              <a:buChar char="•"/>
              <a:defRPr/>
            </a:pPr>
            <a:r>
              <a:rPr lang="en-US" sz="1400" dirty="0">
                <a:latin typeface="Calibri" pitchFamily="34" charset="0"/>
                <a:cs typeface="Calibri" pitchFamily="34" charset="0"/>
              </a:rPr>
              <a:t>Always ensure hazards are identified prior to starting a </a:t>
            </a:r>
            <a:r>
              <a:rPr lang="en-US" sz="1400" dirty="0" smtClean="0">
                <a:latin typeface="Calibri" pitchFamily="34" charset="0"/>
                <a:cs typeface="Calibri" pitchFamily="34" charset="0"/>
              </a:rPr>
              <a:t>task</a:t>
            </a:r>
            <a:endParaRPr lang="en-US" sz="1400" dirty="0">
              <a:latin typeface="Calibri" pitchFamily="34" charset="0"/>
              <a:cs typeface="Calibri" pitchFamily="34" charset="0"/>
            </a:endParaRPr>
          </a:p>
          <a:p>
            <a:pPr marL="169863" indent="-169863" eaLnBrk="0" hangingPunct="0">
              <a:buFont typeface="Arial" pitchFamily="34" charset="0"/>
              <a:buChar char="•"/>
              <a:defRPr/>
            </a:pPr>
            <a:r>
              <a:rPr lang="en-US" sz="1400" dirty="0">
                <a:latin typeface="Calibri" pitchFamily="34" charset="0"/>
                <a:cs typeface="Calibri" pitchFamily="34" charset="0"/>
              </a:rPr>
              <a:t>Always ensure hazards are communicated prior to starting a </a:t>
            </a:r>
            <a:r>
              <a:rPr lang="en-US" sz="1400" dirty="0" smtClean="0">
                <a:latin typeface="Calibri" pitchFamily="34" charset="0"/>
                <a:cs typeface="Calibri" pitchFamily="34" charset="0"/>
              </a:rPr>
              <a:t>task</a:t>
            </a: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52400" y="5481191"/>
            <a:ext cx="5181600" cy="538609"/>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defRPr/>
            </a:pPr>
            <a:r>
              <a:rPr lang="en-US" altLang="en-US" sz="1450" b="1" dirty="0" smtClean="0">
                <a:solidFill>
                  <a:srgbClr val="FFFF00"/>
                </a:solidFill>
                <a:latin typeface="+mj-lt"/>
                <a:cs typeface="Arial" panose="020B0604020202020204" pitchFamily="34" charset="0"/>
              </a:rPr>
              <a:t>Ensure all empty Caustic Soda drums are crushed and disposed of properly </a:t>
            </a:r>
            <a:r>
              <a:rPr lang="en-US" altLang="en-US" sz="1450" b="1" dirty="0">
                <a:solidFill>
                  <a:srgbClr val="FFFF00"/>
                </a:solidFill>
                <a:latin typeface="+mj-lt"/>
                <a:cs typeface="Arial" panose="020B0604020202020204" pitchFamily="34" charset="0"/>
              </a:rPr>
              <a:t>and </a:t>
            </a:r>
            <a:r>
              <a:rPr lang="en-US" altLang="en-US" sz="1450" b="1" dirty="0" smtClean="0">
                <a:solidFill>
                  <a:srgbClr val="FFFF00"/>
                </a:solidFill>
                <a:latin typeface="+mj-lt"/>
                <a:cs typeface="Arial" panose="020B0604020202020204" pitchFamily="34" charset="0"/>
              </a:rPr>
              <a:t>immediately!</a:t>
            </a:r>
            <a:endParaRPr lang="en-US" altLang="en-US" sz="1450" b="1" dirty="0">
              <a:solidFill>
                <a:srgbClr val="FFFF00"/>
              </a:solidFill>
              <a:latin typeface="+mj-lt"/>
              <a:cs typeface="Arial" panose="020B0604020202020204" pitchFamily="34" charset="0"/>
            </a:endParaRPr>
          </a:p>
        </p:txBody>
      </p:sp>
      <p:sp>
        <p:nvSpPr>
          <p:cNvPr id="14" name="Rectangle 13"/>
          <p:cNvSpPr/>
          <p:nvPr/>
        </p:nvSpPr>
        <p:spPr>
          <a:xfrm>
            <a:off x="5562600" y="1066800"/>
            <a:ext cx="3352800" cy="22860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what was done wrong</a:t>
            </a:r>
          </a:p>
        </p:txBody>
      </p:sp>
      <p:sp>
        <p:nvSpPr>
          <p:cNvPr id="15" name="Rectangle 14"/>
          <p:cNvSpPr/>
          <p:nvPr/>
        </p:nvSpPr>
        <p:spPr>
          <a:xfrm>
            <a:off x="5562600" y="3581400"/>
            <a:ext cx="3429000" cy="228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how it should be done right</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4" name="Group 131"/>
          <p:cNvGrpSpPr>
            <a:grpSpLocks/>
          </p:cNvGrpSpPr>
          <p:nvPr/>
        </p:nvGrpSpPr>
        <p:grpSpPr bwMode="auto">
          <a:xfrm>
            <a:off x="8534400" y="27432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2" name="Picture 1"/>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5562600" y="1066800"/>
            <a:ext cx="3365500" cy="2286000"/>
          </a:xfrm>
          <a:prstGeom prst="rect">
            <a:avLst/>
          </a:prstGeom>
        </p:spPr>
      </p:pic>
      <p:grpSp>
        <p:nvGrpSpPr>
          <p:cNvPr id="5" name="Group 131"/>
          <p:cNvGrpSpPr>
            <a:grpSpLocks/>
          </p:cNvGrpSpPr>
          <p:nvPr/>
        </p:nvGrpSpPr>
        <p:grpSpPr bwMode="auto">
          <a:xfrm>
            <a:off x="8360569" y="2683320"/>
            <a:ext cx="336550" cy="544513"/>
            <a:chOff x="3504" y="544"/>
            <a:chExt cx="2287" cy="1855"/>
          </a:xfrm>
        </p:grpSpPr>
        <p:sp>
          <p:nvSpPr>
            <p:cNvPr id="18"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19"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pic>
        <p:nvPicPr>
          <p:cNvPr id="3" name="Picture 2"/>
          <p:cNvPicPr>
            <a:picLocks noChangeAspect="1"/>
          </p:cNvPicPr>
          <p:nvPr/>
        </p:nvPicPr>
        <p:blipFill>
          <a:blip r:embed="rId4" cstate="email">
            <a:extLst>
              <a:ext uri="{28A0092B-C50C-407E-A947-70E740481C1C}">
                <a14:useLocalDpi xmlns:a14="http://schemas.microsoft.com/office/drawing/2010/main" xmlns="" val="0"/>
              </a:ext>
            </a:extLst>
          </a:blip>
          <a:stretch>
            <a:fillRect/>
          </a:stretch>
        </p:blipFill>
        <p:spPr>
          <a:xfrm>
            <a:off x="5562600" y="3581400"/>
            <a:ext cx="3429000" cy="2286000"/>
          </a:xfrm>
          <a:prstGeom prst="rect">
            <a:avLst/>
          </a:prstGeom>
        </p:spPr>
      </p:pic>
      <p:sp>
        <p:nvSpPr>
          <p:cNvPr id="26634" name="Freeform 132"/>
          <p:cNvSpPr>
            <a:spLocks/>
          </p:cNvSpPr>
          <p:nvPr/>
        </p:nvSpPr>
        <p:spPr bwMode="auto">
          <a:xfrm>
            <a:off x="8309332" y="52324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06221" y="1147962"/>
            <a:ext cx="8809180" cy="2511457"/>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a:t>
            </a:r>
            <a:r>
              <a:rPr lang="en-US" sz="1600" b="1" dirty="0" smtClean="0">
                <a:solidFill>
                  <a:srgbClr val="FF0000"/>
                </a:solidFill>
                <a:latin typeface="Tahoma" pitchFamily="34" charset="0"/>
              </a:rPr>
              <a:t>to ensure </a:t>
            </a:r>
            <a:r>
              <a:rPr lang="en-US" sz="1600" b="1" dirty="0">
                <a:solidFill>
                  <a:srgbClr val="FF0000"/>
                </a:solidFill>
                <a:latin typeface="Tahoma" pitchFamily="34" charset="0"/>
              </a:rPr>
              <a:t>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a:lnSpc>
                <a:spcPct val="120000"/>
              </a:lnSpc>
              <a:buFont typeface="Arial" pitchFamily="34" charset="0"/>
              <a:buChar char="•"/>
              <a:defRPr/>
            </a:pPr>
            <a:r>
              <a:rPr lang="en-US" sz="1400" dirty="0" smtClean="0">
                <a:solidFill>
                  <a:srgbClr val="0000FF"/>
                </a:solidFill>
                <a:sym typeface="Wingdings" pitchFamily="2" charset="2"/>
              </a:rPr>
              <a:t>Do you ensure all hazards associated with the disposal of chemical containers are identified and shared?</a:t>
            </a:r>
            <a:endParaRPr lang="en-US" sz="1400" dirty="0">
              <a:solidFill>
                <a:srgbClr val="0000FF"/>
              </a:solidFill>
              <a:sym typeface="Wingdings" pitchFamily="2" charset="2"/>
            </a:endParaRPr>
          </a:p>
          <a:p>
            <a:pPr marL="342900" indent="-342900">
              <a:lnSpc>
                <a:spcPct val="120000"/>
              </a:lnSpc>
              <a:buFont typeface="Arial" pitchFamily="34" charset="0"/>
              <a:buChar char="•"/>
              <a:defRPr/>
            </a:pPr>
            <a:r>
              <a:rPr lang="en-US" sz="1400" dirty="0" smtClean="0">
                <a:solidFill>
                  <a:srgbClr val="0000FF"/>
                </a:solidFill>
                <a:sym typeface="Wingdings" pitchFamily="2" charset="2"/>
              </a:rPr>
              <a:t>Do you ensure your supervisors follow the correct practices? </a:t>
            </a:r>
            <a:endParaRPr lang="en-US" sz="1400" dirty="0">
              <a:solidFill>
                <a:srgbClr val="0000FF"/>
              </a:solidFill>
              <a:sym typeface="Wingdings" pitchFamily="2" charset="2"/>
            </a:endParaRPr>
          </a:p>
          <a:p>
            <a:pPr marL="342900" indent="-342900">
              <a:lnSpc>
                <a:spcPct val="120000"/>
              </a:lnSpc>
              <a:buFont typeface="Arial" pitchFamily="34" charset="0"/>
              <a:buChar char="•"/>
              <a:defRPr/>
            </a:pPr>
            <a:r>
              <a:rPr lang="en-US" sz="1400" dirty="0" smtClean="0">
                <a:solidFill>
                  <a:srgbClr val="0000FF"/>
                </a:solidFill>
                <a:sym typeface="Wingdings" pitchFamily="2" charset="2"/>
              </a:rPr>
              <a:t>Do you ensure appropriate training is provided to all, and staff are intervening effectively?</a:t>
            </a:r>
          </a:p>
          <a:p>
            <a:pPr marL="342900" indent="-342900">
              <a:lnSpc>
                <a:spcPct val="120000"/>
              </a:lnSpc>
              <a:buFont typeface="Arial" pitchFamily="34" charset="0"/>
              <a:buChar char="•"/>
              <a:defRPr/>
            </a:pPr>
            <a:r>
              <a:rPr lang="en-US" sz="1400" dirty="0" smtClean="0">
                <a:solidFill>
                  <a:srgbClr val="0000FF"/>
                </a:solidFill>
                <a:sym typeface="Wingdings" pitchFamily="2" charset="2"/>
              </a:rPr>
              <a:t>Does management perform audits as per approved schedule? Do they assure compliance to rules and regulations</a:t>
            </a:r>
            <a:r>
              <a:rPr lang="en-US" sz="1400" smtClean="0">
                <a:solidFill>
                  <a:srgbClr val="0000FF"/>
                </a:solidFill>
                <a:sym typeface="Wingdings" pitchFamily="2" charset="2"/>
              </a:rPr>
              <a:t>? </a:t>
            </a: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12700" y="778074"/>
            <a:ext cx="5436104" cy="307777"/>
          </a:xfrm>
          <a:prstGeom prst="rect">
            <a:avLst/>
          </a:prstGeom>
          <a:noFill/>
          <a:ln w="9525">
            <a:noFill/>
            <a:miter lim="800000"/>
            <a:headEnd/>
            <a:tailEnd/>
          </a:ln>
        </p:spPr>
        <p:txBody>
          <a:bodyPr wrap="none">
            <a:spAutoFit/>
          </a:bodyPr>
          <a:lstStyle/>
          <a:p>
            <a:pPr marL="114300" indent="-114300" algn="just">
              <a:defRPr/>
            </a:pPr>
            <a:r>
              <a:rPr lang="en-GB" sz="1400" b="1" dirty="0">
                <a:solidFill>
                  <a:srgbClr val="333399"/>
                </a:solidFill>
                <a:latin typeface="Tahoma" pitchFamily="34" charset="0"/>
              </a:rPr>
              <a:t>Date: 30</a:t>
            </a:r>
            <a:r>
              <a:rPr lang="en-GB" sz="1400" b="1" baseline="30000" dirty="0">
                <a:solidFill>
                  <a:srgbClr val="333399"/>
                </a:solidFill>
                <a:latin typeface="Tahoma" pitchFamily="34" charset="0"/>
              </a:rPr>
              <a:t>th</a:t>
            </a:r>
            <a:r>
              <a:rPr lang="en-GB" sz="1400" b="1" dirty="0">
                <a:solidFill>
                  <a:srgbClr val="333399"/>
                </a:solidFill>
                <a:latin typeface="Tahoma" pitchFamily="34" charset="0"/>
              </a:rPr>
              <a:t> January 2018</a:t>
            </a:r>
            <a:r>
              <a:rPr lang="en-US" sz="1400" b="1" dirty="0">
                <a:solidFill>
                  <a:srgbClr val="333399"/>
                </a:solidFill>
                <a:latin typeface="Tahoma" pitchFamily="34" charset="0"/>
              </a:rPr>
              <a:t>       Incident title: Chemical Burns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92011</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4544734-91F0-44A5-B3C4-7A4678F4647E}">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4880E4F8-4B7D-4BDD-91E3-E10D47036ECA"/>
    <ds:schemaRef ds:uri="http://schemas.microsoft.com/sharepoint/v3/fields"/>
    <ds:schemaRef ds:uri="4880e4f8-4b7d-4bdd-91e3-e10d47036eca"/>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3C2070D6-2A76-4652-AB3A-D6CE8A5F8E25}"/>
</file>

<file path=customXml/itemProps3.xml><?xml version="1.0" encoding="utf-8"?>
<ds:datastoreItem xmlns:ds="http://schemas.openxmlformats.org/officeDocument/2006/customXml" ds:itemID="{8A510BCE-780E-426F-A21B-D13EED6F21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41</TotalTime>
  <Words>374</Words>
  <Application>Microsoft Office PowerPoint</Application>
  <PresentationFormat>On-screen Show (4:3)</PresentationFormat>
  <Paragraphs>36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mu95018</cp:lastModifiedBy>
  <cp:revision>16</cp:revision>
  <dcterms:created xsi:type="dcterms:W3CDTF">2016-03-28T05:48:29Z</dcterms:created>
  <dcterms:modified xsi:type="dcterms:W3CDTF">2018-09-09T04:01:43Z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