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7" r:id="rId5"/>
    <p:sldId id="27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Q:\QHSE\7. Implementation and Performance Monitoring\7.2 Incident Reporting, Investigation and Review\Incidents Workover\PDO\2018\3-Hoist 36 LTI HDD 10-02-2018\HAMDAN Decuments\Three point contact.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381750" y="3581399"/>
            <a:ext cx="2266950" cy="3159742"/>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5562600" y="1012228"/>
            <a:ext cx="3429000" cy="25691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066800"/>
            <a:ext cx="5257800" cy="4255011"/>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10</a:t>
            </a:r>
            <a:r>
              <a:rPr lang="en-US" sz="1200" b="1" baseline="30000" dirty="0" smtClean="0">
                <a:solidFill>
                  <a:srgbClr val="333399"/>
                </a:solidFill>
                <a:latin typeface="Tahoma" pitchFamily="34" charset="0"/>
              </a:rPr>
              <a:t>th</a:t>
            </a:r>
            <a:r>
              <a:rPr lang="en-US" sz="1200" b="1" dirty="0" smtClean="0">
                <a:solidFill>
                  <a:srgbClr val="333399"/>
                </a:solidFill>
                <a:latin typeface="Tahoma" pitchFamily="34" charset="0"/>
              </a:rPr>
              <a:t> February   		Incident title: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endParaRPr lang="en-GB" sz="1600" b="1" dirty="0" smtClean="0">
              <a:solidFill>
                <a:srgbClr val="333399"/>
              </a:solidFill>
              <a:latin typeface="Tahoma" pitchFamily="34" charset="0"/>
            </a:endParaRPr>
          </a:p>
          <a:p>
            <a:pPr marL="114300" indent="-114300" algn="just">
              <a:defRPr/>
            </a:pPr>
            <a:endParaRPr lang="en-US" sz="1600" dirty="0">
              <a:solidFill>
                <a:srgbClr val="FF0000"/>
              </a:solidFill>
              <a:latin typeface="Tahoma" pitchFamily="34" charset="0"/>
            </a:endParaRPr>
          </a:p>
          <a:p>
            <a:pPr marL="233363" indent="-233363" algn="just" eaLnBrk="1" hangingPunct="1">
              <a:defRPr/>
            </a:pPr>
            <a:r>
              <a:rPr lang="en-US" sz="1050" dirty="0" smtClean="0">
                <a:latin typeface="Arial" charset="0"/>
                <a:cs typeface="Arial" charset="0"/>
              </a:rPr>
              <a:t>	</a:t>
            </a:r>
            <a:r>
              <a:rPr lang="en-US" sz="1400" dirty="0" smtClean="0">
                <a:latin typeface="Calibri" pitchFamily="34" charset="0"/>
                <a:cs typeface="Calibri" pitchFamily="34" charset="0"/>
              </a:rPr>
              <a:t>At </a:t>
            </a:r>
            <a:r>
              <a:rPr lang="en-US" sz="1400" dirty="0">
                <a:latin typeface="Calibri" pitchFamily="34" charset="0"/>
                <a:cs typeface="Calibri" pitchFamily="34" charset="0"/>
              </a:rPr>
              <a:t>Approximately 14:15 hrs. On </a:t>
            </a:r>
            <a:r>
              <a:rPr lang="en-US" sz="1400" dirty="0" smtClean="0">
                <a:latin typeface="Calibri" pitchFamily="34" charset="0"/>
                <a:cs typeface="Calibri" pitchFamily="34" charset="0"/>
              </a:rPr>
              <a:t>10</a:t>
            </a:r>
            <a:r>
              <a:rPr lang="en-US" sz="1400" baseline="30000" dirty="0" smtClean="0">
                <a:latin typeface="Calibri" pitchFamily="34" charset="0"/>
                <a:cs typeface="Calibri" pitchFamily="34" charset="0"/>
              </a:rPr>
              <a:t>th</a:t>
            </a:r>
            <a:r>
              <a:rPr lang="en-US" sz="1400" dirty="0" smtClean="0">
                <a:latin typeface="Calibri" pitchFamily="34" charset="0"/>
                <a:cs typeface="Calibri" pitchFamily="34" charset="0"/>
              </a:rPr>
              <a:t> February </a:t>
            </a:r>
            <a:r>
              <a:rPr lang="en-US" sz="1400" dirty="0">
                <a:latin typeface="Calibri" pitchFamily="34" charset="0"/>
                <a:cs typeface="Calibri" pitchFamily="34" charset="0"/>
              </a:rPr>
              <a:t>2018, a Heavy Duty Driver of a sub-contractor was descending from the brine water tanker at the water well. His foot slipped off from the third step of the rear ladder of the brine tanker, approximately 2.6 meters height from the ground level. The driver had a fall and landed on his feet </a:t>
            </a:r>
            <a:r>
              <a:rPr lang="en-US" sz="1400" dirty="0" smtClean="0">
                <a:latin typeface="Calibri" pitchFamily="34" charset="0"/>
                <a:cs typeface="Calibri" pitchFamily="34" charset="0"/>
              </a:rPr>
              <a:t>causing fracture.</a:t>
            </a:r>
            <a:endParaRPr lang="en-US" sz="1400" dirty="0">
              <a:latin typeface="Calibri" pitchFamily="34" charset="0"/>
              <a:cs typeface="Calibri"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69863" indent="-169863" algn="just">
              <a:defRPr/>
            </a:pPr>
            <a:endParaRPr lang="en-US" sz="600" dirty="0">
              <a:solidFill>
                <a:srgbClr val="000000"/>
              </a:solidFill>
              <a:latin typeface="Arial" charset="0"/>
            </a:endParaRPr>
          </a:p>
          <a:p>
            <a:pPr marL="169863" indent="-169863">
              <a:buFont typeface="Arial" pitchFamily="34" charset="0"/>
              <a:buChar char="•"/>
              <a:defRPr/>
            </a:pPr>
            <a:r>
              <a:rPr lang="en-US" sz="1400" dirty="0" smtClean="0">
                <a:latin typeface="Calibri" pitchFamily="34" charset="0"/>
                <a:cs typeface="Calibri" pitchFamily="34" charset="0"/>
              </a:rPr>
              <a:t> Ensure safety </a:t>
            </a:r>
            <a:r>
              <a:rPr lang="en-US" sz="1400" dirty="0">
                <a:latin typeface="Calibri" pitchFamily="34" charset="0"/>
                <a:cs typeface="Calibri" pitchFamily="34" charset="0"/>
              </a:rPr>
              <a:t>briefing is given to drivers on climbing water tankers as they have to work at remote </a:t>
            </a:r>
            <a:r>
              <a:rPr lang="en-US" sz="1400" dirty="0" smtClean="0">
                <a:latin typeface="Calibri" pitchFamily="34" charset="0"/>
                <a:cs typeface="Calibri" pitchFamily="34" charset="0"/>
              </a:rPr>
              <a:t>locations (lone working</a:t>
            </a:r>
            <a:r>
              <a:rPr lang="en-US" sz="1400" dirty="0" smtClean="0">
                <a:latin typeface="Calibri" pitchFamily="34" charset="0"/>
                <a:cs typeface="Calibri" pitchFamily="34" charset="0"/>
              </a:rPr>
              <a:t>)</a:t>
            </a:r>
            <a:endParaRPr lang="en-US" sz="1400" dirty="0">
              <a:latin typeface="Calibri" pitchFamily="34" charset="0"/>
              <a:cs typeface="Calibri" pitchFamily="34" charset="0"/>
            </a:endParaRPr>
          </a:p>
          <a:p>
            <a:pPr marL="169863" indent="-169863">
              <a:buFont typeface="Arial" pitchFamily="34" charset="0"/>
              <a:buChar char="•"/>
              <a:defRPr/>
            </a:pPr>
            <a:r>
              <a:rPr lang="en-US" sz="1400" dirty="0" smtClean="0">
                <a:latin typeface="Calibri" pitchFamily="34" charset="0"/>
                <a:cs typeface="Calibri" pitchFamily="34" charset="0"/>
              </a:rPr>
              <a:t> Always </a:t>
            </a:r>
            <a:r>
              <a:rPr lang="en-US" sz="1400" dirty="0">
                <a:latin typeface="Calibri" pitchFamily="34" charset="0"/>
                <a:cs typeface="Calibri" pitchFamily="34" charset="0"/>
              </a:rPr>
              <a:t>watch your steps whilst using </a:t>
            </a:r>
            <a:r>
              <a:rPr lang="en-US" sz="1400" dirty="0" smtClean="0">
                <a:latin typeface="Calibri" pitchFamily="34" charset="0"/>
                <a:cs typeface="Calibri" pitchFamily="34" charset="0"/>
              </a:rPr>
              <a:t>ladders</a:t>
            </a:r>
            <a:endParaRPr lang="en-US" sz="1400" dirty="0" smtClean="0">
              <a:latin typeface="Calibri" pitchFamily="34" charset="0"/>
              <a:cs typeface="Calibri" pitchFamily="34" charset="0"/>
            </a:endParaRPr>
          </a:p>
          <a:p>
            <a:pPr marL="169863" indent="-169863">
              <a:buFont typeface="Arial" pitchFamily="34" charset="0"/>
              <a:buChar char="•"/>
              <a:defRPr/>
            </a:pPr>
            <a:r>
              <a:rPr lang="en-US" sz="1400" dirty="0" smtClean="0">
                <a:latin typeface="Calibri" pitchFamily="34" charset="0"/>
                <a:cs typeface="Calibri" pitchFamily="34" charset="0"/>
              </a:rPr>
              <a:t> Ensure third party drivers participate in TBTs and relevant alerts are </a:t>
            </a:r>
            <a:r>
              <a:rPr lang="en-US" sz="1400" dirty="0" smtClean="0">
                <a:latin typeface="Calibri" pitchFamily="34" charset="0"/>
                <a:cs typeface="Calibri" pitchFamily="34" charset="0"/>
              </a:rPr>
              <a:t>communicated</a:t>
            </a:r>
            <a:r>
              <a:rPr lang="en-US" sz="1400" dirty="0" smtClean="0">
                <a:latin typeface="Calibri" pitchFamily="34" charset="0"/>
                <a:cs typeface="Calibri" pitchFamily="34" charset="0"/>
              </a:rPr>
              <a:t> </a:t>
            </a:r>
            <a:r>
              <a:rPr lang="en-US" sz="1400" dirty="0" smtClean="0">
                <a:latin typeface="Calibri" pitchFamily="34" charset="0"/>
                <a:cs typeface="Calibri" pitchFamily="34" charset="0"/>
              </a:rPr>
              <a:t>to them</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457200" y="5856729"/>
            <a:ext cx="5029200" cy="3154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Ensure 3 point contact maintained whilst using ladder</a:t>
            </a:r>
            <a:endParaRPr lang="en-US" altLang="en-US" sz="1450"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612138" y="3036886"/>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6172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840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t>
            </a:r>
            <a:r>
              <a:rPr lang="en-US" sz="1600" b="1">
                <a:solidFill>
                  <a:srgbClr val="FF0000"/>
                </a:solidFill>
                <a:latin typeface="Tahoma" pitchFamily="34" charset="0"/>
              </a:rPr>
              <a:t>and </a:t>
            </a:r>
            <a:r>
              <a:rPr lang="en-US" sz="1600" b="1" smtClean="0">
                <a:solidFill>
                  <a:srgbClr val="FF0000"/>
                </a:solidFill>
                <a:latin typeface="Tahoma" pitchFamily="34" charset="0"/>
              </a:rPr>
              <a:t>to ensure </a:t>
            </a:r>
            <a:r>
              <a:rPr lang="en-US" sz="1600" b="1" dirty="0">
                <a:solidFill>
                  <a:srgbClr val="FF0000"/>
                </a:solidFill>
                <a:latin typeface="Tahoma" pitchFamily="34" charset="0"/>
              </a:rPr>
              <a:t>continual improvement </a:t>
            </a:r>
            <a:r>
              <a:rPr lang="en-US" sz="1600" b="1">
                <a:solidFill>
                  <a:srgbClr val="FF0000"/>
                </a:solidFill>
                <a:latin typeface="Tahoma" pitchFamily="34" charset="0"/>
              </a:rPr>
              <a:t>all </a:t>
            </a:r>
            <a:r>
              <a:rPr lang="en-US" sz="1600" b="1"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20000"/>
              </a:lnSpc>
              <a:buFontTx/>
              <a:buAutoNum type="arabicPeriod"/>
              <a:defRPr/>
            </a:pPr>
            <a:r>
              <a:rPr lang="en-US" sz="1400" dirty="0" smtClean="0">
                <a:solidFill>
                  <a:srgbClr val="0000FF"/>
                </a:solidFill>
                <a:sym typeface="Wingdings" pitchFamily="2" charset="2"/>
              </a:rPr>
              <a:t>Do you ensure drivers know about maintaining 3 point contact ?</a:t>
            </a:r>
            <a:endParaRPr lang="en-US" sz="1400" dirty="0">
              <a:solidFill>
                <a:srgbClr val="0000FF"/>
              </a:solidFill>
              <a:sym typeface="Wingdings" pitchFamily="2" charset="2"/>
            </a:endParaRPr>
          </a:p>
          <a:p>
            <a:pPr marL="342900" indent="-342900">
              <a:lnSpc>
                <a:spcPct val="120000"/>
              </a:lnSpc>
              <a:buFontTx/>
              <a:buAutoNum type="arabicPeriod"/>
              <a:defRPr/>
            </a:pPr>
            <a:r>
              <a:rPr lang="en-US" sz="1400" dirty="0" smtClean="0">
                <a:solidFill>
                  <a:srgbClr val="0000FF"/>
                </a:solidFill>
                <a:sym typeface="Wingdings" pitchFamily="2" charset="2"/>
              </a:rPr>
              <a:t>Do you ensure adequate controls for lone workers?</a:t>
            </a:r>
          </a:p>
          <a:p>
            <a:pPr marL="342900" indent="-342900">
              <a:lnSpc>
                <a:spcPct val="120000"/>
              </a:lnSpc>
              <a:buFontTx/>
              <a:buAutoNum type="arabicPeriod"/>
              <a:defRPr/>
            </a:pPr>
            <a:r>
              <a:rPr lang="en-US" sz="1400" dirty="0" smtClean="0">
                <a:solidFill>
                  <a:srgbClr val="0000FF"/>
                </a:solidFill>
                <a:sym typeface="Wingdings" pitchFamily="2" charset="2"/>
              </a:rPr>
              <a:t>Do you ensure ladder of the tanker has anti-slippery grating?</a:t>
            </a:r>
            <a:endParaRPr lang="en-US" sz="1400" dirty="0">
              <a:solidFill>
                <a:srgbClr val="0000FF"/>
              </a:solidFill>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23850" y="876300"/>
            <a:ext cx="3861955"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10</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February   Incident title: LTI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92013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0EFA2D-2290-4ED2-B4F5-164583E59F9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8E4A4D62-267F-4E76-9D24-C199D383A078}"/>
</file>

<file path=customXml/itemProps3.xml><?xml version="1.0" encoding="utf-8"?>
<ds:datastoreItem xmlns:ds="http://schemas.openxmlformats.org/officeDocument/2006/customXml" ds:itemID="{6516F6DF-0067-42D1-B9F4-E19B8C55C4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TotalTime>
  <Words>149</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21</cp:revision>
  <dcterms:created xsi:type="dcterms:W3CDTF">2016-03-28T05:48:29Z</dcterms:created>
  <dcterms:modified xsi:type="dcterms:W3CDTF">2018-09-09T04:11:09Z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