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sldIdLst>
    <p:sldId id="277" r:id="rId5"/>
    <p:sldId id="278"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1758"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A1B4E3-1F76-4E61-B254-1A7031AA599B}" type="datetimeFigureOut">
              <a:rPr lang="en-US" smtClean="0"/>
              <a:pPr/>
              <a:t>09/09/2018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2D55988-80E2-4333-8473-6782ED1C0131}"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smtClean="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r>
              <a:rPr lang="en-US" smtClean="0">
                <a:solidFill>
                  <a:srgbClr val="0033CC"/>
                </a:solidFill>
                <a:latin typeface="Arial" charset="0"/>
                <a:cs typeface="Arial" charset="0"/>
                <a:sym typeface="Wingdings" pitchFamily="2" charset="2"/>
              </a:rPr>
              <a:t>Make a list of closed questions (only ‘yes’ or ‘no’ as an answer) to ask other contractors if they have the same issues based on the management or HSE-MS failings or shortfalls identified in the investigation. Pretend you have to audit other companies to see if they could have the same issues.</a:t>
            </a:r>
            <a:endParaRPr lang="en-US" smtClean="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A7F0857-E928-469E-BFE6-24CB53BD6AF5}" type="datetimeFigureOut">
              <a:rPr lang="en-US" smtClean="0"/>
              <a:pPr/>
              <a:t>09/09/2018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xmlns="" val="19174244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7F0857-E928-469E-BFE6-24CB53BD6AF5}" type="datetimeFigureOut">
              <a:rPr lang="en-US" smtClean="0"/>
              <a:pPr/>
              <a:t>09/09/2018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xmlns="" val="3758157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7F0857-E928-469E-BFE6-24CB53BD6AF5}" type="datetimeFigureOut">
              <a:rPr lang="en-US" smtClean="0"/>
              <a:pPr/>
              <a:t>09/09/2018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xmlns="" val="9122528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lgn="l">
              <a:defRPr/>
            </a:pPr>
            <a:endParaRPr lang="en-US" dirty="0">
              <a:solidFill>
                <a:srgbClr val="000000"/>
              </a:solidFill>
              <a:cs typeface="+mn-cs"/>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4"/>
          <p:cNvSpPr>
            <a:spLocks noGrp="1" noChangeArrowheads="1"/>
          </p:cNvSpPr>
          <p:nvPr>
            <p:ph type="dt" sz="half" idx="10"/>
          </p:nvPr>
        </p:nvSpPr>
        <p:spPr/>
        <p:txBody>
          <a:bodyPr/>
          <a:lstStyle>
            <a:lvl1pPr>
              <a:defRPr/>
            </a:lvl1pPr>
          </a:lstStyle>
          <a:p>
            <a:fld id="{CA7F0857-E928-469E-BFE6-24CB53BD6AF5}" type="datetimeFigureOut">
              <a:rPr lang="en-US" smtClean="0"/>
              <a:pPr/>
              <a:t>09/09/2018</a:t>
            </a:fld>
            <a:endParaRPr lang="en-US"/>
          </a:p>
        </p:txBody>
      </p:sp>
      <p:sp>
        <p:nvSpPr>
          <p:cNvPr id="6" name="Rectangle 5"/>
          <p:cNvSpPr>
            <a:spLocks noGrp="1" noChangeArrowheads="1"/>
          </p:cNvSpPr>
          <p:nvPr>
            <p:ph type="ftr" sz="quarter" idx="11"/>
          </p:nvPr>
        </p:nvSpPr>
        <p:spPr/>
        <p:txBody>
          <a:bodyPr/>
          <a:lstStyle>
            <a:lvl1pPr>
              <a:defRPr/>
            </a:lvl1pPr>
          </a:lstStyle>
          <a:p>
            <a:endParaRPr lang="en-US"/>
          </a:p>
        </p:txBody>
      </p:sp>
      <p:sp>
        <p:nvSpPr>
          <p:cNvPr id="7" name="Rectangle 6"/>
          <p:cNvSpPr>
            <a:spLocks noGrp="1" noChangeArrowheads="1"/>
          </p:cNvSpPr>
          <p:nvPr>
            <p:ph type="sldNum" sz="quarter" idx="12"/>
          </p:nvPr>
        </p:nvSpPr>
        <p:spPr/>
        <p:txBody>
          <a:bodyPr/>
          <a:lstStyle>
            <a:lvl1pPr algn="ctr">
              <a:defRPr/>
            </a:lvl1pPr>
          </a:lstStyle>
          <a:p>
            <a:fld id="{76350295-2E69-4E2A-99BD-44AD42153746}"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r>
              <a:rPr lang="en-US" noProof="0" smtClean="0"/>
              <a:t>Click icon to add table</a:t>
            </a:r>
            <a:endParaRPr lang="en-US" noProof="0" dirty="0" smtClean="0"/>
          </a:p>
        </p:txBody>
      </p:sp>
      <p:sp>
        <p:nvSpPr>
          <p:cNvPr id="4" name="Rectangle 4"/>
          <p:cNvSpPr>
            <a:spLocks noGrp="1" noChangeArrowheads="1"/>
          </p:cNvSpPr>
          <p:nvPr>
            <p:ph type="dt" sz="half" idx="10"/>
          </p:nvPr>
        </p:nvSpPr>
        <p:spPr/>
        <p:txBody>
          <a:bodyPr/>
          <a:lstStyle>
            <a:lvl1pPr>
              <a:defRPr/>
            </a:lvl1pPr>
          </a:lstStyle>
          <a:p>
            <a:fld id="{CA7F0857-E928-469E-BFE6-24CB53BD6AF5}" type="datetimeFigureOut">
              <a:rPr lang="en-US" smtClean="0"/>
              <a:pPr/>
              <a:t>09/09/2018</a:t>
            </a:fld>
            <a:endParaRPr lang="en-US"/>
          </a:p>
        </p:txBody>
      </p:sp>
      <p:sp>
        <p:nvSpPr>
          <p:cNvPr id="5" name="Rectangle 5"/>
          <p:cNvSpPr>
            <a:spLocks noGrp="1" noChangeArrowheads="1"/>
          </p:cNvSpPr>
          <p:nvPr>
            <p:ph type="ftr" sz="quarter" idx="11"/>
          </p:nvPr>
        </p:nvSpPr>
        <p:spPr/>
        <p:txBody>
          <a:bodyPr/>
          <a:lstStyle>
            <a:lvl1pPr>
              <a:defRPr/>
            </a:lvl1pPr>
          </a:lstStyle>
          <a:p>
            <a:endParaRPr lang="en-US"/>
          </a:p>
        </p:txBody>
      </p:sp>
      <p:sp>
        <p:nvSpPr>
          <p:cNvPr id="6" name="Rectangle 6"/>
          <p:cNvSpPr>
            <a:spLocks noGrp="1" noChangeArrowheads="1"/>
          </p:cNvSpPr>
          <p:nvPr>
            <p:ph type="sldNum" sz="quarter" idx="12"/>
          </p:nvPr>
        </p:nvSpPr>
        <p:spPr/>
        <p:txBody>
          <a:bodyPr/>
          <a:lstStyle>
            <a:lvl1pPr algn="ctr">
              <a:defRPr/>
            </a:lvl1pPr>
          </a:lstStyle>
          <a:p>
            <a:fld id="{76350295-2E69-4E2A-99BD-44AD42153746}"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13_Title and Content">
    <p:spTree>
      <p:nvGrpSpPr>
        <p:cNvPr id="1" name=""/>
        <p:cNvGrpSpPr/>
        <p:nvPr/>
      </p:nvGrpSpPr>
      <p:grpSpPr>
        <a:xfrm>
          <a:off x="0" y="0"/>
          <a:ext cx="0" cy="0"/>
          <a:chOff x="0" y="0"/>
          <a:chExt cx="0" cy="0"/>
        </a:xfrm>
      </p:grpSpPr>
      <p:sp>
        <p:nvSpPr>
          <p:cNvPr id="4" name="Rectangle 3"/>
          <p:cNvSpPr/>
          <p:nvPr/>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eaLnBrk="0" fontAlgn="base" hangingPunct="0">
              <a:spcBef>
                <a:spcPct val="0"/>
              </a:spcBef>
              <a:spcAft>
                <a:spcPct val="0"/>
              </a:spcAft>
              <a:defRPr/>
            </a:pPr>
            <a:endParaRPr lang="en-US" sz="2400">
              <a:solidFill>
                <a:srgbClr val="000000"/>
              </a:solidFill>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Date Placeholder 5"/>
          <p:cNvSpPr>
            <a:spLocks noGrp="1" noChangeArrowheads="1"/>
          </p:cNvSpPr>
          <p:nvPr>
            <p:ph type="dt" sz="half" idx="10"/>
          </p:nvPr>
        </p:nvSpPr>
        <p:spPr>
          <a:xfrm>
            <a:off x="457200" y="6356350"/>
            <a:ext cx="2133600" cy="365125"/>
          </a:xfrm>
          <a:prstGeom prst="rect">
            <a:avLst/>
          </a:prstGeom>
        </p:spPr>
        <p:txBody>
          <a:bodyPr/>
          <a:lstStyle>
            <a:lvl1pPr>
              <a:defRPr/>
            </a:lvl1pPr>
          </a:lstStyle>
          <a:p>
            <a:fld id="{CA7F0857-E928-469E-BFE6-24CB53BD6AF5}" type="datetimeFigureOut">
              <a:rPr lang="en-US" smtClean="0"/>
              <a:pPr/>
              <a:t>09/09/2018</a:t>
            </a:fld>
            <a:endParaRPr lang="en-US"/>
          </a:p>
        </p:txBody>
      </p:sp>
      <p:sp>
        <p:nvSpPr>
          <p:cNvPr id="7" name="Rectangle 6"/>
          <p:cNvSpPr>
            <a:spLocks noGrp="1" noChangeArrowheads="1"/>
          </p:cNvSpPr>
          <p:nvPr>
            <p:ph type="ftr" sz="quarter" idx="11"/>
          </p:nvPr>
        </p:nvSpPr>
        <p:spPr/>
        <p:txBody>
          <a:bodyPr/>
          <a:lstStyle>
            <a:lvl1pPr>
              <a:defRPr/>
            </a:lvl1pPr>
          </a:lstStyle>
          <a:p>
            <a:endParaRPr lang="en-US"/>
          </a:p>
        </p:txBody>
      </p:sp>
      <p:sp>
        <p:nvSpPr>
          <p:cNvPr id="8" name="Rectangle 7"/>
          <p:cNvSpPr>
            <a:spLocks noGrp="1" noChangeArrowheads="1"/>
          </p:cNvSpPr>
          <p:nvPr>
            <p:ph type="sldNum" sz="quarter" idx="12"/>
          </p:nvPr>
        </p:nvSpPr>
        <p:spPr/>
        <p:txBody>
          <a:bodyPr/>
          <a:lstStyle>
            <a:lvl1pPr>
              <a:defRPr/>
            </a:lvl1pPr>
          </a:lstStyle>
          <a:p>
            <a:fld id="{76350295-2E69-4E2A-99BD-44AD42153746}"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95301" y="236542"/>
            <a:ext cx="8364538" cy="6072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10"/>
          <p:cNvSpPr>
            <a:spLocks noGrp="1" noChangeArrowheads="1"/>
          </p:cNvSpPr>
          <p:nvPr>
            <p:ph type="sldNum" sz="quarter" idx="10"/>
          </p:nvPr>
        </p:nvSpPr>
        <p:spPr>
          <a:ln/>
        </p:spPr>
        <p:txBody>
          <a:bodyPr/>
          <a:lstStyle>
            <a:lvl1pPr>
              <a:defRPr/>
            </a:lvl1pPr>
          </a:lstStyle>
          <a:p>
            <a:fld id="{76350295-2E69-4E2A-99BD-44AD4215374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7F0857-E928-469E-BFE6-24CB53BD6AF5}" type="datetimeFigureOut">
              <a:rPr lang="en-US" smtClean="0"/>
              <a:pPr/>
              <a:t>09/09/2018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xmlns="" val="1157952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A7F0857-E928-469E-BFE6-24CB53BD6AF5}" type="datetimeFigureOut">
              <a:rPr lang="en-US" smtClean="0"/>
              <a:pPr/>
              <a:t>09/09/2018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xmlns="" val="343149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A7F0857-E928-469E-BFE6-24CB53BD6AF5}" type="datetimeFigureOut">
              <a:rPr lang="en-US" smtClean="0"/>
              <a:pPr/>
              <a:t>09/09/2018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xmlns="" val="3375157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A7F0857-E928-469E-BFE6-24CB53BD6AF5}" type="datetimeFigureOut">
              <a:rPr lang="en-US" smtClean="0"/>
              <a:pPr/>
              <a:t>09/09/2018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xmlns="" val="2688418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A7F0857-E928-469E-BFE6-24CB53BD6AF5}" type="datetimeFigureOut">
              <a:rPr lang="en-US" smtClean="0"/>
              <a:pPr/>
              <a:t>09/09/2018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xmlns="" val="18905730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7F0857-E928-469E-BFE6-24CB53BD6AF5}" type="datetimeFigureOut">
              <a:rPr lang="en-US" smtClean="0"/>
              <a:pPr/>
              <a:t>09/09/2018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xmlns="" val="3344302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7F0857-E928-469E-BFE6-24CB53BD6AF5}" type="datetimeFigureOut">
              <a:rPr lang="en-US" smtClean="0"/>
              <a:pPr/>
              <a:t>09/09/2018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xmlns="" val="2469089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7F0857-E928-469E-BFE6-24CB53BD6AF5}" type="datetimeFigureOut">
              <a:rPr lang="en-US" smtClean="0"/>
              <a:pPr/>
              <a:t>09/09/2018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350295-2E69-4E2A-99BD-44AD42153746}" type="slidenum">
              <a:rPr lang="en-US" smtClean="0"/>
              <a:pPr/>
              <a:t>‹#›</a:t>
            </a:fld>
            <a:endParaRPr lang="en-US"/>
          </a:p>
        </p:txBody>
      </p:sp>
    </p:spTree>
    <p:extLst>
      <p:ext uri="{BB962C8B-B14F-4D97-AF65-F5344CB8AC3E}">
        <p14:creationId xmlns:p14="http://schemas.microsoft.com/office/powerpoint/2010/main" xmlns="" val="34726473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7F0857-E928-469E-BFE6-24CB53BD6AF5}" type="datetimeFigureOut">
              <a:rPr lang="en-US" smtClean="0"/>
              <a:pPr/>
              <a:t>09/09/2018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350295-2E69-4E2A-99BD-44AD42153746}" type="slidenum">
              <a:rPr lang="en-US" smtClean="0"/>
              <a:pPr/>
              <a:t>‹#›</a:t>
            </a:fld>
            <a:endParaRPr lang="en-US"/>
          </a:p>
        </p:txBody>
      </p:sp>
      <p:pic>
        <p:nvPicPr>
          <p:cNvPr id="2051" name="Picture 3" descr="C:\Ruchi\Ruchi\PDO\2012\Corporate Identity\PDO ppt 2.jpg"/>
          <p:cNvPicPr>
            <a:picLocks noChangeAspect="1" noChangeArrowheads="1"/>
          </p:cNvPicPr>
          <p:nvPr/>
        </p:nvPicPr>
        <p:blipFill>
          <a:blip r:embed="rId17" cstate="email">
            <a:extLst>
              <a:ext uri="{28A0092B-C50C-407E-A947-70E740481C1C}">
                <a14:useLocalDpi xmlns:a14="http://schemas.microsoft.com/office/drawing/2010/main" xmlns="" val="0"/>
              </a:ext>
            </a:extLst>
          </a:blip>
          <a:srcRect/>
          <a:stretch>
            <a:fillRect/>
          </a:stretch>
        </p:blipFill>
        <p:spPr bwMode="auto">
          <a:xfrm>
            <a:off x="0" y="0"/>
            <a:ext cx="9144000" cy="6864031"/>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1665766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Q:\QHSE\7. Implementation and Performance Monitoring\7.2 Incident Reporting, Investigation and Review\Incidents Workover\PDO\2018\3-Hoist 36 LTI HDD 10-02-2018\HAMDAN Decuments\Three point contact.jpg"/>
          <p:cNvPicPr>
            <a:picLocks noChangeAspect="1" noChangeArrowheads="1"/>
          </p:cNvPicPr>
          <p:nvPr/>
        </p:nvPicPr>
        <p:blipFill>
          <a:blip r:embed="rId3" cstate="email">
            <a:extLst>
              <a:ext uri="{28A0092B-C50C-407E-A947-70E740481C1C}">
                <a14:useLocalDpi xmlns:a14="http://schemas.microsoft.com/office/drawing/2010/main" xmlns="" val="0"/>
              </a:ext>
            </a:extLst>
          </a:blip>
          <a:srcRect/>
          <a:stretch>
            <a:fillRect/>
          </a:stretch>
        </p:blipFill>
        <p:spPr bwMode="auto">
          <a:xfrm>
            <a:off x="6381750" y="3581399"/>
            <a:ext cx="2266950" cy="3159742"/>
          </a:xfrm>
          <a:prstGeom prst="rect">
            <a:avLst/>
          </a:prstGeom>
          <a:noFill/>
          <a:extLst>
            <a:ext uri="{909E8E84-426E-40DD-AFC4-6F175D3DCCD1}">
              <a14:hiddenFill xmlns:a14="http://schemas.microsoft.com/office/drawing/2010/main" xmlns="">
                <a:solidFill>
                  <a:srgbClr val="FFFFFF"/>
                </a:solidFill>
              </a14:hiddenFill>
            </a:ext>
          </a:extLst>
        </p:spPr>
      </p:pic>
      <p:pic>
        <p:nvPicPr>
          <p:cNvPr id="13" name="Picture 2"/>
          <p:cNvPicPr>
            <a:picLocks noChangeAspect="1" noChangeArrowheads="1"/>
          </p:cNvPicPr>
          <p:nvPr/>
        </p:nvPicPr>
        <p:blipFill>
          <a:blip r:embed="rId4" cstate="email">
            <a:extLst>
              <a:ext uri="{28A0092B-C50C-407E-A947-70E740481C1C}">
                <a14:useLocalDpi xmlns:a14="http://schemas.microsoft.com/office/drawing/2010/main" xmlns="" val="0"/>
              </a:ext>
            </a:extLst>
          </a:blip>
          <a:srcRect/>
          <a:stretch>
            <a:fillRect/>
          </a:stretch>
        </p:blipFill>
        <p:spPr bwMode="auto">
          <a:xfrm>
            <a:off x="5562600" y="1012228"/>
            <a:ext cx="3429000" cy="256917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14339" name="Text Box 2"/>
          <p:cNvSpPr txBox="1">
            <a:spLocks noChangeArrowheads="1"/>
          </p:cNvSpPr>
          <p:nvPr/>
        </p:nvSpPr>
        <p:spPr bwMode="auto">
          <a:xfrm>
            <a:off x="152400" y="1066800"/>
            <a:ext cx="5257800" cy="4255011"/>
          </a:xfrm>
          <a:prstGeom prst="rect">
            <a:avLst/>
          </a:prstGeom>
          <a:noFill/>
          <a:ln w="19050">
            <a:noFill/>
            <a:miter lim="800000"/>
            <a:headEnd/>
            <a:tailEnd/>
          </a:ln>
        </p:spPr>
        <p:txBody>
          <a:bodyPr wrap="square">
            <a:spAutoFit/>
          </a:bodyPr>
          <a:lstStyle/>
          <a:p>
            <a:pPr marL="114300" indent="-114300" algn="just">
              <a:defRPr/>
            </a:pPr>
            <a:r>
              <a:rPr lang="en-GB" sz="1200" b="1" dirty="0">
                <a:solidFill>
                  <a:srgbClr val="333399"/>
                </a:solidFill>
                <a:latin typeface="Tahoma" pitchFamily="34" charset="0"/>
              </a:rPr>
              <a:t>Date:</a:t>
            </a:r>
            <a:r>
              <a:rPr lang="en-US" sz="1200" b="1" dirty="0">
                <a:solidFill>
                  <a:srgbClr val="333399"/>
                </a:solidFill>
                <a:latin typeface="Tahoma" pitchFamily="34" charset="0"/>
              </a:rPr>
              <a:t>    </a:t>
            </a:r>
            <a:r>
              <a:rPr lang="en-US" sz="1200" b="1" dirty="0" smtClean="0">
                <a:solidFill>
                  <a:srgbClr val="333399"/>
                </a:solidFill>
                <a:latin typeface="Tahoma" pitchFamily="34" charset="0"/>
              </a:rPr>
              <a:t>10</a:t>
            </a:r>
            <a:r>
              <a:rPr lang="en-US" sz="1200" b="1" baseline="30000" dirty="0" smtClean="0">
                <a:solidFill>
                  <a:srgbClr val="333399"/>
                </a:solidFill>
                <a:latin typeface="Tahoma" pitchFamily="34" charset="0"/>
              </a:rPr>
              <a:t>th</a:t>
            </a:r>
            <a:r>
              <a:rPr lang="en-US" sz="1200" b="1" dirty="0" smtClean="0">
                <a:solidFill>
                  <a:srgbClr val="333399"/>
                </a:solidFill>
                <a:latin typeface="Tahoma" pitchFamily="34" charset="0"/>
              </a:rPr>
              <a:t> February   		Incident title: LTI</a:t>
            </a:r>
            <a:endParaRPr lang="en-US" sz="1200" b="1" dirty="0">
              <a:solidFill>
                <a:srgbClr val="333399"/>
              </a:solidFill>
              <a:latin typeface="Tahoma" pitchFamily="34" charset="0"/>
            </a:endParaRPr>
          </a:p>
          <a:p>
            <a:pPr marL="114300" indent="-114300" algn="just">
              <a:defRPr/>
            </a:pPr>
            <a:endParaRPr lang="en-US" sz="1300" b="1" dirty="0">
              <a:solidFill>
                <a:srgbClr val="FF0000"/>
              </a:solidFill>
              <a:latin typeface="Tahoma" pitchFamily="34" charset="0"/>
            </a:endParaRPr>
          </a:p>
          <a:p>
            <a:pPr marL="114300" indent="-114300" algn="just">
              <a:defRPr/>
            </a:pPr>
            <a:r>
              <a:rPr lang="en-US" sz="1600" b="1" dirty="0" smtClean="0">
                <a:solidFill>
                  <a:srgbClr val="FF0000"/>
                </a:solidFill>
                <a:latin typeface="Tahoma" pitchFamily="34" charset="0"/>
              </a:rPr>
              <a:t>What happened?</a:t>
            </a:r>
            <a:endParaRPr lang="en-GB" sz="1600" b="1" dirty="0" smtClean="0">
              <a:solidFill>
                <a:srgbClr val="333399"/>
              </a:solidFill>
              <a:latin typeface="Tahoma" pitchFamily="34" charset="0"/>
            </a:endParaRPr>
          </a:p>
          <a:p>
            <a:pPr marL="114300" indent="-114300" algn="just">
              <a:defRPr/>
            </a:pPr>
            <a:endParaRPr lang="en-US" sz="1600" dirty="0">
              <a:solidFill>
                <a:srgbClr val="FF0000"/>
              </a:solidFill>
              <a:latin typeface="Tahoma" pitchFamily="34" charset="0"/>
            </a:endParaRPr>
          </a:p>
          <a:p>
            <a:pPr marL="233363" indent="-233363" algn="just" eaLnBrk="1" hangingPunct="1">
              <a:defRPr/>
            </a:pPr>
            <a:r>
              <a:rPr lang="en-US" sz="1050" dirty="0" smtClean="0">
                <a:latin typeface="Arial" charset="0"/>
                <a:cs typeface="Arial" charset="0"/>
              </a:rPr>
              <a:t>	</a:t>
            </a:r>
            <a:r>
              <a:rPr lang="en-US" sz="1400" dirty="0" smtClean="0">
                <a:latin typeface="Calibri" pitchFamily="34" charset="0"/>
                <a:cs typeface="Calibri" pitchFamily="34" charset="0"/>
              </a:rPr>
              <a:t>At </a:t>
            </a:r>
            <a:r>
              <a:rPr lang="en-US" sz="1400" dirty="0">
                <a:latin typeface="Calibri" pitchFamily="34" charset="0"/>
                <a:cs typeface="Calibri" pitchFamily="34" charset="0"/>
              </a:rPr>
              <a:t>Approximately 14:15 hrs. On </a:t>
            </a:r>
            <a:r>
              <a:rPr lang="en-US" sz="1400" dirty="0" smtClean="0">
                <a:latin typeface="Calibri" pitchFamily="34" charset="0"/>
                <a:cs typeface="Calibri" pitchFamily="34" charset="0"/>
              </a:rPr>
              <a:t>10</a:t>
            </a:r>
            <a:r>
              <a:rPr lang="en-US" sz="1400" baseline="30000" dirty="0" smtClean="0">
                <a:latin typeface="Calibri" pitchFamily="34" charset="0"/>
                <a:cs typeface="Calibri" pitchFamily="34" charset="0"/>
              </a:rPr>
              <a:t>th</a:t>
            </a:r>
            <a:r>
              <a:rPr lang="en-US" sz="1400" dirty="0" smtClean="0">
                <a:latin typeface="Calibri" pitchFamily="34" charset="0"/>
                <a:cs typeface="Calibri" pitchFamily="34" charset="0"/>
              </a:rPr>
              <a:t> February </a:t>
            </a:r>
            <a:r>
              <a:rPr lang="en-US" sz="1400" dirty="0">
                <a:latin typeface="Calibri" pitchFamily="34" charset="0"/>
                <a:cs typeface="Calibri" pitchFamily="34" charset="0"/>
              </a:rPr>
              <a:t>2018, a Heavy Duty Driver of a sub-contractor was descending from the brine water tanker at the water well. His foot slipped off from the third step of the rear ladder of the brine tanker, approximately 2.6 meters height from the ground level. The driver had a fall and landed on his feet </a:t>
            </a:r>
            <a:r>
              <a:rPr lang="en-US" sz="1400" dirty="0" smtClean="0">
                <a:latin typeface="Calibri" pitchFamily="34" charset="0"/>
                <a:cs typeface="Calibri" pitchFamily="34" charset="0"/>
              </a:rPr>
              <a:t>causing fracture.</a:t>
            </a:r>
            <a:endParaRPr lang="en-US" sz="1400" dirty="0">
              <a:latin typeface="Calibri" pitchFamily="34" charset="0"/>
              <a:cs typeface="Calibri" pitchFamily="34" charset="0"/>
            </a:endParaRPr>
          </a:p>
          <a:p>
            <a:pPr marL="342900" indent="-342900" eaLnBrk="1" hangingPunct="1">
              <a:defRPr/>
            </a:pPr>
            <a:endParaRPr lang="en-US" sz="1050" dirty="0">
              <a:solidFill>
                <a:srgbClr val="000000"/>
              </a:solidFill>
              <a:latin typeface="Arial" pitchFamily="34" charset="0"/>
            </a:endParaRPr>
          </a:p>
          <a:p>
            <a:pPr marL="342900" indent="-342900" eaLnBrk="1" hangingPunct="1">
              <a:defRPr/>
            </a:pPr>
            <a:endParaRPr lang="en-US" sz="1050" dirty="0">
              <a:solidFill>
                <a:srgbClr val="000000"/>
              </a:solidFill>
              <a:latin typeface="Arial" pitchFamily="34" charset="0"/>
            </a:endParaRPr>
          </a:p>
          <a:p>
            <a:pPr marL="342900" indent="-342900" eaLnBrk="1" hangingPunct="1">
              <a:defRPr/>
            </a:pPr>
            <a:endParaRPr lang="en-US" sz="1050" dirty="0">
              <a:solidFill>
                <a:srgbClr val="000000"/>
              </a:solidFill>
              <a:latin typeface="Arial" pitchFamily="34" charset="0"/>
            </a:endParaRPr>
          </a:p>
          <a:p>
            <a:pPr marL="342900" indent="-342900" eaLnBrk="1" hangingPunct="1">
              <a:defRPr/>
            </a:pPr>
            <a:endParaRPr lang="en-US" sz="600" dirty="0">
              <a:solidFill>
                <a:srgbClr val="000000"/>
              </a:solidFill>
              <a:latin typeface="Arial" charset="0"/>
            </a:endParaRPr>
          </a:p>
          <a:p>
            <a:pPr marL="114300" indent="-114300" algn="just">
              <a:defRPr/>
            </a:pPr>
            <a:r>
              <a:rPr lang="en-US" sz="1600" b="1" dirty="0">
                <a:solidFill>
                  <a:srgbClr val="333399"/>
                </a:solidFill>
                <a:latin typeface="Tahoma" pitchFamily="34" charset="0"/>
              </a:rPr>
              <a:t>Your learning from this incident..</a:t>
            </a:r>
          </a:p>
          <a:p>
            <a:pPr marL="169863" indent="-169863" algn="just">
              <a:defRPr/>
            </a:pPr>
            <a:endParaRPr lang="en-US" sz="600" dirty="0">
              <a:solidFill>
                <a:srgbClr val="000000"/>
              </a:solidFill>
              <a:latin typeface="Arial" charset="0"/>
            </a:endParaRPr>
          </a:p>
          <a:p>
            <a:pPr marL="169863" indent="-169863">
              <a:buFont typeface="Arial" pitchFamily="34" charset="0"/>
              <a:buChar char="•"/>
              <a:defRPr/>
            </a:pPr>
            <a:r>
              <a:rPr lang="en-US" sz="1400" dirty="0" smtClean="0">
                <a:latin typeface="Calibri" pitchFamily="34" charset="0"/>
                <a:cs typeface="Calibri" pitchFamily="34" charset="0"/>
              </a:rPr>
              <a:t> Ensure safety </a:t>
            </a:r>
            <a:r>
              <a:rPr lang="en-US" sz="1400" dirty="0">
                <a:latin typeface="Calibri" pitchFamily="34" charset="0"/>
                <a:cs typeface="Calibri" pitchFamily="34" charset="0"/>
              </a:rPr>
              <a:t>briefing is given to drivers on climbing water tankers as they have to work at remote </a:t>
            </a:r>
            <a:r>
              <a:rPr lang="en-US" sz="1400" dirty="0" smtClean="0">
                <a:latin typeface="Calibri" pitchFamily="34" charset="0"/>
                <a:cs typeface="Calibri" pitchFamily="34" charset="0"/>
              </a:rPr>
              <a:t>locations (lone working</a:t>
            </a:r>
            <a:r>
              <a:rPr lang="en-US" sz="1400" dirty="0" smtClean="0">
                <a:latin typeface="Calibri" pitchFamily="34" charset="0"/>
                <a:cs typeface="Calibri" pitchFamily="34" charset="0"/>
              </a:rPr>
              <a:t>)</a:t>
            </a:r>
            <a:endParaRPr lang="en-US" sz="1400" dirty="0">
              <a:latin typeface="Calibri" pitchFamily="34" charset="0"/>
              <a:cs typeface="Calibri" pitchFamily="34" charset="0"/>
            </a:endParaRPr>
          </a:p>
          <a:p>
            <a:pPr marL="169863" indent="-169863">
              <a:buFont typeface="Arial" pitchFamily="34" charset="0"/>
              <a:buChar char="•"/>
              <a:defRPr/>
            </a:pPr>
            <a:r>
              <a:rPr lang="en-US" sz="1400" dirty="0" smtClean="0">
                <a:latin typeface="Calibri" pitchFamily="34" charset="0"/>
                <a:cs typeface="Calibri" pitchFamily="34" charset="0"/>
              </a:rPr>
              <a:t> Always </a:t>
            </a:r>
            <a:r>
              <a:rPr lang="en-US" sz="1400" dirty="0">
                <a:latin typeface="Calibri" pitchFamily="34" charset="0"/>
                <a:cs typeface="Calibri" pitchFamily="34" charset="0"/>
              </a:rPr>
              <a:t>watch your steps whilst using </a:t>
            </a:r>
            <a:r>
              <a:rPr lang="en-US" sz="1400" dirty="0" smtClean="0">
                <a:latin typeface="Calibri" pitchFamily="34" charset="0"/>
                <a:cs typeface="Calibri" pitchFamily="34" charset="0"/>
              </a:rPr>
              <a:t>ladders</a:t>
            </a:r>
            <a:endParaRPr lang="en-US" sz="1400" dirty="0" smtClean="0">
              <a:latin typeface="Calibri" pitchFamily="34" charset="0"/>
              <a:cs typeface="Calibri" pitchFamily="34" charset="0"/>
            </a:endParaRPr>
          </a:p>
          <a:p>
            <a:pPr marL="169863" indent="-169863">
              <a:buFont typeface="Arial" pitchFamily="34" charset="0"/>
              <a:buChar char="•"/>
              <a:defRPr/>
            </a:pPr>
            <a:r>
              <a:rPr lang="en-US" sz="1400" dirty="0" smtClean="0">
                <a:latin typeface="Calibri" pitchFamily="34" charset="0"/>
                <a:cs typeface="Calibri" pitchFamily="34" charset="0"/>
              </a:rPr>
              <a:t> Ensure third party drivers participate in TBTs and relevant alerts are </a:t>
            </a:r>
            <a:r>
              <a:rPr lang="en-US" sz="1400" dirty="0" smtClean="0">
                <a:latin typeface="Calibri" pitchFamily="34" charset="0"/>
                <a:cs typeface="Calibri" pitchFamily="34" charset="0"/>
              </a:rPr>
              <a:t>communicated</a:t>
            </a:r>
            <a:r>
              <a:rPr lang="en-US" sz="1400" dirty="0" smtClean="0">
                <a:latin typeface="Calibri" pitchFamily="34" charset="0"/>
                <a:cs typeface="Calibri" pitchFamily="34" charset="0"/>
              </a:rPr>
              <a:t> </a:t>
            </a:r>
            <a:r>
              <a:rPr lang="en-US" sz="1400" dirty="0" smtClean="0">
                <a:latin typeface="Calibri" pitchFamily="34" charset="0"/>
                <a:cs typeface="Calibri" pitchFamily="34" charset="0"/>
              </a:rPr>
              <a:t>to them</a:t>
            </a:r>
            <a:endParaRPr lang="en-US" sz="1400" dirty="0">
              <a:solidFill>
                <a:srgbClr val="000000"/>
              </a:solidFill>
              <a:latin typeface="Arial" charset="0"/>
            </a:endParaRPr>
          </a:p>
        </p:txBody>
      </p:sp>
      <p:sp>
        <p:nvSpPr>
          <p:cNvPr id="26627" name="Text Box 5"/>
          <p:cNvSpPr txBox="1">
            <a:spLocks noChangeArrowheads="1"/>
          </p:cNvSpPr>
          <p:nvPr/>
        </p:nvSpPr>
        <p:spPr bwMode="auto">
          <a:xfrm>
            <a:off x="5838825" y="1219200"/>
            <a:ext cx="1676400" cy="1006475"/>
          </a:xfrm>
          <a:prstGeom prst="rect">
            <a:avLst/>
          </a:prstGeom>
          <a:noFill/>
          <a:ln w="9525">
            <a:noFill/>
            <a:miter lim="800000"/>
            <a:headEnd/>
            <a:tailEnd/>
          </a:ln>
        </p:spPr>
        <p:txBody>
          <a:bodyPr>
            <a:spAutoFit/>
          </a:bodyPr>
          <a:lstStyle/>
          <a:p>
            <a:pPr>
              <a:spcBef>
                <a:spcPct val="50000"/>
              </a:spcBef>
            </a:pPr>
            <a:endParaRPr lang="en-GB" sz="6000">
              <a:solidFill>
                <a:srgbClr val="FF0000"/>
              </a:solidFill>
              <a:sym typeface="Webdings" pitchFamily="18" charset="2"/>
            </a:endParaRPr>
          </a:p>
        </p:txBody>
      </p:sp>
      <p:sp>
        <p:nvSpPr>
          <p:cNvPr id="26628" name="TextBox 16"/>
          <p:cNvSpPr txBox="1">
            <a:spLocks noChangeArrowheads="1"/>
          </p:cNvSpPr>
          <p:nvPr/>
        </p:nvSpPr>
        <p:spPr bwMode="auto">
          <a:xfrm>
            <a:off x="457200" y="5856729"/>
            <a:ext cx="5029200" cy="315471"/>
          </a:xfrm>
          <a:prstGeom prst="rect">
            <a:avLst/>
          </a:prstGeom>
          <a:solidFill>
            <a:srgbClr val="0000FF"/>
          </a:solidFill>
          <a:ln w="38100">
            <a:noFill/>
          </a:ln>
        </p:spPr>
        <p:style>
          <a:lnRef idx="0">
            <a:schemeClr val="accent1"/>
          </a:lnRef>
          <a:fillRef idx="3">
            <a:schemeClr val="accent1"/>
          </a:fillRef>
          <a:effectRef idx="3">
            <a:schemeClr val="accent1"/>
          </a:effectRef>
          <a:fontRef idx="minor">
            <a:schemeClr val="lt1"/>
          </a:fontRef>
        </p:style>
        <p:txBody>
          <a:bodyPr wrap="square">
            <a:spAutoFit/>
          </a:bodyPr>
          <a:lstStyle/>
          <a:p>
            <a:pPr indent="-114300" algn="ctr">
              <a:defRPr/>
            </a:pPr>
            <a:r>
              <a:rPr lang="en-US" altLang="en-US" sz="1450" b="1" dirty="0" smtClean="0">
                <a:solidFill>
                  <a:srgbClr val="FFFF00"/>
                </a:solidFill>
                <a:latin typeface="+mj-lt"/>
                <a:cs typeface="Arial" panose="020B0604020202020204" pitchFamily="34" charset="0"/>
              </a:rPr>
              <a:t>Ensure 3 point contact maintained whilst using ladder</a:t>
            </a:r>
            <a:endParaRPr lang="en-US" altLang="en-US" sz="1450" b="1" dirty="0">
              <a:solidFill>
                <a:srgbClr val="FFFF00"/>
              </a:solidFill>
              <a:latin typeface="+mj-lt"/>
              <a:cs typeface="Arial" panose="020B0604020202020204" pitchFamily="34" charset="0"/>
            </a:endParaRPr>
          </a:p>
        </p:txBody>
      </p:sp>
      <p:sp>
        <p:nvSpPr>
          <p:cNvPr id="26631" name="Slide Number Placeholder 12"/>
          <p:cNvSpPr>
            <a:spLocks noGrp="1"/>
          </p:cNvSpPr>
          <p:nvPr>
            <p:ph type="sldNum" sz="quarter" idx="12"/>
          </p:nvPr>
        </p:nvSpPr>
        <p:spPr>
          <a:noFill/>
        </p:spPr>
        <p:txBody>
          <a:bodyPr/>
          <a:lstStyle/>
          <a:p>
            <a:fld id="{DB4615DE-AE29-4DBE-9167-7BEF3C405107}" type="slidenum">
              <a:rPr lang="en-US" smtClean="0"/>
              <a:pPr/>
              <a:t>1</a:t>
            </a:fld>
            <a:endParaRPr lang="en-US" smtClean="0"/>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grpSp>
        <p:nvGrpSpPr>
          <p:cNvPr id="2" name="Group 131"/>
          <p:cNvGrpSpPr>
            <a:grpSpLocks/>
          </p:cNvGrpSpPr>
          <p:nvPr/>
        </p:nvGrpSpPr>
        <p:grpSpPr bwMode="auto">
          <a:xfrm>
            <a:off x="8612138" y="3036886"/>
            <a:ext cx="336550" cy="544513"/>
            <a:chOff x="3504" y="544"/>
            <a:chExt cx="2287" cy="1855"/>
          </a:xfrm>
        </p:grpSpPr>
        <p:sp>
          <p:nvSpPr>
            <p:cNvPr id="26635"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a:p>
          </p:txBody>
        </p:sp>
        <p:sp>
          <p:nvSpPr>
            <p:cNvPr id="26636"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a:p>
          </p:txBody>
        </p:sp>
      </p:grpSp>
      <p:sp>
        <p:nvSpPr>
          <p:cNvPr id="26634" name="Freeform 132"/>
          <p:cNvSpPr>
            <a:spLocks/>
          </p:cNvSpPr>
          <p:nvPr/>
        </p:nvSpPr>
        <p:spPr bwMode="auto">
          <a:xfrm>
            <a:off x="8534400" y="6172200"/>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323850" y="1125538"/>
            <a:ext cx="8351838" cy="3484031"/>
          </a:xfrm>
          <a:prstGeom prst="rect">
            <a:avLst/>
          </a:prstGeom>
          <a:noFill/>
          <a:ln w="19050">
            <a:noFill/>
            <a:miter lim="800000"/>
            <a:headEnd/>
            <a:tailEnd/>
          </a:ln>
        </p:spPr>
        <p:txBody>
          <a:bodyPr>
            <a:spAutoFit/>
          </a:bodyPr>
          <a:lstStyle/>
          <a:p>
            <a:pPr algn="just" eaLnBrk="1" hangingPunct="1">
              <a:spcBef>
                <a:spcPct val="50000"/>
              </a:spcBef>
              <a:defRPr/>
            </a:pPr>
            <a:endParaRPr lang="en-US" sz="600" dirty="0">
              <a:solidFill>
                <a:srgbClr val="000000"/>
              </a:solidFill>
              <a:latin typeface="Arial" charset="0"/>
            </a:endParaRPr>
          </a:p>
          <a:p>
            <a:pPr marL="173038" indent="-173038" eaLnBrk="1" hangingPunct="1">
              <a:defRPr/>
            </a:pPr>
            <a:endParaRPr lang="en-US" sz="600" dirty="0">
              <a:solidFill>
                <a:srgbClr val="000000"/>
              </a:solidFill>
              <a:latin typeface="Arial" charset="0"/>
            </a:endParaRPr>
          </a:p>
          <a:p>
            <a:pPr eaLnBrk="1" hangingPunct="1">
              <a:defRPr/>
            </a:pPr>
            <a:r>
              <a:rPr lang="en-US" sz="1600" b="1" dirty="0">
                <a:solidFill>
                  <a:srgbClr val="FF0000"/>
                </a:solidFill>
                <a:latin typeface="Tahoma" pitchFamily="34" charset="0"/>
              </a:rPr>
              <a:t>As a learning from this incident </a:t>
            </a:r>
            <a:r>
              <a:rPr lang="en-US" sz="1600" b="1">
                <a:solidFill>
                  <a:srgbClr val="FF0000"/>
                </a:solidFill>
                <a:latin typeface="Tahoma" pitchFamily="34" charset="0"/>
              </a:rPr>
              <a:t>and </a:t>
            </a:r>
            <a:r>
              <a:rPr lang="en-US" sz="1600" b="1" smtClean="0">
                <a:solidFill>
                  <a:srgbClr val="FF0000"/>
                </a:solidFill>
                <a:latin typeface="Tahoma" pitchFamily="34" charset="0"/>
              </a:rPr>
              <a:t>to ensure </a:t>
            </a:r>
            <a:r>
              <a:rPr lang="en-US" sz="1600" b="1" dirty="0">
                <a:solidFill>
                  <a:srgbClr val="FF0000"/>
                </a:solidFill>
                <a:latin typeface="Tahoma" pitchFamily="34" charset="0"/>
              </a:rPr>
              <a:t>continual improvement </a:t>
            </a:r>
            <a:r>
              <a:rPr lang="en-US" sz="1600" b="1">
                <a:solidFill>
                  <a:srgbClr val="FF0000"/>
                </a:solidFill>
                <a:latin typeface="Tahoma" pitchFamily="34" charset="0"/>
              </a:rPr>
              <a:t>all </a:t>
            </a:r>
            <a:r>
              <a:rPr lang="en-US" sz="1600" b="1" smtClean="0">
                <a:solidFill>
                  <a:srgbClr val="FF0000"/>
                </a:solidFill>
                <a:latin typeface="Tahoma" pitchFamily="34" charset="0"/>
              </a:rPr>
              <a:t>contract managers </a:t>
            </a:r>
            <a:r>
              <a:rPr lang="en-US" sz="1600" b="1" dirty="0">
                <a:solidFill>
                  <a:srgbClr val="FF0000"/>
                </a:solidFill>
                <a:latin typeface="Tahoma" pitchFamily="34" charset="0"/>
              </a:rPr>
              <a:t>must review their HSE HEMP against the questions asked below        </a:t>
            </a: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600" b="1" dirty="0">
                <a:solidFill>
                  <a:srgbClr val="0000FF"/>
                </a:solidFill>
                <a:latin typeface="Tahoma" pitchFamily="34" charset="0"/>
              </a:rPr>
              <a:t>Confirm the following:</a:t>
            </a:r>
            <a:endParaRPr lang="en-US" sz="1600" dirty="0">
              <a:solidFill>
                <a:srgbClr val="0000FF"/>
              </a:solidFill>
              <a:latin typeface="Tahoma" pitchFamily="34" charset="0"/>
            </a:endParaRPr>
          </a:p>
          <a:p>
            <a:pPr marL="342900" indent="-342900" eaLnBrk="1" hangingPunct="1">
              <a:defRPr/>
            </a:pPr>
            <a:endParaRPr lang="en-US" sz="1400" dirty="0">
              <a:solidFill>
                <a:srgbClr val="000000"/>
              </a:solidFill>
              <a:latin typeface="Arial" charset="0"/>
            </a:endParaRPr>
          </a:p>
          <a:p>
            <a:pPr marL="342900" indent="-342900">
              <a:lnSpc>
                <a:spcPct val="120000"/>
              </a:lnSpc>
              <a:buFontTx/>
              <a:buAutoNum type="arabicPeriod"/>
              <a:defRPr/>
            </a:pPr>
            <a:r>
              <a:rPr lang="en-US" sz="1400" dirty="0" smtClean="0">
                <a:solidFill>
                  <a:srgbClr val="0000FF"/>
                </a:solidFill>
                <a:sym typeface="Wingdings" pitchFamily="2" charset="2"/>
              </a:rPr>
              <a:t>Do you ensure drivers know about maintaining 3 point contact ?</a:t>
            </a:r>
            <a:endParaRPr lang="en-US" sz="1400" dirty="0">
              <a:solidFill>
                <a:srgbClr val="0000FF"/>
              </a:solidFill>
              <a:sym typeface="Wingdings" pitchFamily="2" charset="2"/>
            </a:endParaRPr>
          </a:p>
          <a:p>
            <a:pPr marL="342900" indent="-342900">
              <a:lnSpc>
                <a:spcPct val="120000"/>
              </a:lnSpc>
              <a:buFontTx/>
              <a:buAutoNum type="arabicPeriod"/>
              <a:defRPr/>
            </a:pPr>
            <a:r>
              <a:rPr lang="en-US" sz="1400" dirty="0" smtClean="0">
                <a:solidFill>
                  <a:srgbClr val="0000FF"/>
                </a:solidFill>
                <a:sym typeface="Wingdings" pitchFamily="2" charset="2"/>
              </a:rPr>
              <a:t>Do you ensure adequate controls for lone workers?</a:t>
            </a:r>
          </a:p>
          <a:p>
            <a:pPr marL="342900" indent="-342900">
              <a:lnSpc>
                <a:spcPct val="120000"/>
              </a:lnSpc>
              <a:buFontTx/>
              <a:buAutoNum type="arabicPeriod"/>
              <a:defRPr/>
            </a:pPr>
            <a:r>
              <a:rPr lang="en-US" sz="1400" dirty="0" smtClean="0">
                <a:solidFill>
                  <a:srgbClr val="0000FF"/>
                </a:solidFill>
                <a:sym typeface="Wingdings" pitchFamily="2" charset="2"/>
              </a:rPr>
              <a:t>Do you ensure ladder of the tanker has anti-slippery grating?</a:t>
            </a:r>
            <a:endParaRPr lang="en-US" sz="1400" dirty="0">
              <a:solidFill>
                <a:srgbClr val="0000FF"/>
              </a:solidFill>
              <a:sym typeface="Wingdings" pitchFamily="2" charset="2"/>
            </a:endParaRPr>
          </a:p>
          <a:p>
            <a:pPr marL="119063" indent="-119063" eaLnBrk="1" hangingPunct="1">
              <a:buFontTx/>
              <a:buChar char="•"/>
              <a:defRPr/>
            </a:pPr>
            <a:endParaRPr lang="en-US" sz="1400" dirty="0">
              <a:solidFill>
                <a:srgbClr val="0033CC"/>
              </a:solidFill>
              <a:latin typeface="+mj-lt"/>
              <a:sym typeface="Wingdings" pitchFamily="2" charset="2"/>
            </a:endParaRPr>
          </a:p>
          <a:p>
            <a:pPr marL="119063" indent="-119063" eaLnBrk="1" hangingPunct="1">
              <a:defRPr/>
            </a:pPr>
            <a:r>
              <a:rPr lang="en-US" sz="1400" dirty="0">
                <a:solidFill>
                  <a:srgbClr val="0033CC"/>
                </a:solidFill>
                <a:latin typeface="+mj-lt"/>
                <a:sym typeface="Wingdings" pitchFamily="2" charset="2"/>
              </a:rPr>
              <a:t>	</a:t>
            </a:r>
          </a:p>
          <a:p>
            <a:pPr marL="119063" indent="-119063" eaLnBrk="1" hangingPunct="1">
              <a:buFontTx/>
              <a:buChar char="•"/>
              <a:defRPr/>
            </a:pPr>
            <a:endParaRPr lang="en-US" sz="1400" dirty="0">
              <a:solidFill>
                <a:srgbClr val="000000"/>
              </a:solidFill>
              <a:latin typeface="Arial" charset="0"/>
            </a:endParaRPr>
          </a:p>
          <a:p>
            <a:pPr marL="119063" indent="-119063" eaLnBrk="1" hangingPunct="1">
              <a:defRPr/>
            </a:pPr>
            <a:endParaRPr lang="en-US" sz="1400" dirty="0">
              <a:solidFill>
                <a:srgbClr val="000000"/>
              </a:solidFill>
              <a:latin typeface="Arial" charset="0"/>
            </a:endParaRPr>
          </a:p>
          <a:p>
            <a:pPr marL="173038" indent="-173038" eaLnBrk="1" hangingPunct="1">
              <a:buFont typeface="Arial" pitchFamily="34" charset="0"/>
              <a:buChar char="•"/>
              <a:defRPr/>
            </a:pPr>
            <a:endParaRPr lang="en-US" sz="800" dirty="0">
              <a:solidFill>
                <a:srgbClr val="000000"/>
              </a:solidFill>
              <a:latin typeface="Arial" charset="0"/>
            </a:endParaRPr>
          </a:p>
        </p:txBody>
      </p:sp>
      <p:grpSp>
        <p:nvGrpSpPr>
          <p:cNvPr id="2"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
        <p:nvSpPr>
          <p:cNvPr id="27652" name="Slide Number Placeholder 8"/>
          <p:cNvSpPr>
            <a:spLocks noGrp="1"/>
          </p:cNvSpPr>
          <p:nvPr>
            <p:ph type="sldNum" sz="quarter" idx="12"/>
          </p:nvPr>
        </p:nvSpPr>
        <p:spPr>
          <a:noFill/>
        </p:spPr>
        <p:txBody>
          <a:bodyPr/>
          <a:lstStyle/>
          <a:p>
            <a:fld id="{6938B89D-F213-4B22-83B0-682ADC9DB09E}" type="slidenum">
              <a:rPr lang="en-US" smtClean="0"/>
              <a:pPr/>
              <a:t>2</a:t>
            </a:fld>
            <a:endParaRPr lang="en-US" smtClean="0"/>
          </a:p>
        </p:txBody>
      </p:sp>
      <p:sp>
        <p:nvSpPr>
          <p:cNvPr id="27653" name="Rectangle 8"/>
          <p:cNvSpPr>
            <a:spLocks noChangeArrowheads="1"/>
          </p:cNvSpPr>
          <p:nvPr/>
        </p:nvSpPr>
        <p:spPr bwMode="auto">
          <a:xfrm>
            <a:off x="323850" y="876300"/>
            <a:ext cx="3861955" cy="307777"/>
          </a:xfrm>
          <a:prstGeom prst="rect">
            <a:avLst/>
          </a:prstGeom>
          <a:noFill/>
          <a:ln w="9525">
            <a:noFill/>
            <a:miter lim="800000"/>
            <a:headEnd/>
            <a:tailEnd/>
          </a:ln>
        </p:spPr>
        <p:txBody>
          <a:bodyPr wrap="none">
            <a:spAutoFit/>
          </a:bodyPr>
          <a:lstStyle/>
          <a:p>
            <a:pPr marL="114300" indent="-114300" algn="just">
              <a:defRPr/>
            </a:pPr>
            <a:r>
              <a:rPr lang="en-GB" sz="1400" b="1" dirty="0">
                <a:solidFill>
                  <a:srgbClr val="333399"/>
                </a:solidFill>
                <a:latin typeface="Tahoma" pitchFamily="34" charset="0"/>
              </a:rPr>
              <a:t>Date:</a:t>
            </a:r>
            <a:r>
              <a:rPr lang="en-US" sz="1400" b="1" dirty="0">
                <a:solidFill>
                  <a:srgbClr val="333399"/>
                </a:solidFill>
                <a:latin typeface="Tahoma" pitchFamily="34" charset="0"/>
              </a:rPr>
              <a:t>    10</a:t>
            </a:r>
            <a:r>
              <a:rPr lang="en-US" sz="1400" b="1" baseline="30000" dirty="0">
                <a:solidFill>
                  <a:srgbClr val="333399"/>
                </a:solidFill>
                <a:latin typeface="Tahoma" pitchFamily="34" charset="0"/>
              </a:rPr>
              <a:t>th</a:t>
            </a:r>
            <a:r>
              <a:rPr lang="en-US" sz="1400" b="1" dirty="0">
                <a:solidFill>
                  <a:srgbClr val="333399"/>
                </a:solidFill>
                <a:latin typeface="Tahoma" pitchFamily="34" charset="0"/>
              </a:rPr>
              <a:t> February   Incident title: LTI</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e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92013</DocId>
    <ImageCreateDate xmlns="4880E4F8-4B7D-4BDD-91E3-E10D47036ECA" xsi:nil="true"/>
    <wic_System_Copyright xmlns="http://schemas.microsoft.com/sharepoint/v3/fields" xsi:nil="true"/>
  </documentManagement>
</p:properties>
</file>

<file path=customXml/item2.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C0EFA2D-2290-4ED2-B4F5-164583E59F95}">
  <ds:schemaRefs>
    <ds:schemaRef ds:uri="http://schemas.microsoft.com/office/2006/documentManagement/types"/>
    <ds:schemaRef ds:uri="http://purl.org/dc/elements/1.1/"/>
    <ds:schemaRef ds:uri="http://purl.org/dc/terms/"/>
    <ds:schemaRef ds:uri="http://purl.org/dc/dcmitype/"/>
    <ds:schemaRef ds:uri="http://www.w3.org/XML/1998/namespace"/>
    <ds:schemaRef ds:uri="http://schemas.microsoft.com/office/2006/metadata/properties"/>
    <ds:schemaRef ds:uri="http://schemas.microsoft.com/sharepoint/v3"/>
    <ds:schemaRef ds:uri="4880E4F8-4B7D-4BDD-91E3-E10D47036ECA"/>
    <ds:schemaRef ds:uri="http://schemas.microsoft.com/sharepoint/v3/fields"/>
    <ds:schemaRef ds:uri="4880e4f8-4b7d-4bdd-91e3-e10d47036eca"/>
    <ds:schemaRef ds:uri="http://schemas.openxmlformats.org/package/2006/metadata/core-properties"/>
    <ds:schemaRef ds:uri="http://schemas.microsoft.com/office/infopath/2007/PartnerControls"/>
  </ds:schemaRefs>
</ds:datastoreItem>
</file>

<file path=customXml/itemProps2.xml><?xml version="1.0" encoding="utf-8"?>
<ds:datastoreItem xmlns:ds="http://schemas.openxmlformats.org/officeDocument/2006/customXml" ds:itemID="{46C412CD-D4C0-49C6-BF16-69B97D867859}"/>
</file>

<file path=customXml/itemProps3.xml><?xml version="1.0" encoding="utf-8"?>
<ds:datastoreItem xmlns:ds="http://schemas.openxmlformats.org/officeDocument/2006/customXml" ds:itemID="{6516F6DF-0067-42D1-B9F4-E19B8C55C45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45</TotalTime>
  <Words>149</Words>
  <Application>Microsoft Office PowerPoint</Application>
  <PresentationFormat>On-screen Show (4:3)</PresentationFormat>
  <Paragraphs>35</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Theme1</vt:lpstr>
      <vt:lpstr>Slide 1</vt:lpstr>
      <vt:lpstr>Slide 2</vt:lpstr>
    </vt:vector>
  </TitlesOfParts>
  <Company>PDO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MU61323</dc:creator>
  <cp:lastModifiedBy>mu95018</cp:lastModifiedBy>
  <cp:revision>21</cp:revision>
  <dcterms:created xsi:type="dcterms:W3CDTF">2016-03-28T05:48:29Z</dcterms:created>
  <dcterms:modified xsi:type="dcterms:W3CDTF">2018-09-09T04:11:09Z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