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5" r:id="rId5"/>
    <p:sldId id="27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09/09/2018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09/09/2018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066800"/>
            <a:ext cx="5638800" cy="4570482"/>
          </a:xfrm>
          <a:prstGeom prst="rect">
            <a:avLst/>
          </a:prstGeom>
          <a:noFill/>
          <a:ln w="19050">
            <a:noFill/>
            <a:miter lim="800000"/>
            <a:headEnd/>
            <a:tailEnd/>
          </a:ln>
        </p:spPr>
        <p:txBody>
          <a:bodyPr wrap="square">
            <a:spAutoFit/>
          </a:bodyPr>
          <a:lstStyle/>
          <a:p>
            <a:pPr marL="114300" indent="-114300" algn="just">
              <a:defRPr/>
            </a:pPr>
            <a:r>
              <a:rPr lang="en-GB" b="1" dirty="0">
                <a:solidFill>
                  <a:srgbClr val="333399"/>
                </a:solidFill>
                <a:latin typeface="Tahoma" pitchFamily="34" charset="0"/>
              </a:rPr>
              <a:t>Date:</a:t>
            </a:r>
            <a:r>
              <a:rPr lang="en-US" b="1" dirty="0">
                <a:solidFill>
                  <a:srgbClr val="333399"/>
                </a:solidFill>
                <a:latin typeface="Tahoma" pitchFamily="34" charset="0"/>
              </a:rPr>
              <a:t> </a:t>
            </a:r>
            <a:r>
              <a:rPr lang="en-US" b="1" dirty="0" smtClean="0">
                <a:solidFill>
                  <a:srgbClr val="333399"/>
                </a:solidFill>
                <a:latin typeface="Tahoma" pitchFamily="34" charset="0"/>
              </a:rPr>
              <a:t>13-02-2018      Finger Crush Injury</a:t>
            </a:r>
            <a:endParaRPr lang="en-US"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endParaRPr lang="hr-HR" sz="1600" b="1" dirty="0" smtClean="0">
              <a:solidFill>
                <a:srgbClr val="FF0000"/>
              </a:solidFill>
              <a:latin typeface="Tahoma" pitchFamily="34" charset="0"/>
            </a:endParaRPr>
          </a:p>
          <a:p>
            <a:pPr marL="114300" indent="-114300" algn="just">
              <a:defRPr/>
            </a:pPr>
            <a:endParaRPr lang="en-US" sz="1600" dirty="0">
              <a:solidFill>
                <a:srgbClr val="FF0000"/>
              </a:solidFill>
            </a:endParaRPr>
          </a:p>
          <a:p>
            <a:pPr algn="just"/>
            <a:r>
              <a:rPr lang="en-US" sz="1400" dirty="0" smtClean="0"/>
              <a:t>While installing a new winch line a Roustabout (RA) was helping the Derrick man to guide the sling into place.  As the RA moved into position the fall arrestor post failed resulting it in folding down crushing his left hand index finger.  </a:t>
            </a:r>
            <a:endParaRPr lang="hr-HR" sz="1400" dirty="0" smtClean="0"/>
          </a:p>
          <a:p>
            <a:pPr algn="just"/>
            <a:endParaRPr lang="hr-HR" sz="1400" dirty="0" smtClean="0">
              <a:latin typeface="Calibri" pitchFamily="34" charset="0"/>
            </a:endParaRPr>
          </a:p>
          <a:p>
            <a:pPr algn="just"/>
            <a:endParaRPr lang="en-US" sz="1400" dirty="0" smtClean="0">
              <a:latin typeface="Calibri" pitchFamily="34" charset="0"/>
            </a:endParaRPr>
          </a:p>
          <a:p>
            <a:pPr algn="just"/>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r>
              <a:rPr lang="en-US" sz="1600" b="1" dirty="0" smtClean="0">
                <a:solidFill>
                  <a:srgbClr val="333399"/>
                </a:solidFill>
                <a:latin typeface="Tahoma" pitchFamily="34" charset="0"/>
              </a:rPr>
              <a:t>..</a:t>
            </a:r>
            <a:endParaRPr lang="hr-HR" sz="1600" b="1" dirty="0" smtClean="0">
              <a:solidFill>
                <a:srgbClr val="333399"/>
              </a:solidFill>
              <a:latin typeface="Tahoma" pitchFamily="34" charset="0"/>
            </a:endParaRPr>
          </a:p>
          <a:p>
            <a:pPr marL="114300" indent="-114300" algn="just">
              <a:defRPr/>
            </a:pPr>
            <a:endParaRPr lang="en-US" sz="1400" dirty="0">
              <a:solidFill>
                <a:srgbClr val="000000"/>
              </a:solidFill>
              <a:latin typeface="Calibri" pitchFamily="34" charset="0"/>
            </a:endParaRPr>
          </a:p>
          <a:p>
            <a:pPr marL="228600" indent="-228600" algn="just">
              <a:buFont typeface="Arial" pitchFamily="34" charset="0"/>
              <a:buChar char="•"/>
            </a:pPr>
            <a:r>
              <a:rPr lang="en-US" sz="1400" dirty="0" smtClean="0">
                <a:latin typeface="Calibri" pitchFamily="34" charset="0"/>
              </a:rPr>
              <a:t>Always ensure you keep </a:t>
            </a:r>
            <a:r>
              <a:rPr lang="en-US" sz="1400" dirty="0">
                <a:latin typeface="Calibri" pitchFamily="34" charset="0"/>
              </a:rPr>
              <a:t>hands away from pinch point </a:t>
            </a:r>
            <a:r>
              <a:rPr lang="en-US" sz="1400" dirty="0" smtClean="0">
                <a:latin typeface="Calibri" pitchFamily="34" charset="0"/>
              </a:rPr>
              <a:t>area</a:t>
            </a:r>
          </a:p>
          <a:p>
            <a:pPr marL="228600" indent="-228600" algn="just">
              <a:buFont typeface="Arial" pitchFamily="34" charset="0"/>
              <a:buChar char="•"/>
            </a:pPr>
            <a:r>
              <a:rPr lang="en-US" sz="1400" dirty="0">
                <a:latin typeface="Calibri" pitchFamily="34" charset="0"/>
              </a:rPr>
              <a:t>Ensure effective preventive maintenance in place for all the equipment </a:t>
            </a:r>
          </a:p>
          <a:p>
            <a:pPr marL="228600" indent="-228600" algn="just">
              <a:buFont typeface="Arial" pitchFamily="34" charset="0"/>
              <a:buChar char="•"/>
            </a:pPr>
            <a:r>
              <a:rPr lang="en-US" sz="1400" dirty="0" smtClean="0">
                <a:latin typeface="Calibri" pitchFamily="34" charset="0"/>
              </a:rPr>
              <a:t>Ensure </a:t>
            </a:r>
            <a:r>
              <a:rPr lang="en-US" sz="1400" dirty="0">
                <a:latin typeface="Calibri" pitchFamily="34" charset="0"/>
              </a:rPr>
              <a:t>SOP available for all non-routine tasks </a:t>
            </a:r>
            <a:endParaRPr lang="en-US" sz="1400" dirty="0" smtClean="0">
              <a:latin typeface="Calibri" pitchFamily="34" charset="0"/>
            </a:endParaRPr>
          </a:p>
          <a:p>
            <a:pPr marL="228600" indent="-228600" algn="just">
              <a:buFont typeface="Arial" pitchFamily="34" charset="0"/>
              <a:buChar char="•"/>
            </a:pPr>
            <a:r>
              <a:rPr lang="en-US" sz="1400" dirty="0" smtClean="0">
                <a:latin typeface="Calibri" pitchFamily="34" charset="0"/>
              </a:rPr>
              <a:t>Always ensure adequate supervision</a:t>
            </a:r>
            <a:endParaRPr lang="en-US" sz="1400" dirty="0">
              <a:latin typeface="Calibri" pitchFamily="34" charset="0"/>
            </a:endParaRPr>
          </a:p>
          <a:p>
            <a:pPr marL="228600" indent="-228600" algn="just">
              <a:buFont typeface="Arial" pitchFamily="34" charset="0"/>
              <a:buChar char="•"/>
            </a:pPr>
            <a:r>
              <a:rPr lang="en-US" sz="1400" dirty="0" smtClean="0">
                <a:latin typeface="Calibri" pitchFamily="34" charset="0"/>
              </a:rPr>
              <a:t>Ensure all hazards are identified prior to the task</a:t>
            </a:r>
          </a:p>
          <a:p>
            <a:pPr marL="228600" indent="-228600" algn="just">
              <a:buFont typeface="Arial" pitchFamily="34" charset="0"/>
              <a:buChar char="•"/>
            </a:pPr>
            <a:r>
              <a:rPr lang="en-US" sz="1400" dirty="0" smtClean="0">
                <a:latin typeface="Calibri" pitchFamily="34" charset="0"/>
              </a:rPr>
              <a:t>Ensure using proper and required PPE for the task (use empowerment to STOP work if the required PPE is not available)</a:t>
            </a:r>
          </a:p>
          <a:p>
            <a:pPr algn="just"/>
            <a:endParaRPr lang="en-US" sz="1200" dirty="0" smtClean="0">
              <a:latin typeface="Calibri"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457200" y="5779837"/>
            <a:ext cx="5181600" cy="315471"/>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Always stay out of the line of fire</a:t>
            </a:r>
          </a:p>
        </p:txBody>
      </p:sp>
      <p:sp>
        <p:nvSpPr>
          <p:cNvPr id="26631" name="Slide Number Placeholder 12"/>
          <p:cNvSpPr>
            <a:spLocks noGrp="1"/>
          </p:cNvSpPr>
          <p:nvPr>
            <p:ph type="sldNum" sz="quarter" idx="12"/>
          </p:nvPr>
        </p:nvSpPr>
        <p:spPr>
          <a:xfrm>
            <a:off x="7848599" y="6553200"/>
            <a:ext cx="1302519" cy="285134"/>
          </a:xfrm>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7" name="Text Placeholder 8"/>
          <p:cNvSpPr txBox="1">
            <a:spLocks/>
          </p:cNvSpPr>
          <p:nvPr/>
        </p:nvSpPr>
        <p:spPr>
          <a:xfrm>
            <a:off x="5983178" y="2636837"/>
            <a:ext cx="2693555" cy="5334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sz="1050" b="1" kern="0" dirty="0" smtClean="0"/>
              <a:t>Do not stand in line of fire or in between moving parts (Fall arrestor post in upright position)</a:t>
            </a:r>
          </a:p>
        </p:txBody>
      </p:sp>
      <p:sp>
        <p:nvSpPr>
          <p:cNvPr id="28" name="Text Placeholder 8"/>
          <p:cNvSpPr txBox="1">
            <a:spLocks/>
          </p:cNvSpPr>
          <p:nvPr/>
        </p:nvSpPr>
        <p:spPr>
          <a:xfrm>
            <a:off x="6000207" y="5180915"/>
            <a:ext cx="2743648" cy="6096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sz="1050" b="1" kern="0" dirty="0" smtClean="0"/>
              <a:t>Always ensure fall arrestor post in folded position before working in mast and stay away from line of fire</a:t>
            </a:r>
          </a:p>
        </p:txBody>
      </p:sp>
      <p:pic>
        <p:nvPicPr>
          <p:cNvPr id="1026" name="Picture 2" descr="D:\KUZMA\2-HSE\Incidents\WPH-56\2018-02-13_LTI-cut finger\New folder\DSCN0541.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110755" y="808037"/>
            <a:ext cx="2438400" cy="1828800"/>
          </a:xfrm>
          <a:prstGeom prst="rect">
            <a:avLst/>
          </a:prstGeom>
          <a:ln>
            <a:noFill/>
          </a:ln>
          <a:effectLst>
            <a:outerShdw blurRad="190500" algn="tl" rotWithShape="0">
              <a:srgbClr val="000000">
                <a:alpha val="70000"/>
              </a:srgbClr>
            </a:outerShdw>
          </a:effectLst>
          <a:extLst>
            <a:ext uri="{909E8E84-426E-40DD-AFC4-6F175D3DCCD1}">
              <a14:hiddenFill xmlns="" xmlns:a14="http://schemas.microsoft.com/office/drawing/2010/main">
                <a:solidFill>
                  <a:srgbClr val="FFFFFF"/>
                </a:solidFill>
              </a14:hiddenFill>
            </a:ext>
          </a:extLst>
        </p:spPr>
      </p:pic>
      <p:pic>
        <p:nvPicPr>
          <p:cNvPr id="1027" name="Picture 3" descr="D:\KUZMA\2-HSE\Incidents\WPH-56\2018-02-13_LTI-cut finger\New folder\DSCN0540.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110755" y="3315829"/>
            <a:ext cx="2438400" cy="1828800"/>
          </a:xfrm>
          <a:prstGeom prst="rect">
            <a:avLst/>
          </a:prstGeom>
          <a:ln>
            <a:noFill/>
          </a:ln>
          <a:effectLst>
            <a:outerShdw blurRad="190500" algn="tl" rotWithShape="0">
              <a:srgbClr val="000000">
                <a:alpha val="70000"/>
              </a:srgbClr>
            </a:outerShdw>
          </a:effectLst>
          <a:extLst>
            <a:ext uri="{909E8E84-426E-40DD-AFC4-6F175D3DCCD1}">
              <a14:hiddenFill xmlns="" xmlns:a14="http://schemas.microsoft.com/office/drawing/2010/main">
                <a:solidFill>
                  <a:srgbClr val="FFFFFF"/>
                </a:solidFill>
              </a14:hiddenFill>
            </a:ext>
          </a:extLst>
        </p:spPr>
      </p:pic>
      <p:sp>
        <p:nvSpPr>
          <p:cNvPr id="26634" name="Freeform 132"/>
          <p:cNvSpPr>
            <a:spLocks/>
          </p:cNvSpPr>
          <p:nvPr/>
        </p:nvSpPr>
        <p:spPr bwMode="auto">
          <a:xfrm>
            <a:off x="8524779" y="4026245"/>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grpSp>
        <p:nvGrpSpPr>
          <p:cNvPr id="3" name="Group 131"/>
          <p:cNvGrpSpPr>
            <a:grpSpLocks/>
          </p:cNvGrpSpPr>
          <p:nvPr/>
        </p:nvGrpSpPr>
        <p:grpSpPr bwMode="auto">
          <a:xfrm>
            <a:off x="8592094" y="1478211"/>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 name="Oval 1"/>
          <p:cNvSpPr/>
          <p:nvPr/>
        </p:nvSpPr>
        <p:spPr bwMode="auto">
          <a:xfrm>
            <a:off x="7200935" y="1528722"/>
            <a:ext cx="685800" cy="740419"/>
          </a:xfrm>
          <a:prstGeom prst="ellipse">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 xmlns:p14="http://schemas.microsoft.com/office/powerpoint/2010/main" val="4095609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xfrm>
            <a:off x="7848600" y="6477000"/>
            <a:ext cx="1280652" cy="381000"/>
          </a:xfrm>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6832" y="914400"/>
            <a:ext cx="3958135"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GB" sz="1400" b="1" dirty="0" smtClean="0">
                <a:solidFill>
                  <a:srgbClr val="333399"/>
                </a:solidFill>
                <a:latin typeface="Tahoma" pitchFamily="34" charset="0"/>
              </a:rPr>
              <a:t>: 13/02/2018</a:t>
            </a:r>
            <a:r>
              <a:rPr lang="en-US" sz="1400" b="1" dirty="0" smtClean="0">
                <a:solidFill>
                  <a:srgbClr val="333399"/>
                </a:solidFill>
                <a:latin typeface="Tahoma" pitchFamily="34" charset="0"/>
              </a:rPr>
              <a:t>       Finger Crush Injury</a:t>
            </a:r>
            <a:endParaRPr lang="en-US" sz="1400" b="1" dirty="0">
              <a:solidFill>
                <a:srgbClr val="333399"/>
              </a:solidFill>
              <a:latin typeface="Tahoma" pitchFamily="34" charset="0"/>
            </a:endParaRPr>
          </a:p>
        </p:txBody>
      </p:sp>
      <p:sp>
        <p:nvSpPr>
          <p:cNvPr id="10" name="Text Box 2"/>
          <p:cNvSpPr txBox="1">
            <a:spLocks noChangeArrowheads="1"/>
          </p:cNvSpPr>
          <p:nvPr/>
        </p:nvSpPr>
        <p:spPr bwMode="auto">
          <a:xfrm>
            <a:off x="285750" y="1349375"/>
            <a:ext cx="8477250" cy="3533275"/>
          </a:xfrm>
          <a:prstGeom prst="rect">
            <a:avLst/>
          </a:prstGeom>
          <a:noFill/>
          <a:ln w="19050">
            <a:noFill/>
            <a:miter lim="800000"/>
            <a:headEnd/>
            <a:tailEnd/>
          </a:ln>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improvement all </a:t>
            </a:r>
            <a:r>
              <a:rPr lang="en-US" sz="1600" b="1" dirty="0"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lnSpc>
                <a:spcPct val="120000"/>
              </a:lnSpc>
              <a:buFont typeface="Arial" pitchFamily="34" charset="0"/>
              <a:buChar char="•"/>
              <a:defRPr/>
            </a:pPr>
            <a:r>
              <a:rPr lang="en-US" sz="1400" dirty="0" smtClean="0">
                <a:solidFill>
                  <a:srgbClr val="0000FF"/>
                </a:solidFill>
                <a:latin typeface="+mn-lt"/>
                <a:sym typeface="Wingdings" pitchFamily="2" charset="2"/>
              </a:rPr>
              <a:t>Do you have PMS in place related to all equipment or moving parts (Fall Arrestor Damping unit)?</a:t>
            </a:r>
            <a:endParaRPr lang="en-US" sz="1400" dirty="0">
              <a:solidFill>
                <a:srgbClr val="0000FF"/>
              </a:solidFill>
              <a:latin typeface="+mn-lt"/>
              <a:sym typeface="Wingdings" pitchFamily="2" charset="2"/>
            </a:endParaRPr>
          </a:p>
          <a:p>
            <a:pPr marL="342900" indent="-342900" eaLnBrk="1" hangingPunct="1">
              <a:lnSpc>
                <a:spcPct val="120000"/>
              </a:lnSpc>
              <a:buFont typeface="Arial" pitchFamily="34" charset="0"/>
              <a:buChar char="•"/>
              <a:defRPr/>
            </a:pPr>
            <a:r>
              <a:rPr lang="en-US" sz="1400" dirty="0" smtClean="0">
                <a:solidFill>
                  <a:srgbClr val="0000FF"/>
                </a:solidFill>
                <a:latin typeface="+mn-lt"/>
                <a:sym typeface="Wingdings" pitchFamily="2" charset="2"/>
              </a:rPr>
              <a:t>Do you have pre-Rig/Down checklist which includes function test of damping unit?</a:t>
            </a:r>
            <a:endParaRPr lang="en-US" sz="1400" dirty="0">
              <a:solidFill>
                <a:srgbClr val="0000FF"/>
              </a:solidFill>
              <a:latin typeface="+mn-lt"/>
              <a:sym typeface="Wingdings" pitchFamily="2" charset="2"/>
            </a:endParaRPr>
          </a:p>
          <a:p>
            <a:pPr marL="342900" indent="-342900" eaLnBrk="1" hangingPunct="1">
              <a:lnSpc>
                <a:spcPct val="120000"/>
              </a:lnSpc>
              <a:buFont typeface="Arial" pitchFamily="34" charset="0"/>
              <a:buChar char="•"/>
              <a:defRPr/>
            </a:pPr>
            <a:r>
              <a:rPr lang="en-US" sz="1400" dirty="0" smtClean="0">
                <a:solidFill>
                  <a:srgbClr val="0000FF"/>
                </a:solidFill>
                <a:latin typeface="+mn-lt"/>
                <a:sym typeface="Wingdings" pitchFamily="2" charset="2"/>
              </a:rPr>
              <a:t>Do you have SOP for installation of new winch line in rig down position?</a:t>
            </a:r>
            <a:endParaRPr lang="en-US" sz="1400" dirty="0">
              <a:solidFill>
                <a:srgbClr val="0000FF"/>
              </a:solidFill>
              <a:latin typeface="+mn-lt"/>
              <a:sym typeface="Wingdings" pitchFamily="2" charset="2"/>
            </a:endParaRPr>
          </a:p>
          <a:p>
            <a:pPr marL="342900" indent="-342900" eaLnBrk="1" hangingPunct="1">
              <a:lnSpc>
                <a:spcPct val="120000"/>
              </a:lnSpc>
              <a:buFont typeface="Arial" pitchFamily="34" charset="0"/>
              <a:buChar char="•"/>
              <a:defRPr/>
            </a:pPr>
            <a:r>
              <a:rPr lang="en-US" sz="1400" dirty="0" smtClean="0">
                <a:solidFill>
                  <a:srgbClr val="0000FF"/>
                </a:solidFill>
                <a:latin typeface="+mn-lt"/>
                <a:sym typeface="Wingdings" pitchFamily="2" charset="2"/>
              </a:rPr>
              <a:t>Do you ensure your teams are aware of all the hazards and risk mitigation during your Tool Box Talks?</a:t>
            </a:r>
            <a:endParaRPr lang="en-US" sz="1400" dirty="0">
              <a:solidFill>
                <a:srgbClr val="0000FF"/>
              </a:solidFill>
              <a:latin typeface="+mn-lt"/>
              <a:sym typeface="Wingdings" pitchFamily="2" charset="2"/>
            </a:endParaRPr>
          </a:p>
          <a:p>
            <a:pPr marL="342900" indent="-342900" eaLnBrk="1" hangingPunct="1">
              <a:lnSpc>
                <a:spcPct val="120000"/>
              </a:lnSpc>
              <a:buFont typeface="Arial" pitchFamily="34" charset="0"/>
              <a:buChar char="•"/>
              <a:defRPr/>
            </a:pPr>
            <a:r>
              <a:rPr lang="en-US" sz="1400" dirty="0" smtClean="0">
                <a:solidFill>
                  <a:srgbClr val="0000FF"/>
                </a:solidFill>
                <a:latin typeface="+mn-lt"/>
                <a:sym typeface="Wingdings" pitchFamily="2" charset="2"/>
              </a:rPr>
              <a:t>Do you have right procedure for working at height and emergency evacuation from height?</a:t>
            </a:r>
          </a:p>
          <a:p>
            <a:pPr marL="342900" indent="-342900" eaLnBrk="1" hangingPunct="1">
              <a:lnSpc>
                <a:spcPct val="120000"/>
              </a:lnSpc>
              <a:buFont typeface="Arial" pitchFamily="34" charset="0"/>
              <a:buChar char="•"/>
              <a:defRPr/>
            </a:pPr>
            <a:r>
              <a:rPr lang="en-US" sz="1400" dirty="0" smtClean="0">
                <a:solidFill>
                  <a:srgbClr val="0000FF"/>
                </a:solidFill>
                <a:latin typeface="+mn-lt"/>
                <a:sym typeface="Wingdings" pitchFamily="2" charset="2"/>
              </a:rPr>
              <a:t>Do you have enough full body harness at site and maintained in good condition?</a:t>
            </a:r>
          </a:p>
          <a:p>
            <a:pPr marL="342900" indent="-342900" eaLnBrk="1" hangingPunct="1">
              <a:lnSpc>
                <a:spcPct val="120000"/>
              </a:lnSpc>
              <a:buFont typeface="Arial" pitchFamily="34" charset="0"/>
              <a:buChar char="•"/>
              <a:defRPr/>
            </a:pPr>
            <a:r>
              <a:rPr lang="en-US" sz="1400" dirty="0" smtClean="0">
                <a:solidFill>
                  <a:srgbClr val="0000FF"/>
                </a:solidFill>
                <a:latin typeface="+mn-lt"/>
                <a:sym typeface="Wingdings" pitchFamily="2" charset="2"/>
              </a:rPr>
              <a:t>Do you ensure pinch point register is kept up to date?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92014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0E733AA-9A3B-43A9-9A02-4690587E1709}">
  <ds:schemaRefs>
    <ds:schemaRef ds:uri="http://schemas.microsoft.com/sharepoint/v3/contenttype/forms"/>
  </ds:schemaRefs>
</ds:datastoreItem>
</file>

<file path=customXml/itemProps2.xml><?xml version="1.0" encoding="utf-8"?>
<ds:datastoreItem xmlns:ds="http://schemas.openxmlformats.org/officeDocument/2006/customXml" ds:itemID="{20E246AB-64C2-4435-AAA5-41586A5F990E}"/>
</file>

<file path=customXml/itemProps3.xml><?xml version="1.0" encoding="utf-8"?>
<ds:datastoreItem xmlns:ds="http://schemas.openxmlformats.org/officeDocument/2006/customXml" ds:itemID="{0CF95EB8-1F85-4135-9B3C-AD1F30A75D09}">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42</TotalTime>
  <Words>384</Words>
  <Application>Microsoft Office PowerPoint</Application>
  <PresentationFormat>On-screen Show (4:3)</PresentationFormat>
  <Paragraphs>40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19</cp:revision>
  <dcterms:created xsi:type="dcterms:W3CDTF">2016-03-28T05:48:29Z</dcterms:created>
  <dcterms:modified xsi:type="dcterms:W3CDTF">2018-09-09T04:32:29Z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