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77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6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0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748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F0857-E928-469E-BFE6-24CB53BD6AF5}" type="datetimeFigureOut">
              <a:rPr lang="en-US" smtClean="0"/>
              <a:pPr/>
              <a:t>09/09/2018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0295-2E69-4E2A-99BD-44AD4215374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jcb\IMG_6740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562600" y="3588038"/>
            <a:ext cx="3429000" cy="2279361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:\jcb\IMG_6720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597575" y="1066800"/>
            <a:ext cx="3394025" cy="2242990"/>
          </a:xfrm>
          <a:prstGeom prst="rect">
            <a:avLst/>
          </a:prstGeom>
          <a:ln w="9525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200" y="838200"/>
            <a:ext cx="5410200" cy="33617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21.02.2018      Incident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LTI – Foot Fracture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400" dirty="0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 sz="1400" dirty="0" smtClean="0"/>
              <a:t>An Operator </a:t>
            </a:r>
            <a:r>
              <a:rPr lang="en-US" sz="1400" dirty="0" smtClean="0"/>
              <a:t>of backhoe loader </a:t>
            </a:r>
            <a:r>
              <a:rPr lang="en-US" sz="1400" dirty="0"/>
              <a:t>tried to remove a stuck stone in the bucket release assembly by pulling the lever while the bucket was not rested properly on ground</a:t>
            </a:r>
            <a:r>
              <a:rPr lang="en-US" sz="1400" dirty="0" smtClean="0"/>
              <a:t>. </a:t>
            </a:r>
            <a:r>
              <a:rPr lang="en-US" sz="1400" dirty="0"/>
              <a:t>As soon as he pulled the lever the bucket dropped </a:t>
            </a:r>
            <a:r>
              <a:rPr lang="en-US" sz="1400" dirty="0" smtClean="0"/>
              <a:t>resulting in a crush injury to foot.</a:t>
            </a:r>
            <a:endParaRPr lang="en-GB" sz="1400" dirty="0"/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/>
              <a:t>Always stay away from line of </a:t>
            </a:r>
            <a:r>
              <a:rPr lang="en-US" sz="1400" dirty="0" smtClean="0"/>
              <a:t>fire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Only </a:t>
            </a:r>
            <a:r>
              <a:rPr lang="en-US" sz="1400" dirty="0"/>
              <a:t>operate equipment you are competent to </a:t>
            </a:r>
            <a:r>
              <a:rPr lang="en-US" sz="1400" dirty="0" smtClean="0"/>
              <a:t>operate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Follow manufacturers instructions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Ensure bucket is in safe position while using the detaching lever</a:t>
            </a:r>
            <a:endParaRPr lang="en-US" sz="1400" dirty="0"/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332508" y="5540514"/>
            <a:ext cx="4620492" cy="315471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114300" algn="ctr">
              <a:defRPr/>
            </a:pP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Never place yourself in </a:t>
            </a: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“line </a:t>
            </a:r>
            <a:r>
              <a:rPr lang="en-US" altLang="en-US" sz="1450" b="1" dirty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450" b="1" dirty="0" smtClean="0">
                <a:solidFill>
                  <a:srgbClr val="FFFF00"/>
                </a:solidFill>
                <a:latin typeface="+mj-lt"/>
                <a:cs typeface="Arial" panose="020B0604020202020204" pitchFamily="34" charset="0"/>
              </a:rPr>
              <a:t>fire”</a:t>
            </a:r>
            <a:endParaRPr lang="en-US" altLang="en-US" sz="1450" b="1" dirty="0">
              <a:solidFill>
                <a:srgbClr val="FFFF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103208" y="6248400"/>
            <a:ext cx="1905000" cy="457200"/>
          </a:xfrm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247370" y="145018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337808" y="3810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25538"/>
            <a:ext cx="8839200" cy="251145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to ensure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69863" indent="-16986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you ensure that all risks are well managed and adequate controls are </a:t>
            </a: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implemented (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e.g. during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routine maintenance </a:t>
            </a:r>
            <a:r>
              <a:rPr lang="en-US" sz="1400" dirty="0" smtClean="0">
                <a:solidFill>
                  <a:srgbClr val="0000FF"/>
                </a:solidFill>
                <a:sym typeface="Wingdings" pitchFamily="2" charset="2"/>
              </a:rPr>
              <a:t>activities</a:t>
            </a: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)?</a:t>
            </a:r>
            <a:endParaRPr lang="en-US" sz="1400" dirty="0">
              <a:solidFill>
                <a:srgbClr val="0000FF"/>
              </a:solidFill>
              <a:latin typeface="+mj-lt"/>
              <a:sym typeface="Wingdings" pitchFamily="2" charset="2"/>
            </a:endParaRPr>
          </a:p>
          <a:p>
            <a:pPr marL="169863" indent="-16986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that the operators deployed are competent enough to carryout plant operations safely?</a:t>
            </a:r>
          </a:p>
          <a:p>
            <a:pPr marL="169863" indent="-169863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Do you have robust competence assessment system for all operators</a:t>
            </a:r>
            <a:r>
              <a:rPr lang="en-US" sz="1400" dirty="0" smtClean="0">
                <a:solidFill>
                  <a:srgbClr val="0000FF"/>
                </a:solidFill>
                <a:latin typeface="+mj-lt"/>
                <a:sym typeface="Wingdings" pitchFamily="2" charset="2"/>
              </a:rPr>
              <a:t>?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0" y="838200"/>
            <a:ext cx="53399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21.02.2018      Incident: LTI – Foot Fracture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92015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91575F-6F3A-48D3-B6C8-6574654E7743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D4FA261-21B8-4534-82E7-6371E11B500D}"/>
</file>

<file path=customXml/itemProps3.xml><?xml version="1.0" encoding="utf-8"?>
<ds:datastoreItem xmlns:ds="http://schemas.openxmlformats.org/officeDocument/2006/customXml" ds:itemID="{955A0623-C8F4-492E-9DA9-BFE4ABDC91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259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19</cp:revision>
  <dcterms:created xsi:type="dcterms:W3CDTF">2016-03-28T05:48:29Z</dcterms:created>
  <dcterms:modified xsi:type="dcterms:W3CDTF">2018-09-09T04:57:23Z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