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79" r:id="rId5"/>
    <p:sldId id="28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6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5878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6262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93398" y="3910012"/>
            <a:ext cx="3245802" cy="2238375"/>
          </a:xfrm>
          <a:prstGeom prst="rect">
            <a:avLst/>
          </a:prstGeom>
          <a:ln w="952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93398" y="1299816"/>
            <a:ext cx="3245802" cy="2129184"/>
          </a:xfrm>
          <a:prstGeom prst="rect">
            <a:avLst/>
          </a:prstGeom>
          <a:ln w="952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838200"/>
            <a:ext cx="5105400" cy="442428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 20-03-2018     Incident title: LTI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#07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marL="114300" indent="-114300" algn="just">
              <a:defRPr/>
            </a:pP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While </a:t>
            </a:r>
            <a:r>
              <a:rPr lang="en-US" sz="1400" dirty="0" smtClean="0"/>
              <a:t>the </a:t>
            </a:r>
            <a:r>
              <a:rPr lang="en-US" sz="1400" dirty="0" smtClean="0"/>
              <a:t>supervisor </a:t>
            </a:r>
            <a:r>
              <a:rPr lang="en-US" sz="1400" dirty="0"/>
              <a:t>was crossing parallel pipes, he slipped loosing his </a:t>
            </a:r>
            <a:r>
              <a:rPr lang="en-US" sz="1400" dirty="0" smtClean="0"/>
              <a:t>balance fall and </a:t>
            </a:r>
            <a:r>
              <a:rPr lang="en-US" sz="1400" dirty="0"/>
              <a:t>trapped between pipes hitting his head on the concrete sleeper. He suffered a cut in the head and a fracture in the right leg. </a:t>
            </a:r>
            <a:endParaRPr lang="en-US" sz="1400" dirty="0" smtClean="0"/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285750" indent="-28575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800" dirty="0" smtClean="0"/>
          </a:p>
          <a:p>
            <a:pPr marL="285750" indent="-28575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Always </a:t>
            </a:r>
            <a:r>
              <a:rPr lang="en-US" sz="1400" dirty="0" smtClean="0"/>
              <a:t>use the correct </a:t>
            </a:r>
            <a:r>
              <a:rPr lang="en-US" sz="1400" dirty="0"/>
              <a:t>access to cross </a:t>
            </a:r>
            <a:r>
              <a:rPr lang="en-US" sz="1400" dirty="0" smtClean="0"/>
              <a:t>pipe </a:t>
            </a:r>
            <a:r>
              <a:rPr lang="en-US" sz="1400" dirty="0" smtClean="0"/>
              <a:t>lines</a:t>
            </a:r>
            <a:endParaRPr lang="en-US" sz="1400" dirty="0"/>
          </a:p>
          <a:p>
            <a:pPr marL="285750" indent="-28575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Ensure </a:t>
            </a:r>
            <a:r>
              <a:rPr lang="en-US" sz="1400" dirty="0"/>
              <a:t>TRIC been used </a:t>
            </a:r>
            <a:r>
              <a:rPr lang="en-US" sz="1400" dirty="0" smtClean="0"/>
              <a:t>effectively</a:t>
            </a:r>
            <a:endParaRPr lang="en-US" sz="1400" dirty="0"/>
          </a:p>
          <a:p>
            <a:pPr marL="285750" indent="-28575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Always </a:t>
            </a:r>
            <a:r>
              <a:rPr lang="en-US" sz="1400" dirty="0" smtClean="0"/>
              <a:t>plan </a:t>
            </a:r>
            <a:r>
              <a:rPr lang="en-US" sz="1400" dirty="0"/>
              <a:t>your activity and </a:t>
            </a:r>
            <a:r>
              <a:rPr lang="en-US" sz="1400" dirty="0" smtClean="0"/>
              <a:t>prioritise </a:t>
            </a:r>
            <a:r>
              <a:rPr lang="en-US" sz="1400" dirty="0"/>
              <a:t>your </a:t>
            </a:r>
            <a:r>
              <a:rPr lang="en-US" sz="1400" dirty="0" smtClean="0"/>
              <a:t>work</a:t>
            </a:r>
            <a:endParaRPr lang="en-US" sz="1400" dirty="0"/>
          </a:p>
          <a:p>
            <a:pPr marL="285750" indent="-28575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Always </a:t>
            </a:r>
            <a:r>
              <a:rPr lang="en-US" sz="1400" dirty="0" smtClean="0"/>
              <a:t>intervene </a:t>
            </a:r>
            <a:r>
              <a:rPr lang="en-US" sz="1400" dirty="0" smtClean="0"/>
              <a:t>at unsafe </a:t>
            </a:r>
            <a:r>
              <a:rPr lang="en-US" sz="1400" dirty="0" smtClean="0"/>
              <a:t>acts </a:t>
            </a:r>
            <a:r>
              <a:rPr lang="en-US" sz="1400" dirty="0"/>
              <a:t>or </a:t>
            </a:r>
            <a:r>
              <a:rPr lang="en-US" sz="1400" dirty="0" smtClean="0"/>
              <a:t>conditions </a:t>
            </a:r>
            <a:r>
              <a:rPr lang="en-US" sz="1400" dirty="0"/>
              <a:t>and report regardless of </a:t>
            </a:r>
            <a:r>
              <a:rPr lang="en-US" sz="1400" dirty="0" smtClean="0"/>
              <a:t>designation</a:t>
            </a:r>
            <a:endParaRPr lang="en-US" sz="1400" dirty="0" smtClean="0"/>
          </a:p>
          <a:p>
            <a:pPr marL="285750" indent="-28575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Never </a:t>
            </a:r>
            <a:r>
              <a:rPr lang="en-US" sz="1400" dirty="0" smtClean="0"/>
              <a:t>walk on pipe </a:t>
            </a:r>
            <a:r>
              <a:rPr lang="en-US" sz="1400" dirty="0" smtClean="0"/>
              <a:t>lines</a:t>
            </a:r>
            <a:endParaRPr lang="en-US" sz="1400" dirty="0" smtClean="0"/>
          </a:p>
          <a:p>
            <a:pPr marL="285750" indent="-28575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Do </a:t>
            </a:r>
            <a:r>
              <a:rPr lang="en-US" sz="1400" dirty="0" smtClean="0"/>
              <a:t>not stand in the ‘Line of Fire’</a:t>
            </a:r>
          </a:p>
          <a:p>
            <a:pPr algn="just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050" dirty="0">
              <a:solidFill>
                <a:srgbClr val="0000FF"/>
              </a:solidFill>
              <a:latin typeface="Arial" charset="0"/>
              <a:cs typeface="Tahoma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28600" y="5562600"/>
            <a:ext cx="5181600" cy="315471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114300" algn="ctr">
              <a:defRPr/>
            </a:pPr>
            <a:r>
              <a:rPr lang="en-US" altLang="en-US" sz="1450" b="1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Identify the hazards of your job</a:t>
            </a: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4" name="Group 131"/>
          <p:cNvGrpSpPr>
            <a:grpSpLocks/>
          </p:cNvGrpSpPr>
          <p:nvPr/>
        </p:nvGrpSpPr>
        <p:grpSpPr bwMode="auto">
          <a:xfrm>
            <a:off x="8382000" y="28194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229600" y="55626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1125538"/>
            <a:ext cx="8610600" cy="276998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a learning from this incident and to ensure continual improvement all contract 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227013" indent="-227013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Do you assign competent staff to all activities?  </a:t>
            </a:r>
            <a:endParaRPr lang="en-US" sz="1400" dirty="0">
              <a:solidFill>
                <a:srgbClr val="0000FF"/>
              </a:solidFill>
              <a:sym typeface="Wingdings" pitchFamily="2" charset="2"/>
            </a:endParaRPr>
          </a:p>
          <a:p>
            <a:pPr marL="227013" indent="-227013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Does your HEMP cover all the hazards involved in each task? </a:t>
            </a:r>
          </a:p>
          <a:p>
            <a:pPr marL="227013" indent="-227013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0000FF"/>
                </a:solidFill>
                <a:sym typeface="Wingdings" pitchFamily="2" charset="2"/>
              </a:rPr>
              <a:t>Do you ensure your TBT covers all associated hazards for the </a:t>
            </a: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activity?</a:t>
            </a:r>
            <a:endParaRPr lang="en-US" sz="1400" dirty="0" smtClean="0">
              <a:solidFill>
                <a:srgbClr val="0000FF"/>
              </a:solidFill>
              <a:sym typeface="Wingdings" pitchFamily="2" charset="2"/>
            </a:endParaRPr>
          </a:p>
          <a:p>
            <a:pPr marL="227013" indent="-227013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Do you empower your </a:t>
            </a:r>
            <a:r>
              <a:rPr lang="en-US" sz="1400" dirty="0">
                <a:solidFill>
                  <a:srgbClr val="0000FF"/>
                </a:solidFill>
                <a:sym typeface="Wingdings" pitchFamily="2" charset="2"/>
              </a:rPr>
              <a:t>team </a:t>
            </a: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to </a:t>
            </a:r>
            <a:r>
              <a:rPr lang="en-US" sz="1400" dirty="0">
                <a:solidFill>
                  <a:srgbClr val="0000FF"/>
                </a:solidFill>
                <a:sym typeface="Wingdings" pitchFamily="2" charset="2"/>
              </a:rPr>
              <a:t>stop unsafe act/condition</a:t>
            </a: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?</a:t>
            </a:r>
            <a:endParaRPr lang="en-US" sz="1400" dirty="0">
              <a:solidFill>
                <a:srgbClr val="0000FF"/>
              </a:solidFill>
              <a:sym typeface="Wingdings" pitchFamily="2" charset="2"/>
            </a:endParaRPr>
          </a:p>
          <a:p>
            <a:pPr marL="227013" indent="-227013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Do you ensure that the correct access is always used when working with pipe lines?</a:t>
            </a:r>
            <a:endParaRPr lang="en-US" sz="1400" dirty="0">
              <a:solidFill>
                <a:srgbClr val="0000FF"/>
              </a:solidFill>
              <a:sym typeface="Wingdings" pitchFamily="2" charset="2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0" y="893961"/>
            <a:ext cx="47179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 20-03-2018     Incident title: LTI #07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92016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8BD3D6-435A-4528-B2E4-DC8104C54149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03FA9A5-ADBB-447C-9E95-B1D4FDC69230}"/>
</file>

<file path=customXml/itemProps3.xml><?xml version="1.0" encoding="utf-8"?>
<ds:datastoreItem xmlns:ds="http://schemas.openxmlformats.org/officeDocument/2006/customXml" ds:itemID="{089446F3-0A59-44BB-8C43-E7114C723A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281</Words>
  <Application>Microsoft Office PowerPoint</Application>
  <PresentationFormat>On-screen Show (4:3)</PresentationFormat>
  <Paragraphs>36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mu95018</cp:lastModifiedBy>
  <cp:revision>19</cp:revision>
  <dcterms:created xsi:type="dcterms:W3CDTF">2016-03-28T05:48:29Z</dcterms:created>
  <dcterms:modified xsi:type="dcterms:W3CDTF">2018-09-09T05:28:17Z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