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301" r:id="rId5"/>
    <p:sldId id="30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5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09/09/2018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solidFill>
                  <a:srgbClr val="000000"/>
                </a:solidFill>
              </a:rPr>
              <a:pPr/>
              <a:t>1</a:t>
            </a:fld>
            <a:endParaRPr lang="en-US" dirty="0" smtClean="0">
              <a:solidFill>
                <a:srgbClr val="000000"/>
              </a:solidFill>
            </a:endParaRPr>
          </a:p>
        </p:txBody>
      </p:sp>
    </p:spTree>
    <p:extLst>
      <p:ext uri="{BB962C8B-B14F-4D97-AF65-F5344CB8AC3E}">
        <p14:creationId xmlns:p14="http://schemas.microsoft.com/office/powerpoint/2010/main" xmlns="" val="254105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solidFill>
                  <a:srgbClr val="0033CC"/>
                </a:solidFill>
                <a:latin typeface="Arial" charset="0"/>
                <a:cs typeface="Arial" charset="0"/>
                <a:sym typeface="Wingdings" pitchFamily="2" charset="2"/>
              </a:rPr>
              <a:t>Make a list of closed questions (only ‘yes’ or ‘no’ as an answer) to ask other contractors if they have the same issues based on the management or HSE-MS failings or shortfalls identified in the investigation. Pretend you have to audit other companies to see if they could have the same issues.</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dirty="0" smtClean="0"/>
          </a:p>
        </p:txBody>
      </p:sp>
    </p:spTree>
    <p:extLst>
      <p:ext uri="{BB962C8B-B14F-4D97-AF65-F5344CB8AC3E}">
        <p14:creationId xmlns:p14="http://schemas.microsoft.com/office/powerpoint/2010/main" xmlns="" val="34116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91225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lgn="l">
              <a:defRPr/>
            </a:pPr>
            <a:endParaRPr lang="en-US" dirty="0">
              <a:solidFill>
                <a:srgbClr val="000000"/>
              </a:solidFill>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fld id="{CA7F0857-E928-469E-BFE6-24CB53BD6AF5}" type="datetimeFigureOut">
              <a:rPr lang="en-US" smtClean="0"/>
              <a:pPr/>
              <a:t>09/09/2018</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lgn="ctr">
              <a:defRPr/>
            </a:lvl1pPr>
          </a:lstStyle>
          <a:p>
            <a:fld id="{76350295-2E69-4E2A-99BD-44AD4215374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a:defRPr/>
            </a:lvl1pPr>
          </a:lstStyle>
          <a:p>
            <a:fld id="{CA7F0857-E928-469E-BFE6-24CB53BD6AF5}" type="datetimeFigureOut">
              <a:rPr lang="en-US" smtClean="0"/>
              <a:pPr/>
              <a:t>09/09/2018</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lgn="ctr">
              <a:defRPr/>
            </a:lvl1pPr>
          </a:lstStyle>
          <a:p>
            <a:fld id="{76350295-2E69-4E2A-99BD-44AD4215374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a:defRPr/>
            </a:lvl1pPr>
          </a:lstStyle>
          <a:p>
            <a:fld id="{CA7F0857-E928-469E-BFE6-24CB53BD6AF5}" type="datetimeFigureOut">
              <a:rPr lang="en-US" smtClean="0"/>
              <a:pPr/>
              <a:t>09/09/2018</a:t>
            </a:fld>
            <a:endParaRPr lang="en-US"/>
          </a:p>
        </p:txBody>
      </p:sp>
      <p:sp>
        <p:nvSpPr>
          <p:cNvPr id="7" name="Rectangle 6"/>
          <p:cNvSpPr>
            <a:spLocks noGrp="1" noChangeArrowheads="1"/>
          </p:cNvSpPr>
          <p:nvPr>
            <p:ph type="ftr" sz="quarter" idx="11"/>
          </p:nvPr>
        </p:nvSpPr>
        <p:spPr/>
        <p:txBody>
          <a:bodyPr/>
          <a:lstStyle>
            <a:lvl1pPr>
              <a:defRPr/>
            </a:lvl1pPr>
          </a:lstStyle>
          <a:p>
            <a:endParaRPr lang="en-US"/>
          </a:p>
        </p:txBody>
      </p:sp>
      <p:sp>
        <p:nvSpPr>
          <p:cNvPr id="8" name="Rectangle 7"/>
          <p:cNvSpPr>
            <a:spLocks noGrp="1" noChangeArrowheads="1"/>
          </p:cNvSpPr>
          <p:nvPr>
            <p:ph type="sldNum" sz="quarter" idx="12"/>
          </p:nvPr>
        </p:nvSpPr>
        <p:spPr/>
        <p:txBody>
          <a:bodyPr/>
          <a:lstStyle>
            <a:lvl1pPr>
              <a:defRPr/>
            </a:lvl1pPr>
          </a:lstStyle>
          <a:p>
            <a:fld id="{76350295-2E69-4E2A-99BD-44AD4215374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1" y="236542"/>
            <a:ext cx="8364538" cy="607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fld id="{76350295-2E69-4E2A-99BD-44AD421537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0857-E928-469E-BFE6-24CB53BD6AF5}" type="datetimeFigureOut">
              <a:rPr lang="en-US" smtClean="0"/>
              <a:pPr/>
              <a:t>09/09/2018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50295-2E69-4E2A-99BD-44AD42153746}" type="slidenum">
              <a:rPr lang="en-US" smtClean="0"/>
              <a:pPr/>
              <a:t>‹#›</a:t>
            </a:fld>
            <a:endParaRPr lang="en-US"/>
          </a:p>
        </p:txBody>
      </p:sp>
    </p:spTree>
    <p:extLst>
      <p:ext uri="{BB962C8B-B14F-4D97-AF65-F5344CB8AC3E}">
        <p14:creationId xmlns:p14="http://schemas.microsoft.com/office/powerpoint/2010/main" xmlns=""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0857-E928-469E-BFE6-24CB53BD6AF5}" type="datetimeFigureOut">
              <a:rPr lang="en-US" smtClean="0"/>
              <a:pPr/>
              <a:t>09/09/2018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50295-2E69-4E2A-99BD-44AD42153746}" type="slidenum">
              <a:rPr lang="en-US" smtClean="0"/>
              <a:pPr/>
              <a:t>‹#›</a:t>
            </a:fld>
            <a:endParaRPr lang="en-US"/>
          </a:p>
        </p:txBody>
      </p:sp>
      <p:pic>
        <p:nvPicPr>
          <p:cNvPr id="2051" name="Picture 3" descr="C:\Ruchi\Ruchi\PDO\2012\Corporate Identity\PDO ppt 2.jpg"/>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576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52400" y="849144"/>
            <a:ext cx="5791199" cy="4493538"/>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mj-lt"/>
              </a:rPr>
              <a:t>Date:</a:t>
            </a:r>
            <a:r>
              <a:rPr lang="en-US" b="1" dirty="0">
                <a:solidFill>
                  <a:srgbClr val="333399"/>
                </a:solidFill>
                <a:latin typeface="+mj-lt"/>
              </a:rPr>
              <a:t>   </a:t>
            </a:r>
            <a:r>
              <a:rPr lang="en-US" b="1" dirty="0" smtClean="0">
                <a:solidFill>
                  <a:srgbClr val="333399"/>
                </a:solidFill>
                <a:latin typeface="+mj-lt"/>
              </a:rPr>
              <a:t>26-10-2018    </a:t>
            </a:r>
            <a:r>
              <a:rPr lang="en-US" b="1" dirty="0">
                <a:solidFill>
                  <a:srgbClr val="333399"/>
                </a:solidFill>
                <a:latin typeface="+mj-lt"/>
              </a:rPr>
              <a:t>Incident </a:t>
            </a:r>
            <a:r>
              <a:rPr lang="en-US" b="1" dirty="0" smtClean="0">
                <a:solidFill>
                  <a:srgbClr val="333399"/>
                </a:solidFill>
                <a:latin typeface="+mj-lt"/>
              </a:rPr>
              <a:t>title: Fall from Height</a:t>
            </a:r>
            <a:endParaRPr lang="en-US" b="1" dirty="0">
              <a:solidFill>
                <a:srgbClr val="333399"/>
              </a:solidFill>
              <a:latin typeface="+mj-lt"/>
            </a:endParaRPr>
          </a:p>
          <a:p>
            <a:pPr marL="114300" indent="-114300" algn="just">
              <a:defRPr/>
            </a:pPr>
            <a:endParaRPr lang="en-US" sz="1050" b="1" dirty="0" smtClean="0">
              <a:solidFill>
                <a:srgbClr val="FF0000"/>
              </a:solidFill>
              <a:latin typeface="+mj-lt"/>
            </a:endParaRPr>
          </a:p>
          <a:p>
            <a:pPr marL="114300" indent="-114300" algn="just">
              <a:defRPr/>
            </a:pPr>
            <a:r>
              <a:rPr lang="en-US" sz="1800" b="1" dirty="0" smtClean="0">
                <a:solidFill>
                  <a:srgbClr val="FF0000"/>
                </a:solidFill>
                <a:latin typeface="+mj-lt"/>
              </a:rPr>
              <a:t>What </a:t>
            </a:r>
            <a:r>
              <a:rPr lang="en-US" sz="1800" b="1" dirty="0">
                <a:solidFill>
                  <a:srgbClr val="FF0000"/>
                </a:solidFill>
                <a:latin typeface="+mj-lt"/>
              </a:rPr>
              <a:t>happened</a:t>
            </a:r>
            <a:r>
              <a:rPr lang="en-US" sz="1800" b="1" dirty="0" smtClean="0">
                <a:solidFill>
                  <a:srgbClr val="FF0000"/>
                </a:solidFill>
                <a:latin typeface="+mj-lt"/>
              </a:rPr>
              <a:t>?</a:t>
            </a:r>
          </a:p>
          <a:p>
            <a:pPr marL="114300" indent="-114300" algn="just">
              <a:defRPr/>
            </a:pPr>
            <a:endParaRPr lang="en-US" sz="1200" b="1" dirty="0" smtClean="0">
              <a:solidFill>
                <a:srgbClr val="FF0000"/>
              </a:solidFill>
              <a:latin typeface="+mj-lt"/>
            </a:endParaRPr>
          </a:p>
          <a:p>
            <a:pPr lvl="0" algn="just"/>
            <a:r>
              <a:rPr lang="en-US" sz="1400" dirty="0">
                <a:latin typeface="+mj-lt"/>
                <a:cs typeface="Arial" panose="020B0604020202020204" pitchFamily="34" charset="0"/>
              </a:rPr>
              <a:t>During rig move and after spotting all </a:t>
            </a:r>
            <a:r>
              <a:rPr lang="en-US" sz="1400" dirty="0" smtClean="0">
                <a:latin typeface="+mj-lt"/>
                <a:cs typeface="Arial" panose="020B0604020202020204" pitchFamily="34" charset="0"/>
              </a:rPr>
              <a:t>Mud Tanks</a:t>
            </a:r>
            <a:r>
              <a:rPr lang="en-US" sz="1400" dirty="0">
                <a:latin typeface="+mj-lt"/>
                <a:cs typeface="Arial" panose="020B0604020202020204" pitchFamily="34" charset="0"/>
              </a:rPr>
              <a:t>, the </a:t>
            </a:r>
            <a:r>
              <a:rPr lang="en-US" sz="1400" dirty="0" smtClean="0">
                <a:latin typeface="+mj-lt"/>
                <a:cs typeface="Arial" panose="020B0604020202020204" pitchFamily="34" charset="0"/>
              </a:rPr>
              <a:t>M</a:t>
            </a:r>
            <a:r>
              <a:rPr lang="en-US" sz="1400" dirty="0" smtClean="0">
                <a:latin typeface="+mj-lt"/>
                <a:cs typeface="Arial" panose="020B0604020202020204" pitchFamily="34" charset="0"/>
              </a:rPr>
              <a:t>ud Tester </a:t>
            </a:r>
            <a:r>
              <a:rPr lang="en-US" sz="1400" dirty="0">
                <a:latin typeface="+mj-lt"/>
                <a:cs typeface="Arial" panose="020B0604020202020204" pitchFamily="34" charset="0"/>
              </a:rPr>
              <a:t>while moving between the tanks, he fell through one of the walkway frame which he had removed its grating. The Mud </a:t>
            </a:r>
            <a:r>
              <a:rPr lang="en-US" sz="1400" dirty="0" smtClean="0">
                <a:latin typeface="+mj-lt"/>
                <a:cs typeface="Arial" panose="020B0604020202020204" pitchFamily="34" charset="0"/>
              </a:rPr>
              <a:t>Tester </a:t>
            </a:r>
            <a:r>
              <a:rPr lang="en-US" sz="1400" dirty="0">
                <a:latin typeface="+mj-lt"/>
                <a:cs typeface="Arial" panose="020B0604020202020204" pitchFamily="34" charset="0"/>
              </a:rPr>
              <a:t>remained suspended </a:t>
            </a:r>
            <a:r>
              <a:rPr lang="en-US" sz="1400" dirty="0" smtClean="0">
                <a:latin typeface="+mj-lt"/>
                <a:cs typeface="Arial" panose="020B0604020202020204" pitchFamily="34" charset="0"/>
              </a:rPr>
              <a:t>by </a:t>
            </a:r>
            <a:r>
              <a:rPr lang="en-US" sz="1400" dirty="0">
                <a:latin typeface="+mj-lt"/>
                <a:cs typeface="Arial" panose="020B0604020202020204" pitchFamily="34" charset="0"/>
              </a:rPr>
              <a:t>his arms on the frame of the walkway for some time and intentionally jumped down to the ground. He walked out of the Mud tank area and asked for assistance from his colleagues. Medic examined and then referred to Ibri Hospital.</a:t>
            </a:r>
          </a:p>
          <a:p>
            <a:pPr marL="114300" indent="-114300" algn="just">
              <a:defRPr/>
            </a:pPr>
            <a:endParaRPr lang="en-US" sz="500" kern="0" dirty="0">
              <a:solidFill>
                <a:srgbClr val="000000"/>
              </a:solidFill>
              <a:latin typeface="+mj-lt"/>
              <a:cs typeface="Arial" panose="020B0604020202020204" pitchFamily="34" charset="0"/>
            </a:endParaRPr>
          </a:p>
          <a:p>
            <a:pPr marL="114300" indent="-114300" algn="just">
              <a:defRPr/>
            </a:pPr>
            <a:r>
              <a:rPr lang="en-US" sz="1800" b="1" dirty="0" smtClean="0">
                <a:solidFill>
                  <a:srgbClr val="333399"/>
                </a:solidFill>
                <a:latin typeface="+mj-lt"/>
              </a:rPr>
              <a:t>Your </a:t>
            </a:r>
            <a:r>
              <a:rPr lang="en-US" sz="1800" b="1" dirty="0">
                <a:solidFill>
                  <a:srgbClr val="333399"/>
                </a:solidFill>
                <a:latin typeface="+mj-lt"/>
              </a:rPr>
              <a:t>learning from this incident</a:t>
            </a:r>
            <a:r>
              <a:rPr lang="en-US" sz="1800" b="1" dirty="0" smtClean="0">
                <a:solidFill>
                  <a:srgbClr val="333399"/>
                </a:solidFill>
                <a:latin typeface="+mj-lt"/>
              </a:rPr>
              <a:t>..</a:t>
            </a:r>
          </a:p>
          <a:p>
            <a:pPr marL="114300" indent="-114300" algn="just">
              <a:defRPr/>
            </a:pPr>
            <a:endParaRPr lang="en-US" sz="1050" b="1" dirty="0" smtClean="0">
              <a:solidFill>
                <a:srgbClr val="333399"/>
              </a:solidFill>
              <a:latin typeface="+mj-lt"/>
            </a:endParaRPr>
          </a:p>
          <a:p>
            <a:pPr marL="182880" indent="-182880" algn="just">
              <a:buFont typeface="Arial" panose="020B0604020202020204" pitchFamily="34" charset="0"/>
              <a:buChar char="•"/>
              <a:tabLst>
                <a:tab pos="166688" algn="l"/>
              </a:tabLst>
            </a:pPr>
            <a:r>
              <a:rPr lang="en-US" sz="1400" dirty="0" smtClean="0">
                <a:latin typeface="+mj-lt"/>
                <a:cs typeface="Arial" panose="020B0604020202020204" pitchFamily="34" charset="0"/>
              </a:rPr>
              <a:t>Ensure </a:t>
            </a:r>
            <a:r>
              <a:rPr lang="en-US" sz="1400" dirty="0">
                <a:latin typeface="+mj-lt"/>
                <a:cs typeface="Arial" panose="020B0604020202020204" pitchFamily="34" charset="0"/>
              </a:rPr>
              <a:t>that all opening are covered properly and </a:t>
            </a:r>
            <a:r>
              <a:rPr lang="en-US" sz="1400" dirty="0" smtClean="0">
                <a:latin typeface="+mj-lt"/>
                <a:cs typeface="Arial" panose="020B0604020202020204" pitchFamily="34" charset="0"/>
              </a:rPr>
              <a:t>gratings </a:t>
            </a:r>
            <a:r>
              <a:rPr lang="en-US" sz="1400" dirty="0">
                <a:latin typeface="+mj-lt"/>
                <a:cs typeface="Arial" panose="020B0604020202020204" pitchFamily="34" charset="0"/>
              </a:rPr>
              <a:t>are </a:t>
            </a:r>
            <a:r>
              <a:rPr lang="en-US" sz="1400" dirty="0" smtClean="0">
                <a:latin typeface="+mj-lt"/>
                <a:cs typeface="Arial" panose="020B0604020202020204" pitchFamily="34" charset="0"/>
              </a:rPr>
              <a:t>fixed</a:t>
            </a:r>
            <a:endParaRPr lang="en-US" sz="1400" dirty="0">
              <a:latin typeface="+mj-lt"/>
              <a:cs typeface="Arial" panose="020B0604020202020204" pitchFamily="34" charset="0"/>
            </a:endParaRPr>
          </a:p>
          <a:p>
            <a:pPr marL="182880" indent="-182880" algn="just">
              <a:buFont typeface="Arial" panose="020B0604020202020204" pitchFamily="34" charset="0"/>
              <a:buChar char="•"/>
              <a:tabLst>
                <a:tab pos="166688" algn="l"/>
              </a:tabLst>
            </a:pPr>
            <a:r>
              <a:rPr lang="en-US" sz="1400" dirty="0">
                <a:latin typeface="+mj-lt"/>
                <a:cs typeface="Arial" panose="020B0604020202020204" pitchFamily="34" charset="0"/>
              </a:rPr>
              <a:t>Always ensure </a:t>
            </a:r>
            <a:r>
              <a:rPr lang="en-US" sz="1400" dirty="0" smtClean="0">
                <a:latin typeface="+mj-lt"/>
                <a:cs typeface="Arial" panose="020B0604020202020204" pitchFamily="34" charset="0"/>
              </a:rPr>
              <a:t>openings have </a:t>
            </a:r>
            <a:r>
              <a:rPr lang="en-US" sz="1400" dirty="0">
                <a:latin typeface="+mj-lt"/>
                <a:cs typeface="Arial" panose="020B0604020202020204" pitchFamily="34" charset="0"/>
              </a:rPr>
              <a:t>hard barriers &amp; caution sign board (</a:t>
            </a:r>
            <a:r>
              <a:rPr lang="en-US" sz="1400" dirty="0">
                <a:solidFill>
                  <a:prstClr val="black"/>
                </a:solidFill>
                <a:latin typeface="+mj-lt"/>
                <a:cs typeface="Arial" panose="020B0604020202020204" pitchFamily="34" charset="0"/>
              </a:rPr>
              <a:t>identify all hazards &amp; controls)</a:t>
            </a:r>
            <a:r>
              <a:rPr lang="en-US" sz="1400" dirty="0">
                <a:latin typeface="+mj-lt"/>
                <a:cs typeface="Arial" panose="020B0604020202020204" pitchFamily="34" charset="0"/>
              </a:rPr>
              <a:t> as required for any specific </a:t>
            </a:r>
            <a:r>
              <a:rPr lang="en-US" sz="1400" dirty="0" smtClean="0">
                <a:latin typeface="+mj-lt"/>
                <a:cs typeface="Arial" panose="020B0604020202020204" pitchFamily="34" charset="0"/>
              </a:rPr>
              <a:t>task</a:t>
            </a:r>
            <a:endParaRPr lang="en-US" sz="1400" dirty="0">
              <a:latin typeface="+mj-lt"/>
              <a:cs typeface="Arial" panose="020B0604020202020204" pitchFamily="34" charset="0"/>
            </a:endParaRPr>
          </a:p>
          <a:p>
            <a:pPr marL="182880" indent="-182880" algn="just">
              <a:buFont typeface="Arial" panose="020B0604020202020204" pitchFamily="34" charset="0"/>
              <a:buChar char="•"/>
              <a:tabLst>
                <a:tab pos="166688" algn="l"/>
              </a:tabLst>
            </a:pPr>
            <a:r>
              <a:rPr lang="en-US" sz="1400" dirty="0">
                <a:latin typeface="+mj-lt"/>
                <a:cs typeface="Arial" panose="020B0604020202020204" pitchFamily="34" charset="0"/>
              </a:rPr>
              <a:t>Always be watchful to your </a:t>
            </a:r>
            <a:r>
              <a:rPr lang="en-US" sz="1400" dirty="0" smtClean="0">
                <a:latin typeface="+mj-lt"/>
                <a:cs typeface="Arial" panose="020B0604020202020204" pitchFamily="34" charset="0"/>
              </a:rPr>
              <a:t>surroundings</a:t>
            </a:r>
            <a:endParaRPr lang="en-US" sz="1400" dirty="0" smtClean="0">
              <a:latin typeface="+mj-lt"/>
              <a:cs typeface="Arial" panose="020B0604020202020204" pitchFamily="34" charset="0"/>
            </a:endParaRPr>
          </a:p>
          <a:p>
            <a:pPr marL="182880" indent="-182880" algn="just">
              <a:buFont typeface="Arial" panose="020B0604020202020204" pitchFamily="34" charset="0"/>
              <a:buChar char="•"/>
              <a:tabLst>
                <a:tab pos="166688" algn="l"/>
              </a:tabLst>
            </a:pPr>
            <a:r>
              <a:rPr lang="en-US" sz="1400" dirty="0" smtClean="0">
                <a:latin typeface="+mj-lt"/>
                <a:cs typeface="Arial" panose="020B0604020202020204" pitchFamily="34" charset="0"/>
              </a:rPr>
              <a:t>Always report any unsafe act / condition / Near </a:t>
            </a:r>
            <a:r>
              <a:rPr lang="en-US" sz="1400" dirty="0" smtClean="0">
                <a:latin typeface="+mj-lt"/>
                <a:cs typeface="Arial" panose="020B0604020202020204" pitchFamily="34" charset="0"/>
              </a:rPr>
              <a:t>Miss incidents to </a:t>
            </a:r>
            <a:r>
              <a:rPr lang="en-US" sz="1400" dirty="0" smtClean="0">
                <a:latin typeface="+mj-lt"/>
                <a:cs typeface="Arial" panose="020B0604020202020204" pitchFamily="34" charset="0"/>
              </a:rPr>
              <a:t>your immediate </a:t>
            </a:r>
            <a:r>
              <a:rPr lang="en-US" sz="1400" dirty="0" smtClean="0">
                <a:latin typeface="+mj-lt"/>
                <a:cs typeface="Arial" panose="020B0604020202020204" pitchFamily="34" charset="0"/>
              </a:rPr>
              <a:t>supervisor</a:t>
            </a:r>
            <a:endParaRPr lang="en-US" sz="1400" dirty="0" smtClean="0">
              <a:latin typeface="+mj-lt"/>
              <a:cs typeface="Arial" panose="020B0604020202020204" pitchFamily="34" charset="0"/>
            </a:endParaRPr>
          </a:p>
          <a:p>
            <a:pPr marL="182880" indent="-182880" algn="just">
              <a:buFont typeface="Arial" panose="020B0604020202020204" pitchFamily="34" charset="0"/>
              <a:buChar char="•"/>
              <a:tabLst>
                <a:tab pos="166688" algn="l"/>
              </a:tabLst>
            </a:pPr>
            <a:r>
              <a:rPr lang="en-US" sz="1400" dirty="0" smtClean="0">
                <a:latin typeface="+mj-lt"/>
                <a:cs typeface="Arial" panose="020B0604020202020204" pitchFamily="34" charset="0"/>
              </a:rPr>
              <a:t>Always ensure to physically check the equipment during </a:t>
            </a:r>
            <a:r>
              <a:rPr lang="en-US" sz="1400" dirty="0" smtClean="0">
                <a:latin typeface="+mj-lt"/>
                <a:cs typeface="Arial" panose="020B0604020202020204" pitchFamily="34" charset="0"/>
              </a:rPr>
              <a:t>inspection</a:t>
            </a:r>
            <a:endParaRPr lang="en-US" sz="1400" dirty="0" smtClean="0">
              <a:latin typeface="+mj-lt"/>
              <a:cs typeface="Arial" panose="020B0604020202020204" pitchFamily="34" charset="0"/>
            </a:endParaRPr>
          </a:p>
          <a:p>
            <a:pPr marL="182880" indent="-182880" algn="just">
              <a:tabLst>
                <a:tab pos="166688" algn="l"/>
              </a:tabLst>
            </a:pPr>
            <a:endParaRPr lang="en-US" sz="1200" dirty="0" smtClean="0">
              <a:solidFill>
                <a:srgbClr val="FF0000"/>
              </a:solidFill>
              <a:latin typeface="+mj-lt"/>
              <a:cs typeface="Arial" panose="020B0604020202020204" pitchFamily="34" charset="0"/>
            </a:endParaRP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dirty="0">
              <a:solidFill>
                <a:srgbClr val="FF0000"/>
              </a:solidFill>
              <a:sym typeface="Webdings" pitchFamily="18" charset="2"/>
            </a:endParaRPr>
          </a:p>
        </p:txBody>
      </p:sp>
      <p:sp>
        <p:nvSpPr>
          <p:cNvPr id="26628" name="TextBox 16"/>
          <p:cNvSpPr txBox="1">
            <a:spLocks noChangeArrowheads="1"/>
          </p:cNvSpPr>
          <p:nvPr/>
        </p:nvSpPr>
        <p:spPr bwMode="auto">
          <a:xfrm>
            <a:off x="609600" y="5562600"/>
            <a:ext cx="4572000" cy="584775"/>
          </a:xfrm>
          <a:prstGeom prst="rect">
            <a:avLst/>
          </a:prstGeom>
          <a:solidFill>
            <a:srgbClr val="0000FF"/>
          </a:solidFill>
          <a:ln w="9525">
            <a:noFill/>
            <a:miter lim="800000"/>
            <a:headEnd/>
            <a:tailEnd/>
          </a:ln>
        </p:spPr>
        <p:txBody>
          <a:bodyPr wrap="square">
            <a:spAutoFit/>
          </a:bodyPr>
          <a:lstStyle>
            <a:defPPr>
              <a:defRPr lang="en-US"/>
            </a:defPPr>
            <a:lvl1pPr eaLnBrk="1" hangingPunct="1">
              <a:defRPr sz="1600" b="1">
                <a:solidFill>
                  <a:srgbClr val="FFFF00"/>
                </a:solidFill>
                <a:latin typeface="Tahoma" pitchFamily="34" charset="0"/>
              </a:defRPr>
            </a:lvl1pPr>
            <a:lvl2pPr>
              <a:defRPr>
                <a:solidFill>
                  <a:schemeClr val="tx1"/>
                </a:solidFill>
                <a:latin typeface="Times New Roman" pitchFamily="18" charset="0"/>
              </a:defRPr>
            </a:lvl2pPr>
            <a:lvl3pPr>
              <a:defRPr>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a:defRPr>
                <a:solidFill>
                  <a:schemeClr val="tx1"/>
                </a:solidFill>
                <a:latin typeface="Times New Roman" pitchFamily="18" charset="0"/>
              </a:defRPr>
            </a:lvl6pPr>
            <a:lvl7pPr>
              <a:defRPr>
                <a:solidFill>
                  <a:schemeClr val="tx1"/>
                </a:solidFill>
                <a:latin typeface="Times New Roman" pitchFamily="18" charset="0"/>
              </a:defRPr>
            </a:lvl7pPr>
            <a:lvl8pPr>
              <a:defRPr>
                <a:solidFill>
                  <a:schemeClr val="tx1"/>
                </a:solidFill>
                <a:latin typeface="Times New Roman" pitchFamily="18" charset="0"/>
              </a:defRPr>
            </a:lvl8pPr>
            <a:lvl9pPr>
              <a:defRPr>
                <a:solidFill>
                  <a:schemeClr val="tx1"/>
                </a:solidFill>
                <a:latin typeface="Times New Roman" pitchFamily="18" charset="0"/>
              </a:defRPr>
            </a:lvl9pPr>
          </a:lstStyle>
          <a:p>
            <a:pPr algn="ctr"/>
            <a:r>
              <a:rPr lang="en-US" dirty="0"/>
              <a:t>Adequate gratings shall be in place to prevent falling from height</a:t>
            </a:r>
          </a:p>
        </p:txBody>
      </p:sp>
      <p:sp>
        <p:nvSpPr>
          <p:cNvPr id="26631" name="Slide Number Placeholder 12"/>
          <p:cNvSpPr>
            <a:spLocks noGrp="1"/>
          </p:cNvSpPr>
          <p:nvPr>
            <p:ph type="sldNum" sz="quarter" idx="12"/>
          </p:nvPr>
        </p:nvSpPr>
        <p:spPr>
          <a:xfrm>
            <a:off x="7315200" y="6400800"/>
            <a:ext cx="1905000" cy="457200"/>
          </a:xfrm>
          <a:noFill/>
        </p:spPr>
        <p:txBody>
          <a:bodyPr/>
          <a:lstStyle/>
          <a:p>
            <a:fld id="{DB4615DE-AE29-4DBE-9167-7BEF3C405107}" type="slidenum">
              <a:rPr lang="en-US" smtClean="0">
                <a:solidFill>
                  <a:srgbClr val="000000"/>
                </a:solidFill>
              </a:rPr>
              <a:pPr/>
              <a:t>1</a:t>
            </a:fld>
            <a:endParaRPr lang="en-US" dirty="0" smtClean="0">
              <a:solidFill>
                <a:srgbClr val="000000"/>
              </a:solidFill>
            </a:endParaRP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solidFill>
                  <a:srgbClr val="000000"/>
                </a:solidFill>
                <a:latin typeface="Arial"/>
              </a:rPr>
              <a:t>PDO Second Alert</a:t>
            </a:r>
          </a:p>
        </p:txBody>
      </p:sp>
      <p:pic>
        <p:nvPicPr>
          <p:cNvPr id="6" name="Picture 5"/>
          <p:cNvPicPr>
            <a:picLocks noChangeAspect="1"/>
          </p:cNvPicPr>
          <p:nvPr/>
        </p:nvPicPr>
        <p:blipFill>
          <a:blip r:embed="rId3" cstate="email"/>
          <a:stretch>
            <a:fillRect/>
          </a:stretch>
        </p:blipFill>
        <p:spPr>
          <a:xfrm>
            <a:off x="6096000" y="823227"/>
            <a:ext cx="2924639" cy="2180226"/>
          </a:xfrm>
          <a:prstGeom prst="rect">
            <a:avLst/>
          </a:prstGeom>
        </p:spPr>
      </p:pic>
      <p:pic>
        <p:nvPicPr>
          <p:cNvPr id="11" name="Picture 10"/>
          <p:cNvPicPr>
            <a:picLocks noChangeAspect="1"/>
          </p:cNvPicPr>
          <p:nvPr/>
        </p:nvPicPr>
        <p:blipFill>
          <a:blip r:embed="rId4" cstate="email"/>
          <a:stretch>
            <a:fillRect/>
          </a:stretch>
        </p:blipFill>
        <p:spPr>
          <a:xfrm>
            <a:off x="6019800" y="3460653"/>
            <a:ext cx="3000838" cy="2330547"/>
          </a:xfrm>
          <a:prstGeom prst="rect">
            <a:avLst/>
          </a:prstGeom>
        </p:spPr>
      </p:pic>
      <p:sp>
        <p:nvSpPr>
          <p:cNvPr id="13" name="TextBox 12"/>
          <p:cNvSpPr txBox="1"/>
          <p:nvPr/>
        </p:nvSpPr>
        <p:spPr>
          <a:xfrm>
            <a:off x="6019800" y="3027943"/>
            <a:ext cx="2743199" cy="276999"/>
          </a:xfrm>
          <a:prstGeom prst="rect">
            <a:avLst/>
          </a:prstGeom>
          <a:solidFill>
            <a:srgbClr val="FF0000"/>
          </a:solidFill>
          <a:ln>
            <a:solidFill>
              <a:srgbClr val="FF0000"/>
            </a:solidFill>
          </a:ln>
        </p:spPr>
        <p:style>
          <a:lnRef idx="1">
            <a:schemeClr val="accent1"/>
          </a:lnRef>
          <a:fillRef idx="1003">
            <a:schemeClr val="lt1"/>
          </a:fillRef>
          <a:effectRef idx="1">
            <a:schemeClr val="accent1"/>
          </a:effectRef>
          <a:fontRef idx="minor">
            <a:schemeClr val="dk1"/>
          </a:fontRef>
        </p:style>
        <p:txBody>
          <a:bodyPr wrap="square" rtlCol="0">
            <a:spAutoFit/>
          </a:bodyPr>
          <a:lstStyle/>
          <a:p>
            <a:pPr algn="ctr"/>
            <a:r>
              <a:rPr lang="en-US" sz="1200" b="1" dirty="0" smtClean="0">
                <a:solidFill>
                  <a:schemeClr val="bg1"/>
                </a:solidFill>
                <a:latin typeface="+mj-lt"/>
              </a:rPr>
              <a:t>Walkway without grating</a:t>
            </a:r>
            <a:endParaRPr lang="en-US" sz="1200" b="1" dirty="0">
              <a:solidFill>
                <a:schemeClr val="bg1"/>
              </a:solidFill>
              <a:latin typeface="+mj-lt"/>
            </a:endParaRPr>
          </a:p>
        </p:txBody>
      </p:sp>
      <p:cxnSp>
        <p:nvCxnSpPr>
          <p:cNvPr id="15" name="Straight Arrow Connector 14"/>
          <p:cNvCxnSpPr/>
          <p:nvPr/>
        </p:nvCxnSpPr>
        <p:spPr bwMode="auto">
          <a:xfrm flipV="1">
            <a:off x="7239000" y="1905000"/>
            <a:ext cx="0" cy="11430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27" name="Multiply 26"/>
          <p:cNvSpPr/>
          <p:nvPr/>
        </p:nvSpPr>
        <p:spPr bwMode="auto">
          <a:xfrm>
            <a:off x="8229600" y="2209800"/>
            <a:ext cx="820615" cy="838200"/>
          </a:xfrm>
          <a:prstGeom prst="mathMultiply">
            <a:avLst/>
          </a:prstGeom>
          <a:solidFill>
            <a:srgbClr val="FF0000"/>
          </a:solidFill>
          <a:ln w="9525" cap="flat" cmpd="sng" algn="ctr">
            <a:solidFill>
              <a:schemeClr val="tx1"/>
            </a:solidFill>
            <a:prstDash val="solid"/>
            <a:round/>
            <a:headEnd type="none" w="med" len="med"/>
            <a:tailEnd type="none" w="med" len="med"/>
          </a:ln>
          <a:effectLst/>
        </p:spPr>
        <p:style>
          <a:lnRef idx="0">
            <a:scrgbClr r="0" g="0" b="0"/>
          </a:lnRef>
          <a:fillRef idx="1002">
            <a:schemeClr val="lt2"/>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5943600" y="5901403"/>
            <a:ext cx="3053872" cy="492443"/>
          </a:xfrm>
          <a:prstGeom prst="rect">
            <a:avLst/>
          </a:prstGeom>
          <a:solidFill>
            <a:srgbClr val="00B050"/>
          </a:solidFill>
        </p:spPr>
        <p:txBody>
          <a:bodyPr wrap="square" rtlCol="0">
            <a:spAutoFit/>
          </a:bodyPr>
          <a:lstStyle/>
          <a:p>
            <a:pPr algn="ctr"/>
            <a:r>
              <a:rPr lang="en-US" sz="1300" dirty="0">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Openings covered properly &amp; grating in place with secondary locking clamps</a:t>
            </a:r>
            <a:endParaRPr lang="en-US" sz="1300"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5" cstate="email"/>
          <a:stretch>
            <a:fillRect/>
          </a:stretch>
        </p:blipFill>
        <p:spPr>
          <a:xfrm>
            <a:off x="8229600" y="5029200"/>
            <a:ext cx="566977" cy="566977"/>
          </a:xfrm>
          <a:prstGeom prst="rect">
            <a:avLst/>
          </a:prstGeom>
        </p:spPr>
      </p:pic>
    </p:spTree>
    <p:extLst>
      <p:ext uri="{BB962C8B-B14F-4D97-AF65-F5344CB8AC3E}">
        <p14:creationId xmlns:p14="http://schemas.microsoft.com/office/powerpoint/2010/main" xmlns="" val="734536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351838" cy="3293209"/>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eaLnBrk="1" hangingPunct="1">
              <a:defRPr/>
            </a:pPr>
            <a:r>
              <a:rPr lang="en-US" sz="1600" b="1" dirty="0">
                <a:solidFill>
                  <a:srgbClr val="FF0000"/>
                </a:solidFill>
                <a:latin typeface="Tahoma" pitchFamily="34" charset="0"/>
              </a:rPr>
              <a:t>As a learning from this incident and </a:t>
            </a:r>
            <a:r>
              <a:rPr lang="en-US" sz="1600" b="1" dirty="0" smtClean="0">
                <a:solidFill>
                  <a:srgbClr val="FF0000"/>
                </a:solidFill>
                <a:latin typeface="Tahoma" pitchFamily="34" charset="0"/>
              </a:rPr>
              <a:t>to ensure </a:t>
            </a:r>
            <a:r>
              <a:rPr lang="en-US" sz="1600" b="1" dirty="0">
                <a:solidFill>
                  <a:srgbClr val="FF0000"/>
                </a:solidFill>
                <a:latin typeface="Tahoma" pitchFamily="34" charset="0"/>
              </a:rPr>
              <a:t>continual improvement all </a:t>
            </a:r>
            <a:r>
              <a:rPr lang="en-US" sz="1600" b="1" dirty="0" smtClean="0">
                <a:solidFill>
                  <a:srgbClr val="FF0000"/>
                </a:solidFill>
                <a:latin typeface="Tahoma" pitchFamily="34" charset="0"/>
              </a:rPr>
              <a:t>contract managers </a:t>
            </a:r>
            <a:r>
              <a:rPr lang="en-US" sz="1600" b="1" dirty="0">
                <a:solidFill>
                  <a:srgbClr val="FF0000"/>
                </a:solidFill>
                <a:latin typeface="Tahoma" pitchFamily="34" charset="0"/>
              </a:rPr>
              <a:t>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eaLnBrk="1" hangingPunct="1">
              <a:defRPr/>
            </a:pPr>
            <a:endParaRPr lang="en-US" sz="1400" dirty="0" smtClean="0">
              <a:solidFill>
                <a:srgbClr val="000000"/>
              </a:solidFill>
              <a:latin typeface="Arial" charset="0"/>
            </a:endParaRPr>
          </a:p>
          <a:p>
            <a:pPr marL="342900" indent="-342900" eaLnBrk="1" hangingPunct="1">
              <a:buFont typeface="Arial" pitchFamily="34" charset="0"/>
              <a:buChar char="•"/>
              <a:defRPr/>
            </a:pPr>
            <a:r>
              <a:rPr lang="en-US" sz="1400" dirty="0" smtClean="0">
                <a:solidFill>
                  <a:srgbClr val="0033CC"/>
                </a:solidFill>
                <a:latin typeface="+mj-lt"/>
                <a:sym typeface="Wingdings" pitchFamily="2" charset="2"/>
              </a:rPr>
              <a:t>Do you ensure that your </a:t>
            </a:r>
            <a:r>
              <a:rPr lang="en-US" sz="1400" dirty="0">
                <a:solidFill>
                  <a:srgbClr val="0033CC"/>
                </a:solidFill>
                <a:latin typeface="+mj-lt"/>
                <a:sym typeface="Wingdings" pitchFamily="2" charset="2"/>
              </a:rPr>
              <a:t>crew understand the meaning of “risk normalisation”?</a:t>
            </a:r>
          </a:p>
          <a:p>
            <a:pPr marL="342900" indent="-342900" eaLnBrk="1" hangingPunct="1">
              <a:buFont typeface="Arial" pitchFamily="34" charset="0"/>
              <a:buChar char="•"/>
              <a:defRPr/>
            </a:pPr>
            <a:r>
              <a:rPr lang="en-US" sz="1400" dirty="0" smtClean="0">
                <a:solidFill>
                  <a:srgbClr val="0033CC"/>
                </a:solidFill>
                <a:latin typeface="+mj-lt"/>
                <a:sym typeface="Wingdings" pitchFamily="2" charset="2"/>
              </a:rPr>
              <a:t>Do you have verification process to ensure there is no paper tick box exercise for the Drop and pre-spud checklist? </a:t>
            </a:r>
          </a:p>
          <a:p>
            <a:pPr marL="342900" indent="-342900" eaLnBrk="1" hangingPunct="1">
              <a:buFont typeface="Arial" pitchFamily="34" charset="0"/>
              <a:buChar char="•"/>
              <a:defRPr/>
            </a:pPr>
            <a:r>
              <a:rPr lang="en-US" sz="1400" dirty="0" smtClean="0">
                <a:solidFill>
                  <a:srgbClr val="0033CC"/>
                </a:solidFill>
                <a:latin typeface="+mj-lt"/>
                <a:sym typeface="Wingdings" pitchFamily="2" charset="2"/>
              </a:rPr>
              <a:t>Do you encourage your crew to report any unsafe act / condition?</a:t>
            </a:r>
          </a:p>
          <a:p>
            <a:pPr marL="342900" indent="-342900" eaLnBrk="1" hangingPunct="1">
              <a:buFont typeface="Arial" pitchFamily="34" charset="0"/>
              <a:buChar char="•"/>
              <a:defRPr/>
            </a:pPr>
            <a:r>
              <a:rPr lang="en-US" sz="1400" dirty="0" smtClean="0">
                <a:solidFill>
                  <a:srgbClr val="0033CC"/>
                </a:solidFill>
                <a:latin typeface="+mj-lt"/>
                <a:sym typeface="Wingdings" pitchFamily="2" charset="2"/>
              </a:rPr>
              <a:t>Do you ensure your crew consider the hazards if the gratings are kept open? </a:t>
            </a:r>
          </a:p>
          <a:p>
            <a:pPr marL="342900" indent="-342900" eaLnBrk="1" hangingPunct="1">
              <a:buFont typeface="+mj-lt"/>
              <a:buAutoNum type="arabicPeriod"/>
              <a:defRPr/>
            </a:pPr>
            <a:endParaRPr lang="en-US" sz="1600" b="1" dirty="0">
              <a:solidFill>
                <a:srgbClr val="FF0000"/>
              </a:solidFill>
              <a:latin typeface="+mj-lt"/>
              <a:sym typeface="Wingdings" pitchFamily="2" charset="2"/>
            </a:endParaRPr>
          </a:p>
          <a:p>
            <a:pPr marL="119063" indent="-119063" eaLnBrk="1" hangingPunct="1">
              <a:defRPr/>
            </a:pPr>
            <a:endParaRPr lang="en-US" sz="1600" b="1" dirty="0">
              <a:solidFill>
                <a:srgbClr val="006699"/>
              </a:solidFill>
              <a:latin typeface="+mj-lt"/>
            </a:endParaRPr>
          </a:p>
        </p:txBody>
      </p:sp>
      <p:grpSp>
        <p:nvGrpSpPr>
          <p:cNvPr id="2"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dirty="0">
                <a:solidFill>
                  <a:srgbClr val="000000"/>
                </a:solidFill>
                <a:latin typeface="Arial" charset="0"/>
              </a:endParaRPr>
            </a:p>
          </p:txBody>
        </p:sp>
        <p:sp>
          <p:nvSpPr>
            <p:cNvPr id="17414" name="Text Box 12"/>
            <p:cNvSpPr txBox="1">
              <a:spLocks noChangeArrowheads="1"/>
            </p:cNvSpPr>
            <p:nvPr/>
          </p:nvSpPr>
          <p:spPr bwMode="auto">
            <a:xfrm>
              <a:off x="676" y="0"/>
              <a:ext cx="4815" cy="368"/>
            </a:xfrm>
            <a:prstGeom prst="rect">
              <a:avLst/>
            </a:prstGeom>
            <a:noFill/>
            <a:ln w="9525">
              <a:noFill/>
              <a:miter lim="800000"/>
              <a:headEnd/>
              <a:tailEnd/>
            </a:ln>
          </p:spPr>
          <p:txBody>
            <a:bodyPr>
              <a:spAutoFit/>
            </a:bodyPr>
            <a:lstStyle/>
            <a:p>
              <a:pPr algn="ctr">
                <a:defRPr/>
              </a:pPr>
              <a:r>
                <a:rPr lang="en-GB" sz="32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dirty="0">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dirty="0">
                <a:ln w="9525">
                  <a:solidFill>
                    <a:srgbClr val="000000"/>
                  </a:solidFill>
                  <a:round/>
                  <a:headEnd/>
                  <a:tailEnd/>
                </a:ln>
                <a:solidFill>
                  <a:srgbClr val="000000"/>
                </a:solidFill>
                <a:latin typeface="Arial"/>
                <a:cs typeface="Arial"/>
              </a:endParaRPr>
            </a:p>
          </p:txBody>
        </p:sp>
      </p:grpSp>
      <p:sp>
        <p:nvSpPr>
          <p:cNvPr id="27652" name="Slide Number Placeholder 8"/>
          <p:cNvSpPr>
            <a:spLocks noGrp="1"/>
          </p:cNvSpPr>
          <p:nvPr>
            <p:ph type="sldNum" sz="quarter" idx="12"/>
          </p:nvPr>
        </p:nvSpPr>
        <p:spPr>
          <a:noFill/>
        </p:spPr>
        <p:txBody>
          <a:bodyPr/>
          <a:lstStyle/>
          <a:p>
            <a:fld id="{6938B89D-F213-4B22-83B0-682ADC9DB09E}" type="slidenum">
              <a:rPr lang="en-US" smtClean="0"/>
              <a:pPr/>
              <a:t>2</a:t>
            </a:fld>
            <a:endParaRPr lang="en-US" dirty="0" smtClean="0"/>
          </a:p>
        </p:txBody>
      </p:sp>
      <p:sp>
        <p:nvSpPr>
          <p:cNvPr id="27653" name="Rectangle 8"/>
          <p:cNvSpPr>
            <a:spLocks noChangeArrowheads="1"/>
          </p:cNvSpPr>
          <p:nvPr/>
        </p:nvSpPr>
        <p:spPr bwMode="auto">
          <a:xfrm>
            <a:off x="344039" y="838201"/>
            <a:ext cx="8571361" cy="584775"/>
          </a:xfrm>
          <a:prstGeom prst="rect">
            <a:avLst/>
          </a:prstGeom>
          <a:noFill/>
          <a:ln w="9525">
            <a:noFill/>
            <a:miter lim="800000"/>
            <a:headEnd/>
            <a:tailEnd/>
          </a:ln>
        </p:spPr>
        <p:txBody>
          <a:bodyPr wrap="square">
            <a:spAutoFit/>
          </a:bodyPr>
          <a:lstStyle/>
          <a:p>
            <a:pPr marL="114300" indent="-114300"/>
            <a:r>
              <a:rPr lang="en-GB" sz="1600" b="1" dirty="0" smtClean="0">
                <a:solidFill>
                  <a:srgbClr val="333399"/>
                </a:solidFill>
                <a:latin typeface="Tahoma" pitchFamily="34" charset="0"/>
              </a:rPr>
              <a:t>Date:</a:t>
            </a:r>
            <a:r>
              <a:rPr lang="en-US" sz="1600" b="1" dirty="0" smtClean="0">
                <a:solidFill>
                  <a:srgbClr val="333399"/>
                </a:solidFill>
                <a:latin typeface="Tahoma" pitchFamily="34" charset="0"/>
              </a:rPr>
              <a:t>   26-10-2018    Incident title: Fall from Height </a:t>
            </a:r>
          </a:p>
          <a:p>
            <a:pPr marL="114300" indent="-114300"/>
            <a:r>
              <a:rPr lang="en-US" sz="1600" b="1" dirty="0" smtClean="0">
                <a:solidFill>
                  <a:srgbClr val="333399"/>
                </a:solidFill>
                <a:latin typeface="Tahoma" pitchFamily="34" charset="0"/>
              </a:rPr>
              <a:t> </a:t>
            </a:r>
            <a:endParaRPr lang="en-US" sz="1400" b="1" dirty="0">
              <a:solidFill>
                <a:srgbClr val="333399"/>
              </a:solidFill>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92019</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C30845-9D76-42E1-81B0-F6E6D6D24AD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E40D34CB-2A2E-49A2-AE8B-BF9226CD2496}"/>
</file>

<file path=customXml/itemProps3.xml><?xml version="1.0" encoding="utf-8"?>
<ds:datastoreItem xmlns:ds="http://schemas.openxmlformats.org/officeDocument/2006/customXml" ds:itemID="{B0B586B1-F3C3-4267-B002-53C4E42BD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TotalTime>
  <Words>363</Words>
  <Application>Microsoft Office PowerPoint</Application>
  <PresentationFormat>On-screen Show (4:3)</PresentationFormat>
  <Paragraphs>35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Theme1</vt:lpstr>
      <vt:lpstr>Slide 1</vt:lpstr>
      <vt:lpstr>Slide 2</vt:lpstr>
    </vt:vector>
  </TitlesOfParts>
  <Company>PDO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mu95018</cp:lastModifiedBy>
  <cp:revision>44</cp:revision>
  <dcterms:created xsi:type="dcterms:W3CDTF">2016-03-28T05:48:29Z</dcterms:created>
  <dcterms:modified xsi:type="dcterms:W3CDTF">2018-09-09T04:25:43Z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