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87" r:id="rId2"/>
    <p:sldId id="28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06/06/2018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623785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704691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06/06/2018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06/06/2018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06/06/2018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06/06/2018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06/06/2018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06/06/2018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06/06/2018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06/06/2018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06/06/2018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F0857-E928-469E-BFE6-24CB53BD6AF5}" type="datetimeFigureOut">
              <a:rPr lang="en-US" smtClean="0"/>
              <a:pPr/>
              <a:t>06/06/2018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35142" y="935772"/>
            <a:ext cx="5937058" cy="446276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2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16.01.2018                          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Incident title: 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HiPo Dropped object (EQD)</a:t>
            </a:r>
          </a:p>
          <a:p>
            <a:pPr marL="114300" indent="-114300" algn="just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600" b="1" dirty="0">
                <a:solidFill>
                  <a:srgbClr val="FF0000"/>
                </a:solidFill>
                <a:latin typeface="Calibri" panose="020F0502020204030204" pitchFamily="34" charset="0"/>
              </a:rPr>
              <a:t>What </a:t>
            </a:r>
            <a:r>
              <a:rPr lang="en-US" sz="16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happened?</a:t>
            </a:r>
          </a:p>
          <a:p>
            <a:pPr algn="just">
              <a:spcBef>
                <a:spcPts val="0"/>
              </a:spcBef>
            </a:pPr>
            <a:r>
              <a:rPr lang="en-US" altLang="en-US" sz="1400" dirty="0" smtClean="0"/>
              <a:t>During running in 4 1/2" completion tubing joint # 44, the Driller side air winch line caught in the extended TDS link tilt bracket causing parting of the winch line. The tail chain of winch line dropped 9 meters to the rig floor, and a 1.2 Ton power tong dropped from a height of 80 cm to rig floor.  The dropped tail chain hit the TDS link tilt hydraulic hose which got punctured. </a:t>
            </a:r>
          </a:p>
          <a:p>
            <a:pPr algn="just">
              <a:spcBef>
                <a:spcPts val="0"/>
              </a:spcBef>
            </a:pPr>
            <a:endParaRPr lang="en-US" altLang="en-US" sz="1400" dirty="0">
              <a:latin typeface="Calibri" panose="020F0502020204030204" pitchFamily="34" charset="0"/>
              <a:cs typeface="Arial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Calibri" panose="020F0502020204030204" pitchFamily="34" charset="0"/>
              </a:rPr>
              <a:t>Your learning from this incident</a:t>
            </a:r>
            <a:r>
              <a:rPr lang="en-US" sz="1600" b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..</a:t>
            </a:r>
          </a:p>
          <a:p>
            <a:pPr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altLang="en-US" sz="1400" dirty="0" smtClean="0"/>
              <a:t>Ensure winch line is free from obstacles.</a:t>
            </a:r>
          </a:p>
          <a:p>
            <a:pPr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altLang="en-US" sz="1400" dirty="0" smtClean="0"/>
              <a:t>Report all Near </a:t>
            </a:r>
            <a:r>
              <a:rPr lang="en-US" altLang="en-US" sz="1400" dirty="0"/>
              <a:t>miss </a:t>
            </a:r>
            <a:r>
              <a:rPr lang="en-US" altLang="en-US" sz="1400" dirty="0" smtClean="0"/>
              <a:t>no matter how small, in timely manner </a:t>
            </a:r>
            <a:r>
              <a:rPr lang="en-US" altLang="en-US" sz="1400" dirty="0"/>
              <a:t>so that </a:t>
            </a:r>
            <a:r>
              <a:rPr lang="en-US" altLang="en-US" sz="1400" dirty="0" smtClean="0"/>
              <a:t>it </a:t>
            </a:r>
            <a:r>
              <a:rPr lang="en-US" altLang="en-US" sz="1400" dirty="0"/>
              <a:t>is investigated and </a:t>
            </a:r>
            <a:r>
              <a:rPr lang="en-US" altLang="en-US" sz="1400" dirty="0" smtClean="0"/>
              <a:t>lesson learnt  </a:t>
            </a:r>
            <a:endParaRPr lang="en-US" altLang="en-US" sz="1400" dirty="0"/>
          </a:p>
          <a:p>
            <a:pPr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altLang="en-US" sz="1400" dirty="0" smtClean="0"/>
              <a:t>Stop </a:t>
            </a:r>
            <a:r>
              <a:rPr lang="en-US" altLang="en-US" sz="1400" dirty="0"/>
              <a:t>the operation if you see anything unsafe. </a:t>
            </a:r>
            <a:r>
              <a:rPr lang="en-US" altLang="en-US" sz="1400" dirty="0" smtClean="0"/>
              <a:t> </a:t>
            </a:r>
          </a:p>
          <a:p>
            <a:pPr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altLang="en-US" sz="1400" dirty="0" smtClean="0"/>
              <a:t>Ensure to discuss potential dynamics drops in pre job meeting (JSA / TRIC)</a:t>
            </a:r>
          </a:p>
          <a:p>
            <a:pPr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altLang="en-US" sz="1400" dirty="0" smtClean="0"/>
              <a:t>Always adhere to red zone management </a:t>
            </a:r>
            <a:endParaRPr lang="en-US" altLang="en-US" sz="1400" dirty="0"/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4615DE-AE29-4DBE-9167-7BEF3C405107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646113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8075" y="1163637"/>
            <a:ext cx="2512483" cy="218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Group 131"/>
          <p:cNvGrpSpPr>
            <a:grpSpLocks/>
          </p:cNvGrpSpPr>
          <p:nvPr/>
        </p:nvGrpSpPr>
        <p:grpSpPr bwMode="auto">
          <a:xfrm>
            <a:off x="8534400" y="1360487"/>
            <a:ext cx="336550" cy="544513"/>
            <a:chOff x="3504" y="544"/>
            <a:chExt cx="2287" cy="1855"/>
          </a:xfrm>
        </p:grpSpPr>
        <p:sp>
          <p:nvSpPr>
            <p:cNvPr id="23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4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26" name="Oval 25"/>
          <p:cNvSpPr/>
          <p:nvPr/>
        </p:nvSpPr>
        <p:spPr>
          <a:xfrm>
            <a:off x="7239000" y="1219200"/>
            <a:ext cx="609600" cy="1600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1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6293" y="3728113"/>
            <a:ext cx="239395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" name="Freeform 132"/>
          <p:cNvSpPr>
            <a:spLocks/>
          </p:cNvSpPr>
          <p:nvPr/>
        </p:nvSpPr>
        <p:spPr bwMode="auto">
          <a:xfrm>
            <a:off x="8309332" y="38100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6" name="Oval 35"/>
          <p:cNvSpPr/>
          <p:nvPr/>
        </p:nvSpPr>
        <p:spPr>
          <a:xfrm>
            <a:off x="6477000" y="3767087"/>
            <a:ext cx="381001" cy="217082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6"/>
          <p:cNvSpPr txBox="1">
            <a:spLocks noChangeArrowheads="1"/>
          </p:cNvSpPr>
          <p:nvPr/>
        </p:nvSpPr>
        <p:spPr bwMode="auto">
          <a:xfrm>
            <a:off x="228600" y="5292613"/>
            <a:ext cx="5835650" cy="727187"/>
          </a:xfrm>
          <a:prstGeom prst="rect">
            <a:avLst/>
          </a:prstGeom>
          <a:solidFill>
            <a:srgbClr val="0000FF"/>
          </a:solidFill>
          <a:ln w="38100"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indent="-114300" algn="ctr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altLang="en-US" sz="1450" b="1" dirty="0" smtClean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Ensure equipment is tied back correctly and all lines are free from obstacles </a:t>
            </a:r>
            <a:endParaRPr lang="en-US" altLang="en-US" sz="1450" b="1" dirty="0">
              <a:solidFill>
                <a:srgbClr val="FFFF00"/>
              </a:solidFill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 flipH="1">
            <a:off x="6629400" y="3767087"/>
            <a:ext cx="38099" cy="217082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 bwMode="auto">
          <a:xfrm>
            <a:off x="7391400" y="1219200"/>
            <a:ext cx="609600" cy="21336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 bwMode="auto">
          <a:xfrm>
            <a:off x="6667499" y="3352800"/>
            <a:ext cx="2099033" cy="304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Incorrect Tie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Back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629400" y="6019800"/>
            <a:ext cx="2099033" cy="304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latin typeface="+mj-lt"/>
              </a:rPr>
              <a:t>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orrect Tie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Back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9716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0" y="62338"/>
            <a:ext cx="9144000" cy="646331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Management self audit </a:t>
            </a: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56608" y="1125757"/>
            <a:ext cx="8351838" cy="3477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400" b="1" dirty="0">
                <a:solidFill>
                  <a:srgbClr val="0000FF"/>
                </a:solidFill>
                <a:latin typeface="Tahoma" pitchFamily="34" charset="0"/>
              </a:rPr>
              <a:t>Confirm the following</a:t>
            </a:r>
            <a:r>
              <a:rPr lang="en-US" sz="1400" b="1" dirty="0" smtClean="0">
                <a:solidFill>
                  <a:srgbClr val="0000FF"/>
                </a:solidFill>
                <a:latin typeface="Tahoma" pitchFamily="34" charset="0"/>
              </a:rPr>
              <a:t>:</a:t>
            </a:r>
          </a:p>
          <a:p>
            <a:pPr marL="342900" indent="-342900" eaLnBrk="1" hangingPunct="1">
              <a:defRPr/>
            </a:pPr>
            <a:endParaRPr lang="en-US" sz="1400" b="1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00FF"/>
                </a:solidFill>
                <a:latin typeface="Tahoma" pitchFamily="34" charset="0"/>
              </a:rPr>
              <a:t>Do you ensure dynamic DROPS are captured in your audit?</a:t>
            </a: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00FF"/>
                </a:solidFill>
                <a:latin typeface="Tahoma" pitchFamily="34" charset="0"/>
              </a:rPr>
              <a:t>Do you ensure your team is reporting near misses?</a:t>
            </a: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latin typeface="Tahoma" pitchFamily="34" charset="0"/>
              </a:rPr>
              <a:t>Do you ensure your team understands what a near miss is? </a:t>
            </a:r>
            <a:endParaRPr lang="en-US" sz="1400" dirty="0" smtClean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00FF"/>
                </a:solidFill>
                <a:latin typeface="Tahoma" pitchFamily="34" charset="0"/>
              </a:rPr>
              <a:t>Do you ensure best practice of counter weight for winch lines? </a:t>
            </a:r>
            <a:endParaRPr lang="en-US" sz="14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endParaRPr lang="en-US" sz="1600" b="1" dirty="0" smtClean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endParaRPr lang="en-US" sz="1600" b="1" dirty="0" smtClean="0">
              <a:solidFill>
                <a:srgbClr val="0000FF"/>
              </a:solidFill>
              <a:latin typeface="Tahoma" pitchFamily="34" charset="0"/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323066" y="874713"/>
            <a:ext cx="835262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     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16.01.2018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	             Incident title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: </a:t>
            </a:r>
            <a:r>
              <a:rPr lang="en-US" sz="1400" b="1" dirty="0">
                <a:solidFill>
                  <a:srgbClr val="333399"/>
                </a:solidFill>
                <a:latin typeface="Calibri" panose="020F0502020204030204" pitchFamily="34" charset="0"/>
              </a:rPr>
              <a:t>HiPo Dropped object (EQD)</a:t>
            </a:r>
          </a:p>
          <a:p>
            <a:pPr marL="114300" indent="-114300" algn="just">
              <a:defRPr/>
            </a:pPr>
            <a:endParaRPr lang="en-US" sz="1400" b="1" strike="sngStrike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92020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8844D749-8E3B-4703-9572-7027B1F296FD}"/>
</file>

<file path=customXml/itemProps2.xml><?xml version="1.0" encoding="utf-8"?>
<ds:datastoreItem xmlns:ds="http://schemas.openxmlformats.org/officeDocument/2006/customXml" ds:itemID="{166947FE-005C-42D0-B928-2395A8447E52}"/>
</file>

<file path=customXml/itemProps3.xml><?xml version="1.0" encoding="utf-8"?>
<ds:datastoreItem xmlns:ds="http://schemas.openxmlformats.org/officeDocument/2006/customXml" ds:itemID="{C370B270-3B78-4B10-BDC2-05F14CA4D18A}"/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322</Words>
  <Application>Microsoft Office PowerPoint</Application>
  <PresentationFormat>On-screen Show (4:3)</PresentationFormat>
  <Paragraphs>33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mu53653</cp:lastModifiedBy>
  <cp:revision>24</cp:revision>
  <dcterms:created xsi:type="dcterms:W3CDTF">2016-03-28T05:48:29Z</dcterms:created>
  <dcterms:modified xsi:type="dcterms:W3CDTF">2018-06-06T04:34:13Z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