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303" r:id="rId5"/>
    <p:sldId id="30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6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088714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87540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94400" y="838200"/>
            <a:ext cx="2844800" cy="2547132"/>
          </a:xfrm>
          <a:prstGeom prst="rect">
            <a:avLst/>
          </a:prstGeom>
          <a:ln>
            <a:noFill/>
          </a:ln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3600" y="3663396"/>
            <a:ext cx="2872154" cy="2431116"/>
          </a:xfrm>
          <a:prstGeom prst="rect">
            <a:avLst/>
          </a:prstGeom>
          <a:ln>
            <a:noFill/>
          </a:ln>
        </p:spPr>
      </p:pic>
      <p:sp>
        <p:nvSpPr>
          <p:cNvPr id="18" name="Oval 17"/>
          <p:cNvSpPr/>
          <p:nvPr/>
        </p:nvSpPr>
        <p:spPr>
          <a:xfrm>
            <a:off x="6019800" y="1676400"/>
            <a:ext cx="609600" cy="6858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Arrow Connector 18"/>
          <p:cNvCxnSpPr>
            <a:endCxn id="18" idx="5"/>
          </p:cNvCxnSpPr>
          <p:nvPr/>
        </p:nvCxnSpPr>
        <p:spPr>
          <a:xfrm flipH="1" flipV="1">
            <a:off x="6540126" y="2261767"/>
            <a:ext cx="851274" cy="11672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23770" y="2718370"/>
            <a:ext cx="1014413" cy="556741"/>
          </a:xfrm>
          <a:prstGeom prst="rect">
            <a:avLst/>
          </a:prstGeom>
          <a:ln>
            <a:solidFill>
              <a:srgbClr val="FF0000"/>
            </a:solidFill>
          </a:ln>
        </p:spPr>
      </p:pic>
      <p:cxnSp>
        <p:nvCxnSpPr>
          <p:cNvPr id="21" name="Straight Arrow Connector 20"/>
          <p:cNvCxnSpPr/>
          <p:nvPr/>
        </p:nvCxnSpPr>
        <p:spPr>
          <a:xfrm flipV="1">
            <a:off x="7391400" y="3079899"/>
            <a:ext cx="478466" cy="3491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1447800"/>
            <a:ext cx="5548263" cy="366606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61913" lvl="0" algn="just">
              <a:spcBef>
                <a:spcPct val="50000"/>
              </a:spcBef>
              <a:defRPr/>
            </a:pPr>
            <a:r>
              <a:rPr lang="en-US" sz="1400" dirty="0" smtClean="0">
                <a:latin typeface="+mj-lt"/>
                <a:cs typeface="Arial" pitchFamily="34" charset="0"/>
              </a:rPr>
              <a:t>Adjustable spanner weighing 450 grams, fell from 18 meters height to the rotatory area, while the Derrickman was tightening a hydraulic hose below the monkey board. A third party employee was working on the tubing hanger in rotary area at the time of incident close to where the spanner landed. </a:t>
            </a:r>
            <a:r>
              <a:rPr lang="en-US" sz="1400" dirty="0" smtClean="0">
                <a:latin typeface="+mj-lt"/>
                <a:cs typeface="Arial" pitchFamily="34" charset="0"/>
              </a:rPr>
              <a:t>No </a:t>
            </a:r>
            <a:r>
              <a:rPr lang="en-US" sz="1400" dirty="0" smtClean="0">
                <a:latin typeface="+mj-lt"/>
                <a:cs typeface="Arial" pitchFamily="34" charset="0"/>
              </a:rPr>
              <a:t>Injury or Damage from this incident.</a:t>
            </a:r>
            <a:endParaRPr lang="en-US" sz="1400" b="1" dirty="0" smtClean="0">
              <a:latin typeface="+mj-lt"/>
            </a:endParaRPr>
          </a:p>
          <a:p>
            <a:pPr>
              <a:spcBef>
                <a:spcPct val="50000"/>
              </a:spcBef>
              <a:defRPr/>
            </a:pPr>
            <a:endParaRPr lang="en-US" sz="800" b="1" dirty="0"/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60"/>
              </a:spcAft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Coordinate </a:t>
            </a:r>
            <a:r>
              <a:rPr lang="en-US" sz="1400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with </a:t>
            </a:r>
            <a:r>
              <a:rPr lang="en-US" sz="1400" dirty="0" smtClean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supervisor (</a:t>
            </a:r>
            <a:r>
              <a:rPr lang="en-US" sz="1400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area </a:t>
            </a:r>
            <a:r>
              <a:rPr lang="en-US" sz="1400" dirty="0" smtClean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authority) prior to </a:t>
            </a:r>
            <a:r>
              <a:rPr lang="en-US" sz="1400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start any </a:t>
            </a:r>
            <a:r>
              <a:rPr lang="en-US" sz="1400" dirty="0" smtClean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task</a:t>
            </a:r>
            <a:endParaRPr lang="en-US" sz="1400" dirty="0">
              <a:solidFill>
                <a:prstClr val="black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Bef>
                <a:spcPts val="0"/>
              </a:spcBef>
              <a:spcAft>
                <a:spcPts val="60"/>
              </a:spcAft>
              <a:buFont typeface="Arial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Always use tethered tools while working at height and ensure it is recorded in the register </a:t>
            </a:r>
          </a:p>
          <a:p>
            <a:pPr marL="285750" indent="-285750">
              <a:lnSpc>
                <a:spcPct val="107000"/>
              </a:lnSpc>
              <a:spcBef>
                <a:spcPts val="0"/>
              </a:spcBef>
              <a:spcAft>
                <a:spcPts val="60"/>
              </a:spcAft>
              <a:buFont typeface="Arial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All non routine work at height shall be under </a:t>
            </a:r>
            <a:r>
              <a:rPr lang="en-US" sz="1400" dirty="0" smtClean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PTW</a:t>
            </a:r>
          </a:p>
          <a:p>
            <a:pPr marL="285750" indent="-285750">
              <a:lnSpc>
                <a:spcPct val="107000"/>
              </a:lnSpc>
              <a:spcBef>
                <a:spcPts val="0"/>
              </a:spcBef>
              <a:spcAft>
                <a:spcPts val="60"/>
              </a:spcAft>
              <a:buFont typeface="Arial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Always ensure zone management is strictly followed</a:t>
            </a:r>
          </a:p>
          <a:p>
            <a:pPr marL="114300" indent="-114300">
              <a:defRPr/>
            </a:pPr>
            <a:endParaRPr lang="en-US" sz="1050" dirty="0">
              <a:latin typeface="Arial" charset="0"/>
              <a:cs typeface="Tahoma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5791200"/>
            <a:ext cx="5181600" cy="32316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500" b="1" dirty="0">
                <a:solidFill>
                  <a:srgbClr val="FFFF00"/>
                </a:solidFill>
                <a:latin typeface="Tahoma" pitchFamily="34" charset="0"/>
              </a:rPr>
              <a:t>Use </a:t>
            </a:r>
            <a:r>
              <a:rPr lang="en-US" sz="1500" b="1" dirty="0" smtClean="0">
                <a:solidFill>
                  <a:srgbClr val="FFFF00"/>
                </a:solidFill>
                <a:latin typeface="Tahoma" pitchFamily="34" charset="0"/>
              </a:rPr>
              <a:t>certified tethered </a:t>
            </a:r>
            <a:r>
              <a:rPr lang="en-US" sz="1500" b="1" dirty="0">
                <a:solidFill>
                  <a:srgbClr val="FFFF00"/>
                </a:solidFill>
                <a:latin typeface="Tahoma" pitchFamily="34" charset="0"/>
              </a:rPr>
              <a:t>tools while working at height</a:t>
            </a: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458200" y="838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264704" y="5288622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5" name="Text Placeholder 28"/>
          <p:cNvSpPr txBox="1">
            <a:spLocks/>
          </p:cNvSpPr>
          <p:nvPr/>
        </p:nvSpPr>
        <p:spPr>
          <a:xfrm>
            <a:off x="6235700" y="6094512"/>
            <a:ext cx="2362200" cy="307777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 rtlCol="0" anchor="ctr">
            <a:sp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Adequate tethered tools</a:t>
            </a:r>
            <a:endParaRPr kumimoji="0" lang="en-US" altLang="en-US" sz="1400" b="0" i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6" name="Text Placeholder 28"/>
          <p:cNvSpPr txBox="1">
            <a:spLocks/>
          </p:cNvSpPr>
          <p:nvPr/>
        </p:nvSpPr>
        <p:spPr>
          <a:xfrm>
            <a:off x="6172200" y="3358792"/>
            <a:ext cx="2362200" cy="307777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 rtlCol="0" anchor="ctr">
            <a:sp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Dropped spanner</a:t>
            </a:r>
            <a:endParaRPr kumimoji="0" lang="en-US" altLang="en-US" sz="1400" b="0" i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78704" y="838200"/>
            <a:ext cx="1447800" cy="2769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Photo from CCTV</a:t>
            </a:r>
            <a:endParaRPr lang="en-US" sz="1200" dirty="0"/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05541" y="990600"/>
            <a:ext cx="56856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20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2000" b="1" dirty="0" smtClean="0">
                <a:solidFill>
                  <a:srgbClr val="333399"/>
                </a:solidFill>
                <a:latin typeface="+mj-lt"/>
              </a:rPr>
              <a:t>17.02.18	Incident </a:t>
            </a:r>
            <a:r>
              <a:rPr lang="en-US" sz="2000" b="1" dirty="0">
                <a:solidFill>
                  <a:srgbClr val="333399"/>
                </a:solidFill>
                <a:latin typeface="+mj-lt"/>
              </a:rPr>
              <a:t>title : </a:t>
            </a:r>
            <a:r>
              <a:rPr lang="en-US" sz="2000" b="1" dirty="0" smtClean="0">
                <a:solidFill>
                  <a:srgbClr val="333399"/>
                </a:solidFill>
                <a:latin typeface="+mj-lt"/>
              </a:rPr>
              <a:t>High Value Learning</a:t>
            </a:r>
            <a:endParaRPr lang="en-US" sz="2000" b="1" dirty="0">
              <a:solidFill>
                <a:srgbClr val="333399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1371600"/>
            <a:ext cx="8763000" cy="34163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0000"/>
                </a:solidFill>
                <a:latin typeface="+mj-lt"/>
              </a:rPr>
              <a:t>As </a:t>
            </a:r>
            <a:r>
              <a:rPr lang="en-US" b="1" dirty="0">
                <a:solidFill>
                  <a:srgbClr val="FF0000"/>
                </a:solidFill>
                <a:latin typeface="+mj-lt"/>
              </a:rPr>
              <a:t>a learning from this incident 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and to </a:t>
            </a:r>
            <a:r>
              <a:rPr lang="en-US" b="1" dirty="0">
                <a:solidFill>
                  <a:srgbClr val="FF0000"/>
                </a:solidFill>
                <a:latin typeface="+mj-lt"/>
              </a:rPr>
              <a:t>ensure continual improvement all 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contract managers </a:t>
            </a:r>
            <a:r>
              <a:rPr lang="en-US" b="1" dirty="0">
                <a:solidFill>
                  <a:srgbClr val="FF0000"/>
                </a:solidFill>
                <a:latin typeface="+mj-lt"/>
              </a:rPr>
              <a:t>must review their HSE HEMP against the questions asked 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below</a:t>
            </a:r>
            <a:endParaRPr lang="en-US" b="1" dirty="0">
              <a:solidFill>
                <a:srgbClr val="FF0000"/>
              </a:solidFill>
              <a:latin typeface="+mj-lt"/>
            </a:endParaRPr>
          </a:p>
          <a:p>
            <a:pPr marL="342900" indent="-342900" eaLnBrk="1" hangingPunct="1">
              <a:defRPr/>
            </a:pPr>
            <a:endParaRPr lang="en-US" sz="1400" b="1" smtClean="0">
              <a:solidFill>
                <a:srgbClr val="FF0000"/>
              </a:solidFill>
              <a:latin typeface="+mj-lt"/>
            </a:endParaRPr>
          </a:p>
          <a:p>
            <a:pPr marL="342900" indent="-342900" eaLnBrk="1" hangingPunct="1">
              <a:defRPr/>
            </a:pPr>
            <a:endParaRPr lang="en-US" sz="1400" b="1" dirty="0">
              <a:solidFill>
                <a:srgbClr val="FF0000"/>
              </a:solidFill>
              <a:latin typeface="+mj-lt"/>
            </a:endParaRPr>
          </a:p>
          <a:p>
            <a:pPr marL="342900" indent="-342900" eaLnBrk="1" hangingPunct="1">
              <a:defRPr/>
            </a:pPr>
            <a:r>
              <a:rPr lang="en-US" sz="2000" b="1" dirty="0">
                <a:solidFill>
                  <a:srgbClr val="0000FF"/>
                </a:solidFill>
                <a:latin typeface="+mj-lt"/>
              </a:rPr>
              <a:t>Confirm the following:</a:t>
            </a:r>
          </a:p>
          <a:p>
            <a:pPr marL="342900" indent="-342900" eaLnBrk="1" hangingPunct="1">
              <a:defRPr/>
            </a:pPr>
            <a:endParaRPr lang="en-US" sz="1200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69863" indent="-169863" eaLnBrk="1" hangingPunct="1">
              <a:buFont typeface="Arial" pitchFamily="34" charset="0"/>
              <a:buChar char="•"/>
              <a:tabLst>
                <a:tab pos="112713" algn="l"/>
              </a:tabLst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staff use tethered tools and recorded in the temporary tools register while working at height? </a:t>
            </a:r>
          </a:p>
          <a:p>
            <a:pPr marL="169863" indent="-169863" eaLnBrk="1" hangingPunct="1">
              <a:buFont typeface="Arial" pitchFamily="34" charset="0"/>
              <a:buChar char="•"/>
              <a:tabLst>
                <a:tab pos="112713" algn="l"/>
              </a:tabLst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staff use the audit to identify the behaviors while working at heights?</a:t>
            </a:r>
          </a:p>
          <a:p>
            <a:pPr marL="169863" indent="-169863" eaLnBrk="1" hangingPunct="1">
              <a:buFont typeface="Arial" pitchFamily="34" charset="0"/>
              <a:buChar char="•"/>
              <a:tabLst>
                <a:tab pos="112713" algn="l"/>
              </a:tabLst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staff use of PTW while working at heights? </a:t>
            </a:r>
          </a:p>
          <a:p>
            <a:pPr marL="169863" indent="-169863" eaLnBrk="1" hangingPunct="1">
              <a:buFont typeface="Arial" pitchFamily="34" charset="0"/>
              <a:buChar char="•"/>
              <a:tabLst>
                <a:tab pos="112713" algn="l"/>
              </a:tabLst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staff identify the hazards and risks related to working at heights and capture in the TBT with TRIC? </a:t>
            </a:r>
          </a:p>
          <a:p>
            <a:pPr marL="169863" indent="-169863" eaLnBrk="1" hangingPunct="1">
              <a:buFont typeface="Arial" pitchFamily="34" charset="0"/>
              <a:buChar char="•"/>
              <a:tabLst>
                <a:tab pos="112713" algn="l"/>
              </a:tabLst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use CCTV to monitor red zone management at the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site?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69863" indent="-169863" eaLnBrk="1" hangingPunct="1">
              <a:buFont typeface="Arial" pitchFamily="34" charset="0"/>
              <a:buChar char="•"/>
              <a:tabLst>
                <a:tab pos="112713" algn="l"/>
              </a:tabLst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you ensure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risk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assessment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performed and controls implemented while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simultaneous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operations?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eaLnBrk="1" hangingPunct="1">
              <a:defRPr/>
            </a:pPr>
            <a:endParaRPr lang="en-US" sz="1400" b="1" dirty="0" smtClean="0">
              <a:solidFill>
                <a:srgbClr val="FF0000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endParaRPr lang="en-US" sz="1400" b="1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b="1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50377" y="990600"/>
            <a:ext cx="53122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b="1" dirty="0" smtClean="0">
                <a:solidFill>
                  <a:srgbClr val="333399"/>
                </a:solidFill>
                <a:latin typeface="+mj-lt"/>
              </a:rPr>
              <a:t>17.02.18	Incident </a:t>
            </a:r>
            <a:r>
              <a:rPr lang="en-US" b="1" dirty="0">
                <a:solidFill>
                  <a:srgbClr val="333399"/>
                </a:solidFill>
                <a:latin typeface="+mj-lt"/>
              </a:rPr>
              <a:t>title : </a:t>
            </a:r>
            <a:r>
              <a:rPr lang="en-US" b="1" dirty="0" smtClean="0">
                <a:solidFill>
                  <a:srgbClr val="333399"/>
                </a:solidFill>
                <a:latin typeface="+mj-lt"/>
              </a:rPr>
              <a:t>High Value Learning</a:t>
            </a:r>
            <a:endParaRPr lang="en-US" b="1" dirty="0">
              <a:solidFill>
                <a:srgbClr val="333399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92021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E020A78-6444-4DF8-A615-15519221FF37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4880E4F8-4B7D-4BDD-91E3-E10D47036ECA"/>
    <ds:schemaRef ds:uri="http://schemas.microsoft.com/sharepoint/v3/fields"/>
    <ds:schemaRef ds:uri="4880e4f8-4b7d-4bdd-91e3-e10d47036eca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805661D-59C9-4E22-A3CA-8EF0CB22E95F}"/>
</file>

<file path=customXml/itemProps3.xml><?xml version="1.0" encoding="utf-8"?>
<ds:datastoreItem xmlns:ds="http://schemas.openxmlformats.org/officeDocument/2006/customXml" ds:itemID="{F7AC52D4-4AB6-4389-A712-B9EDA58634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329</Words>
  <Application>Microsoft Office PowerPoint</Application>
  <PresentationFormat>On-screen Show (4:3)</PresentationFormat>
  <Paragraphs>36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mu95018</cp:lastModifiedBy>
  <cp:revision>47</cp:revision>
  <dcterms:created xsi:type="dcterms:W3CDTF">2016-03-28T05:48:29Z</dcterms:created>
  <dcterms:modified xsi:type="dcterms:W3CDTF">2018-09-09T04:52:14Z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