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85" r:id="rId5"/>
    <p:sldId id="28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31511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70469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4450" y="762000"/>
            <a:ext cx="5465722" cy="380104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26</a:t>
            </a:r>
            <a:r>
              <a:rPr lang="en-US" sz="12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Jan,2018      Incident title: Dropped Object Incident-</a:t>
            </a:r>
            <a:r>
              <a:rPr lang="en-US" sz="1200" b="1" dirty="0" err="1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	  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>
              <a:defRPr/>
            </a:pPr>
            <a:endParaRPr lang="en-US" altLang="en-US" sz="1200" dirty="0">
              <a:latin typeface="Calibri" panose="020F0502020204030204" pitchFamily="34" charset="0"/>
              <a:cs typeface="Arial" charset="0"/>
            </a:endParaRPr>
          </a:p>
          <a:p>
            <a:pPr algn="just"/>
            <a:r>
              <a:rPr lang="en-US" altLang="en-US" sz="1400" dirty="0" smtClean="0"/>
              <a:t>While the driller was working on the 18 5/8” differential stuck casing, the water bushing box end 300 kg came off from TDS (Top Drive System) crossover sub, causing the casing to drop 8 metres, striking  the side door elevator, causing coupling to come off from casing.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ensure correct equipment (Spider Elevator) is used for the task </a:t>
            </a:r>
          </a:p>
          <a:p>
            <a:pPr marL="171450" indent="-17145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Ensure </a:t>
            </a:r>
            <a:r>
              <a:rPr lang="en-US" sz="1400" dirty="0"/>
              <a:t>clear communication among all supervisors  </a:t>
            </a:r>
            <a:r>
              <a:rPr lang="en-US" sz="1400" dirty="0" smtClean="0"/>
              <a:t>and staff prior </a:t>
            </a:r>
            <a:r>
              <a:rPr lang="en-US" sz="1400" dirty="0"/>
              <a:t>to starting critical operation</a:t>
            </a:r>
            <a:r>
              <a:rPr lang="en-US" sz="1400" dirty="0" smtClean="0"/>
              <a:t>.</a:t>
            </a:r>
          </a:p>
          <a:p>
            <a:pPr marL="171450" indent="-17145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ensure visual inspection of threaded equipment prior to use</a:t>
            </a:r>
            <a:endParaRPr lang="en-US" sz="1400" dirty="0"/>
          </a:p>
          <a:p>
            <a:pPr marL="171450" indent="-17145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ensure red zone controls are implemented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257800"/>
            <a:ext cx="4876800" cy="427040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ensure full supervision during critical operation 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880722" y="6571565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39687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027" y="1097159"/>
            <a:ext cx="3235707" cy="219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8514184" y="2756890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637" y="3581400"/>
            <a:ext cx="2057963" cy="2286000"/>
          </a:xfrm>
          <a:prstGeom prst="rect">
            <a:avLst/>
          </a:prstGeom>
        </p:spPr>
      </p:pic>
      <p:sp>
        <p:nvSpPr>
          <p:cNvPr id="24" name="Freeform 132"/>
          <p:cNvSpPr>
            <a:spLocks/>
          </p:cNvSpPr>
          <p:nvPr/>
        </p:nvSpPr>
        <p:spPr bwMode="auto">
          <a:xfrm>
            <a:off x="8510065" y="5257800"/>
            <a:ext cx="562853" cy="419878"/>
          </a:xfrm>
          <a:custGeom>
            <a:avLst/>
            <a:gdLst>
              <a:gd name="T0" fmla="*/ 0 w 1336"/>
              <a:gd name="T1" fmla="*/ 2147483646 h 888"/>
              <a:gd name="T2" fmla="*/ 2147483646 w 1336"/>
              <a:gd name="T3" fmla="*/ 2147483646 h 888"/>
              <a:gd name="T4" fmla="*/ 2147483646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959" y="3600536"/>
            <a:ext cx="1294319" cy="2252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0010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600" b="1">
                <a:solidFill>
                  <a:srgbClr val="FF0000"/>
                </a:solidFill>
                <a:latin typeface="Tahoma" pitchFamily="34" charset="0"/>
              </a:rPr>
              <a:t>and </a:t>
            </a:r>
            <a:r>
              <a:rPr lang="en-US" sz="1600" b="1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</a:t>
            </a:r>
            <a:r>
              <a:rPr lang="en-US" sz="1600" b="1">
                <a:solidFill>
                  <a:srgbClr val="FF0000"/>
                </a:solidFill>
                <a:latin typeface="Tahoma" pitchFamily="34" charset="0"/>
              </a:rPr>
              <a:t>all </a:t>
            </a:r>
            <a:r>
              <a:rPr lang="en-US" sz="1600" b="1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that  your site personnel are aware if the equipment used is fit for purpose?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that site personnel communicate with head office for any abnormal activity?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ensure third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party inspection cover all third party equipment 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management of change is in place for any change in PSP?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verify full understanding of written work instructions including the operating limits? </a:t>
            </a:r>
          </a:p>
          <a:p>
            <a:pPr eaLnBrk="1" hangingPunct="1">
              <a:defRPr/>
            </a:pPr>
            <a:endParaRPr lang="en-US" sz="1400" b="1" dirty="0" smtClean="0">
              <a:solidFill>
                <a:srgbClr val="0070C0"/>
              </a:solidFill>
              <a:latin typeface="Tahoma" pitchFamily="34" charset="0"/>
            </a:endParaRPr>
          </a:p>
          <a:p>
            <a:pPr marL="342900" indent="-342900" eaLnBrk="1" hangingPunct="1">
              <a:buAutoNum type="arabicPeriod"/>
              <a:defRPr/>
            </a:pPr>
            <a:endParaRPr lang="en-US" sz="1400" b="1" dirty="0" smtClean="0">
              <a:solidFill>
                <a:srgbClr val="0070C0"/>
              </a:solidFill>
              <a:latin typeface="Tahoma" pitchFamily="34" charset="0"/>
            </a:endParaRPr>
          </a:p>
          <a:p>
            <a:pPr marL="342900" indent="-342900" eaLnBrk="1" hangingPunct="1">
              <a:buAutoNum type="arabicPeriod"/>
              <a:defRPr/>
            </a:pPr>
            <a:endParaRPr lang="en-US" sz="1400" b="1" dirty="0" smtClean="0">
              <a:solidFill>
                <a:srgbClr val="0070C0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490" y="0"/>
            <a:ext cx="9144373" cy="685800"/>
            <a:chOff x="0" y="-144"/>
            <a:chExt cx="6240" cy="576"/>
          </a:xfrm>
        </p:grpSpPr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0" y="-144"/>
              <a:ext cx="6240" cy="543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771274"/>
            <a:ext cx="71208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ctr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26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Jan,2018      Incident title: Dropped Object Incident-</a:t>
            </a:r>
            <a:r>
              <a:rPr lang="en-US" sz="1400" b="1" dirty="0" err="1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(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EQD)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92022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2A9E5-DDC2-4620-8269-0233E61CB44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987DD1-EC46-4AE3-88ED-88D39FA8B213}"/>
</file>

<file path=customXml/itemProps3.xml><?xml version="1.0" encoding="utf-8"?>
<ds:datastoreItem xmlns:ds="http://schemas.openxmlformats.org/officeDocument/2006/customXml" ds:itemID="{F1AAE899-5D12-4A4D-A796-45368849F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216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24</cp:revision>
  <dcterms:created xsi:type="dcterms:W3CDTF">2016-03-28T05:48:29Z</dcterms:created>
  <dcterms:modified xsi:type="dcterms:W3CDTF">2018-09-09T03:53:40Z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