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305"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78714" y="802653"/>
            <a:ext cx="3425825" cy="2485060"/>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94756" y="3696777"/>
            <a:ext cx="3425825" cy="2570240"/>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838200"/>
            <a:ext cx="5181600" cy="451822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14.02.18	NM – Dropped Handrail section</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spcBef>
                <a:spcPct val="50000"/>
              </a:spcBef>
              <a:defRPr/>
            </a:pPr>
            <a:r>
              <a:rPr lang="en-US" sz="1600" dirty="0" smtClean="0">
                <a:latin typeface="+mj-lt"/>
                <a:cs typeface="Arial" pitchFamily="34" charset="0"/>
              </a:rPr>
              <a:t>On </a:t>
            </a:r>
            <a:r>
              <a:rPr lang="en-US" sz="1600" dirty="0" smtClean="0">
                <a:latin typeface="+mj-lt"/>
                <a:cs typeface="Arial" pitchFamily="34" charset="0"/>
              </a:rPr>
              <a:t>14</a:t>
            </a:r>
            <a:r>
              <a:rPr lang="en-US" sz="1600" baseline="30000" dirty="0" smtClean="0">
                <a:latin typeface="+mj-lt"/>
                <a:cs typeface="Arial" pitchFamily="34" charset="0"/>
              </a:rPr>
              <a:t>th</a:t>
            </a:r>
            <a:r>
              <a:rPr lang="en-US" sz="1600" dirty="0" smtClean="0">
                <a:latin typeface="+mj-lt"/>
                <a:cs typeface="Arial" pitchFamily="34" charset="0"/>
              </a:rPr>
              <a:t> of </a:t>
            </a:r>
            <a:r>
              <a:rPr lang="en-US" sz="1600" dirty="0">
                <a:latin typeface="+mj-lt"/>
                <a:cs typeface="Arial" pitchFamily="34" charset="0"/>
              </a:rPr>
              <a:t>February 2018 at 11:00hrs the operation was rigging up hoist </a:t>
            </a:r>
            <a:r>
              <a:rPr lang="en-US" sz="1600" dirty="0" smtClean="0">
                <a:latin typeface="+mj-lt"/>
                <a:cs typeface="Arial" pitchFamily="34" charset="0"/>
              </a:rPr>
              <a:t>floor, the </a:t>
            </a:r>
            <a:r>
              <a:rPr lang="en-US" sz="1600" dirty="0">
                <a:latin typeface="+mj-lt"/>
                <a:cs typeface="Arial" pitchFamily="34" charset="0"/>
              </a:rPr>
              <a:t>Floorman was installing a section of the handrail on the Driller’s side of the hoist floor when he put the handrail on the bracket the handrail slipped from his hand and fall down to the ground from a height of  2.5 meters, a crew member was standing within 2.5 meters of the dropped handrail impact </a:t>
            </a:r>
            <a:r>
              <a:rPr lang="en-US" sz="1600" dirty="0" smtClean="0">
                <a:latin typeface="+mj-lt"/>
                <a:cs typeface="Arial" pitchFamily="34" charset="0"/>
              </a:rPr>
              <a:t>point.</a:t>
            </a:r>
            <a:endParaRPr lang="en-US" sz="1600" dirty="0">
              <a:latin typeface="+mj-lt"/>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600" dirty="0">
              <a:solidFill>
                <a:srgbClr val="000000"/>
              </a:solidFill>
              <a:latin typeface="Arial" charset="0"/>
            </a:endParaRP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a:t>
            </a:r>
            <a:r>
              <a:rPr lang="en-US" sz="1600" dirty="0" smtClean="0">
                <a:solidFill>
                  <a:prstClr val="black"/>
                </a:solidFill>
                <a:latin typeface="+mj-lt"/>
                <a:ea typeface="Calibri" panose="020F0502020204030204" pitchFamily="34" charset="0"/>
                <a:cs typeface="Arial" panose="020B0604020202020204" pitchFamily="34" charset="0"/>
              </a:rPr>
              <a:t>“no go” </a:t>
            </a:r>
            <a:r>
              <a:rPr lang="en-US" sz="1600" dirty="0">
                <a:solidFill>
                  <a:prstClr val="black"/>
                </a:solidFill>
                <a:latin typeface="+mj-lt"/>
                <a:ea typeface="Calibri" panose="020F0502020204030204" pitchFamily="34" charset="0"/>
                <a:cs typeface="Arial" panose="020B0604020202020204" pitchFamily="34" charset="0"/>
              </a:rPr>
              <a:t>zone are set up and communicated </a:t>
            </a:r>
          </a:p>
          <a:p>
            <a:pPr marL="169863" indent="-169863">
              <a:lnSpc>
                <a:spcPct val="107000"/>
              </a:lnSpc>
              <a:spcAft>
                <a:spcPts val="60"/>
              </a:spcAft>
              <a:buFont typeface="Arial" pitchFamily="34" charset="0"/>
              <a:buChar char="•"/>
              <a:tabLst>
                <a:tab pos="169863" algn="l"/>
              </a:tabLst>
              <a:defRPr/>
            </a:pPr>
            <a:r>
              <a:rPr lang="en-US" sz="1600" dirty="0">
                <a:solidFill>
                  <a:prstClr val="black"/>
                </a:solidFill>
                <a:latin typeface="+mj-lt"/>
                <a:ea typeface="Calibri" panose="020F0502020204030204" pitchFamily="34" charset="0"/>
                <a:cs typeface="Arial" panose="020B0604020202020204" pitchFamily="34" charset="0"/>
              </a:rPr>
              <a:t>Always ensure your PPE is in </a:t>
            </a:r>
            <a:r>
              <a:rPr lang="en-US" sz="1600" dirty="0" smtClean="0">
                <a:solidFill>
                  <a:prstClr val="black"/>
                </a:solidFill>
                <a:latin typeface="+mj-lt"/>
                <a:ea typeface="Calibri" panose="020F0502020204030204" pitchFamily="34" charset="0"/>
                <a:cs typeface="Arial" panose="020B0604020202020204" pitchFamily="34" charset="0"/>
              </a:rPr>
              <a:t>good condition </a:t>
            </a: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SIMOPs are included in your TBTs </a:t>
            </a:r>
          </a:p>
          <a:p>
            <a:pPr marL="169863" indent="-169863">
              <a:lnSpc>
                <a:spcPct val="107000"/>
              </a:lnSpc>
              <a:spcAft>
                <a:spcPts val="60"/>
              </a:spcAft>
              <a:buFont typeface="Arial" pitchFamily="34" charset="0"/>
              <a:buChar char="•"/>
              <a:tabLst>
                <a:tab pos="169863" algn="l"/>
              </a:tabLst>
              <a:defRPr/>
            </a:pPr>
            <a:r>
              <a:rPr lang="en-US" sz="1600" dirty="0" smtClean="0">
                <a:solidFill>
                  <a:prstClr val="black"/>
                </a:solidFill>
                <a:latin typeface="+mj-lt"/>
                <a:ea typeface="Calibri" panose="020F0502020204030204" pitchFamily="34" charset="0"/>
                <a:cs typeface="Arial" panose="020B0604020202020204" pitchFamily="34" charset="0"/>
              </a:rPr>
              <a:t>Always ensure hazards are identified in your task risk assessments </a:t>
            </a:r>
            <a:endParaRPr lang="en-US" sz="1400" dirty="0">
              <a:solidFill>
                <a:srgbClr val="000000"/>
              </a:solidFill>
              <a:latin typeface="Arial" charset="0"/>
            </a:endParaRPr>
          </a:p>
        </p:txBody>
      </p:sp>
      <p:sp>
        <p:nvSpPr>
          <p:cNvPr id="26628" name="TextBox 16"/>
          <p:cNvSpPr txBox="1">
            <a:spLocks noChangeArrowheads="1"/>
          </p:cNvSpPr>
          <p:nvPr/>
        </p:nvSpPr>
        <p:spPr bwMode="auto">
          <a:xfrm>
            <a:off x="76200" y="5605046"/>
            <a:ext cx="5181600" cy="338554"/>
          </a:xfrm>
          <a:prstGeom prst="rect">
            <a:avLst/>
          </a:prstGeom>
          <a:solidFill>
            <a:srgbClr val="0000FF"/>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ensure </a:t>
            </a:r>
            <a:r>
              <a:rPr lang="en-US" sz="1600" b="1" dirty="0" smtClean="0">
                <a:solidFill>
                  <a:srgbClr val="FFFF00"/>
                </a:solidFill>
                <a:latin typeface="Tahoma" pitchFamily="34" charset="0"/>
              </a:rPr>
              <a:t>“no go” </a:t>
            </a:r>
            <a:r>
              <a:rPr lang="en-US" sz="1600" b="1" dirty="0">
                <a:solidFill>
                  <a:srgbClr val="FFFF00"/>
                </a:solidFill>
                <a:latin typeface="Tahoma" pitchFamily="34" charset="0"/>
              </a:rPr>
              <a:t>zone </a:t>
            </a:r>
            <a:r>
              <a:rPr lang="en-US" sz="1600" b="1" dirty="0" smtClean="0">
                <a:solidFill>
                  <a:srgbClr val="FFFF00"/>
                </a:solidFill>
                <a:latin typeface="Tahoma" pitchFamily="34" charset="0"/>
              </a:rPr>
              <a:t>are </a:t>
            </a:r>
            <a:r>
              <a:rPr lang="en-US" sz="1600" b="1" dirty="0">
                <a:solidFill>
                  <a:srgbClr val="FFFF00"/>
                </a:solidFill>
                <a:latin typeface="Tahoma" pitchFamily="34" charset="0"/>
              </a:rPr>
              <a:t>in place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5"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98510" y="57743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4" name="TextBox 3"/>
          <p:cNvSpPr txBox="1"/>
          <p:nvPr/>
        </p:nvSpPr>
        <p:spPr>
          <a:xfrm>
            <a:off x="5715000" y="3287713"/>
            <a:ext cx="3048000" cy="276999"/>
          </a:xfrm>
          <a:prstGeom prst="rect">
            <a:avLst/>
          </a:prstGeom>
          <a:noFill/>
        </p:spPr>
        <p:txBody>
          <a:bodyPr wrap="square" rtlCol="0">
            <a:spAutoFit/>
          </a:bodyPr>
          <a:lstStyle/>
          <a:p>
            <a:r>
              <a:rPr lang="en-US" sz="1200" b="1" dirty="0">
                <a:solidFill>
                  <a:srgbClr val="000000"/>
                </a:solidFill>
                <a:latin typeface="Arial" pitchFamily="34" charset="0"/>
              </a:rPr>
              <a:t>no go zone </a:t>
            </a:r>
            <a:r>
              <a:rPr lang="en-US" sz="1200" b="1" dirty="0" smtClean="0">
                <a:solidFill>
                  <a:srgbClr val="000000"/>
                </a:solidFill>
                <a:latin typeface="Arial" pitchFamily="34" charset="0"/>
              </a:rPr>
              <a:t>not </a:t>
            </a:r>
            <a:r>
              <a:rPr lang="en-US" sz="1200" b="1" dirty="0">
                <a:solidFill>
                  <a:srgbClr val="000000"/>
                </a:solidFill>
                <a:latin typeface="Arial" pitchFamily="34" charset="0"/>
              </a:rPr>
              <a:t>installed </a:t>
            </a:r>
          </a:p>
        </p:txBody>
      </p:sp>
      <p:sp>
        <p:nvSpPr>
          <p:cNvPr id="13" name="TextBox 12"/>
          <p:cNvSpPr txBox="1"/>
          <p:nvPr/>
        </p:nvSpPr>
        <p:spPr>
          <a:xfrm>
            <a:off x="5791200" y="6273936"/>
            <a:ext cx="3048000" cy="276999"/>
          </a:xfrm>
          <a:prstGeom prst="rect">
            <a:avLst/>
          </a:prstGeom>
          <a:noFill/>
        </p:spPr>
        <p:txBody>
          <a:bodyPr wrap="square" rtlCol="0">
            <a:spAutoFit/>
          </a:bodyPr>
          <a:lstStyle/>
          <a:p>
            <a:r>
              <a:rPr lang="en-US" sz="1200" b="1" dirty="0">
                <a:solidFill>
                  <a:srgbClr val="000000"/>
                </a:solidFill>
                <a:latin typeface="Arial" pitchFamily="34" charset="0"/>
              </a:rPr>
              <a:t>no go zone </a:t>
            </a:r>
            <a:r>
              <a:rPr lang="en-US" sz="1200" b="1" dirty="0" smtClean="0">
                <a:solidFill>
                  <a:srgbClr val="000000"/>
                </a:solidFill>
                <a:latin typeface="Arial" pitchFamily="34" charset="0"/>
              </a:rPr>
              <a:t>installed </a:t>
            </a:r>
            <a:endParaRPr lang="en-US" sz="1200" b="1" dirty="0">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35476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a:solidFill>
                  <a:srgbClr val="0033CC"/>
                </a:solidFill>
                <a:latin typeface="+mj-lt"/>
                <a:sym typeface="Wingdings" pitchFamily="2" charset="2"/>
              </a:rPr>
              <a:t>Do you ensure a temporary </a:t>
            </a:r>
            <a:r>
              <a:rPr lang="en-US" sz="1400" dirty="0" smtClean="0">
                <a:solidFill>
                  <a:srgbClr val="0033CC"/>
                </a:solidFill>
                <a:latin typeface="+mj-lt"/>
                <a:sym typeface="Wingdings" pitchFamily="2" charset="2"/>
              </a:rPr>
              <a:t>“no go” zone </a:t>
            </a:r>
            <a:r>
              <a:rPr lang="en-US" sz="1400" dirty="0" smtClean="0">
                <a:solidFill>
                  <a:srgbClr val="0033CC"/>
                </a:solidFill>
                <a:latin typeface="+mj-lt"/>
                <a:sym typeface="Wingdings" pitchFamily="2" charset="2"/>
              </a:rPr>
              <a:t>is installed during rig up/rig down?</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hand rails are installed under a PTW?</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risk assessments cover all hazards and controls</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identify potential DROPS hazards and have mitigations in place?</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36001" y="838200"/>
            <a:ext cx="4842992"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14.02.18	NM – Dropped Handrail section</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92023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30D2CF-17EC-4413-B6BB-209A8DD3504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25F142AF-2779-441F-B1C5-B6EEEA80323D}"/>
</file>

<file path=customXml/itemProps3.xml><?xml version="1.0" encoding="utf-8"?>
<ds:datastoreItem xmlns:ds="http://schemas.openxmlformats.org/officeDocument/2006/customXml" ds:itemID="{6D8EDC01-819E-49EC-8E8F-E12A44693E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TotalTime>
  <Words>174</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48</cp:revision>
  <dcterms:created xsi:type="dcterms:W3CDTF">2016-03-28T05:48:29Z</dcterms:created>
  <dcterms:modified xsi:type="dcterms:W3CDTF">2018-09-09T04:45:51Z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