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305" r:id="rId5"/>
    <p:sldId id="306"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684" y="-22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09/09/2018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r>
              <a:rPr lang="en-US" smtClean="0">
                <a:solidFill>
                  <a:srgbClr val="0033CC"/>
                </a:solidFill>
                <a:latin typeface="Arial" charset="0"/>
                <a:cs typeface="Arial" charset="0"/>
                <a:sym typeface="Wingdings" pitchFamily="2" charset="2"/>
              </a:rPr>
              <a:t>Make a list of closed questions (only ‘yes’ or ‘no’ as an answer) to ask other contractors if they have the same issues based on the management or HSE-MS failings or shortfalls identified in the investigation. Pretend you have to audit other companies to see if they could have the same issues.</a:t>
            </a:r>
            <a:endParaRPr lang="en-US" smtClean="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1917424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3758157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912252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lgn="l">
              <a:defRPr/>
            </a:pPr>
            <a:endParaRPr lang="en-US" dirty="0">
              <a:solidFill>
                <a:srgbClr val="000000"/>
              </a:solidFill>
              <a:cs typeface="+mn-cs"/>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fld id="{CA7F0857-E928-469E-BFE6-24CB53BD6AF5}" type="datetimeFigureOut">
              <a:rPr lang="en-US" smtClean="0"/>
              <a:pPr/>
              <a:t>09/09/2018</a:t>
            </a:fld>
            <a:endParaRPr lang="en-US"/>
          </a:p>
        </p:txBody>
      </p:sp>
      <p:sp>
        <p:nvSpPr>
          <p:cNvPr id="6" name="Rectangle 5"/>
          <p:cNvSpPr>
            <a:spLocks noGrp="1" noChangeArrowheads="1"/>
          </p:cNvSpPr>
          <p:nvPr>
            <p:ph type="ftr" sz="quarter" idx="11"/>
          </p:nvPr>
        </p:nvSpPr>
        <p:spPr/>
        <p:txBody>
          <a:bodyPr/>
          <a:lstStyle>
            <a:lvl1pPr>
              <a:defRPr/>
            </a:lvl1pPr>
          </a:lstStyle>
          <a:p>
            <a:endParaRPr lang="en-US"/>
          </a:p>
        </p:txBody>
      </p:sp>
      <p:sp>
        <p:nvSpPr>
          <p:cNvPr id="7" name="Rectangle 6"/>
          <p:cNvSpPr>
            <a:spLocks noGrp="1" noChangeArrowheads="1"/>
          </p:cNvSpPr>
          <p:nvPr>
            <p:ph type="sldNum" sz="quarter" idx="12"/>
          </p:nvPr>
        </p:nvSpPr>
        <p:spPr/>
        <p:txBody>
          <a:bodyPr/>
          <a:lstStyle>
            <a:lvl1pPr algn="ctr">
              <a:defRPr/>
            </a:lvl1pPr>
          </a:lstStyle>
          <a:p>
            <a:fld id="{76350295-2E69-4E2A-99BD-44AD42153746}"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r>
              <a:rPr lang="en-US" noProof="0" smtClean="0"/>
              <a:t>Click icon to add table</a:t>
            </a:r>
            <a:endParaRPr lang="en-US" noProof="0" dirty="0" smtClean="0"/>
          </a:p>
        </p:txBody>
      </p:sp>
      <p:sp>
        <p:nvSpPr>
          <p:cNvPr id="4" name="Rectangle 4"/>
          <p:cNvSpPr>
            <a:spLocks noGrp="1" noChangeArrowheads="1"/>
          </p:cNvSpPr>
          <p:nvPr>
            <p:ph type="dt" sz="half" idx="10"/>
          </p:nvPr>
        </p:nvSpPr>
        <p:spPr/>
        <p:txBody>
          <a:bodyPr/>
          <a:lstStyle>
            <a:lvl1pPr>
              <a:defRPr/>
            </a:lvl1pPr>
          </a:lstStyle>
          <a:p>
            <a:fld id="{CA7F0857-E928-469E-BFE6-24CB53BD6AF5}" type="datetimeFigureOut">
              <a:rPr lang="en-US" smtClean="0"/>
              <a:pPr/>
              <a:t>09/09/2018</a:t>
            </a:fld>
            <a:endParaRPr lang="en-US"/>
          </a:p>
        </p:txBody>
      </p:sp>
      <p:sp>
        <p:nvSpPr>
          <p:cNvPr id="5" name="Rectangle 5"/>
          <p:cNvSpPr>
            <a:spLocks noGrp="1" noChangeArrowheads="1"/>
          </p:cNvSpPr>
          <p:nvPr>
            <p:ph type="ftr" sz="quarter" idx="11"/>
          </p:nvPr>
        </p:nvSpPr>
        <p:spPr/>
        <p:txBody>
          <a:bodyPr/>
          <a:lstStyle>
            <a:lvl1pPr>
              <a:defRPr/>
            </a:lvl1pPr>
          </a:lstStyle>
          <a:p>
            <a:endParaRPr lang="en-US"/>
          </a:p>
        </p:txBody>
      </p:sp>
      <p:sp>
        <p:nvSpPr>
          <p:cNvPr id="6" name="Rectangle 6"/>
          <p:cNvSpPr>
            <a:spLocks noGrp="1" noChangeArrowheads="1"/>
          </p:cNvSpPr>
          <p:nvPr>
            <p:ph type="sldNum" sz="quarter" idx="12"/>
          </p:nvPr>
        </p:nvSpPr>
        <p:spPr/>
        <p:txBody>
          <a:bodyPr/>
          <a:lstStyle>
            <a:lvl1pPr algn="ctr">
              <a:defRPr/>
            </a:lvl1pPr>
          </a:lstStyle>
          <a:p>
            <a:fld id="{76350295-2E69-4E2A-99BD-44AD42153746}"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3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5"/>
          <p:cNvSpPr>
            <a:spLocks noGrp="1" noChangeArrowheads="1"/>
          </p:cNvSpPr>
          <p:nvPr>
            <p:ph type="dt" sz="half" idx="10"/>
          </p:nvPr>
        </p:nvSpPr>
        <p:spPr>
          <a:xfrm>
            <a:off x="457200" y="6356350"/>
            <a:ext cx="2133600" cy="365125"/>
          </a:xfrm>
          <a:prstGeom prst="rect">
            <a:avLst/>
          </a:prstGeom>
        </p:spPr>
        <p:txBody>
          <a:bodyPr/>
          <a:lstStyle>
            <a:lvl1pPr>
              <a:defRPr/>
            </a:lvl1pPr>
          </a:lstStyle>
          <a:p>
            <a:fld id="{CA7F0857-E928-469E-BFE6-24CB53BD6AF5}" type="datetimeFigureOut">
              <a:rPr lang="en-US" smtClean="0"/>
              <a:pPr/>
              <a:t>09/09/2018</a:t>
            </a:fld>
            <a:endParaRPr lang="en-US"/>
          </a:p>
        </p:txBody>
      </p:sp>
      <p:sp>
        <p:nvSpPr>
          <p:cNvPr id="7" name="Rectangle 6"/>
          <p:cNvSpPr>
            <a:spLocks noGrp="1" noChangeArrowheads="1"/>
          </p:cNvSpPr>
          <p:nvPr>
            <p:ph type="ftr" sz="quarter" idx="11"/>
          </p:nvPr>
        </p:nvSpPr>
        <p:spPr/>
        <p:txBody>
          <a:bodyPr/>
          <a:lstStyle>
            <a:lvl1pPr>
              <a:defRPr/>
            </a:lvl1pPr>
          </a:lstStyle>
          <a:p>
            <a:endParaRPr lang="en-US"/>
          </a:p>
        </p:txBody>
      </p:sp>
      <p:sp>
        <p:nvSpPr>
          <p:cNvPr id="8" name="Rectangle 7"/>
          <p:cNvSpPr>
            <a:spLocks noGrp="1" noChangeArrowheads="1"/>
          </p:cNvSpPr>
          <p:nvPr>
            <p:ph type="sldNum" sz="quarter" idx="12"/>
          </p:nvPr>
        </p:nvSpPr>
        <p:spPr/>
        <p:txBody>
          <a:bodyPr/>
          <a:lstStyle>
            <a:lvl1pPr>
              <a:defRPr/>
            </a:lvl1pPr>
          </a:lstStyle>
          <a:p>
            <a:fld id="{76350295-2E69-4E2A-99BD-44AD42153746}"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95301" y="236542"/>
            <a:ext cx="8364538" cy="6072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0"/>
          <p:cNvSpPr>
            <a:spLocks noGrp="1" noChangeArrowheads="1"/>
          </p:cNvSpPr>
          <p:nvPr>
            <p:ph type="sldNum" sz="quarter" idx="10"/>
          </p:nvPr>
        </p:nvSpPr>
        <p:spPr>
          <a:ln/>
        </p:spPr>
        <p:txBody>
          <a:bodyPr/>
          <a:lstStyle>
            <a:lvl1pPr>
              <a:defRPr/>
            </a:lvl1pPr>
          </a:lstStyle>
          <a:p>
            <a:fld id="{76350295-2E69-4E2A-99BD-44AD4215374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1157952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343149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3375157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2688418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1890573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3344302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2469089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3472647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7F0857-E928-469E-BFE6-24CB53BD6AF5}" type="datetimeFigureOut">
              <a:rPr lang="en-US" smtClean="0"/>
              <a:pPr/>
              <a:t>09/09/2018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350295-2E69-4E2A-99BD-44AD42153746}" type="slidenum">
              <a:rPr lang="en-US" smtClean="0"/>
              <a:pPr/>
              <a:t>‹#›</a:t>
            </a:fld>
            <a:endParaRPr lang="en-US"/>
          </a:p>
        </p:txBody>
      </p:sp>
      <p:pic>
        <p:nvPicPr>
          <p:cNvPr id="2051" name="Picture 3" descr="C:\Ruchi\Ruchi\PDO\2012\Corporate Identity\PDO ppt 2.jpg"/>
          <p:cNvPicPr>
            <a:picLocks noChangeAspect="1" noChangeArrowheads="1"/>
          </p:cNvPicPr>
          <p:nvPr/>
        </p:nvPicPr>
        <p:blipFill>
          <a:blip r:embed="rId17" cstate="email">
            <a:extLst>
              <a:ext uri="{28A0092B-C50C-407E-A947-70E740481C1C}">
                <a14:useLocalDpi xmlns:a14="http://schemas.microsoft.com/office/drawing/2010/main" xmlns="" val="0"/>
              </a:ext>
            </a:extLst>
          </a:blip>
          <a:srcRect/>
          <a:stretch>
            <a:fillRect/>
          </a:stretch>
        </p:blipFill>
        <p:spPr bwMode="auto">
          <a:xfrm>
            <a:off x="0" y="0"/>
            <a:ext cx="9144000" cy="686403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166576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578714" y="802653"/>
            <a:ext cx="3425825" cy="2485060"/>
          </a:xfrm>
          <a:prstGeom prst="rect">
            <a:avLst/>
          </a:prstGeom>
          <a:ln w="9525"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2" name="Picture 2"/>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5594756" y="3696777"/>
            <a:ext cx="3425825" cy="2570240"/>
          </a:xfrm>
          <a:prstGeom prst="rect">
            <a:avLst/>
          </a:prstGeom>
          <a:ln w="9525"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4339" name="Text Box 2"/>
          <p:cNvSpPr txBox="1">
            <a:spLocks noChangeArrowheads="1"/>
          </p:cNvSpPr>
          <p:nvPr/>
        </p:nvSpPr>
        <p:spPr bwMode="auto">
          <a:xfrm>
            <a:off x="152400" y="838200"/>
            <a:ext cx="5181600" cy="4518225"/>
          </a:xfrm>
          <a:prstGeom prst="rect">
            <a:avLst/>
          </a:prstGeom>
          <a:noFill/>
          <a:ln w="19050">
            <a:noFill/>
            <a:miter lim="800000"/>
            <a:headEnd/>
            <a:tailEnd/>
          </a:ln>
        </p:spPr>
        <p:txBody>
          <a:bodyPr wrap="square">
            <a:spAutoFit/>
          </a:bodyPr>
          <a:lstStyle/>
          <a:p>
            <a:pPr marL="114300" indent="-114300" algn="just">
              <a:defRPr/>
            </a:pPr>
            <a:r>
              <a:rPr lang="en-GB" sz="1200" b="1" dirty="0">
                <a:solidFill>
                  <a:srgbClr val="333399"/>
                </a:solidFill>
                <a:latin typeface="Tahoma" pitchFamily="34" charset="0"/>
              </a:rPr>
              <a:t>Date:</a:t>
            </a:r>
            <a:r>
              <a:rPr lang="en-US" sz="1200" b="1" dirty="0">
                <a:solidFill>
                  <a:srgbClr val="333399"/>
                </a:solidFill>
                <a:latin typeface="Tahoma" pitchFamily="34" charset="0"/>
              </a:rPr>
              <a:t> </a:t>
            </a:r>
            <a:r>
              <a:rPr lang="en-US" sz="1200" b="1" dirty="0" smtClean="0">
                <a:solidFill>
                  <a:srgbClr val="333399"/>
                </a:solidFill>
                <a:latin typeface="Tahoma" pitchFamily="34" charset="0"/>
              </a:rPr>
              <a:t>14.02.18	NM – Dropped Handrail section</a:t>
            </a:r>
            <a:endParaRPr lang="en-US" sz="1200" b="1" dirty="0">
              <a:solidFill>
                <a:srgbClr val="333399"/>
              </a:solidFill>
              <a:latin typeface="Tahoma" pitchFamily="34" charset="0"/>
            </a:endParaRP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endParaRPr lang="en-US" sz="1600" dirty="0">
              <a:solidFill>
                <a:srgbClr val="FF0000"/>
              </a:solidFill>
              <a:latin typeface="Tahoma" pitchFamily="34" charset="0"/>
            </a:endParaRPr>
          </a:p>
          <a:p>
            <a:pPr algn="just">
              <a:spcBef>
                <a:spcPct val="50000"/>
              </a:spcBef>
              <a:defRPr/>
            </a:pPr>
            <a:r>
              <a:rPr lang="en-US" sz="1600" dirty="0" smtClean="0">
                <a:latin typeface="+mj-lt"/>
                <a:cs typeface="Arial" pitchFamily="34" charset="0"/>
              </a:rPr>
              <a:t>On </a:t>
            </a:r>
            <a:r>
              <a:rPr lang="en-US" sz="1600" dirty="0" smtClean="0">
                <a:latin typeface="+mj-lt"/>
                <a:cs typeface="Arial" pitchFamily="34" charset="0"/>
              </a:rPr>
              <a:t>14</a:t>
            </a:r>
            <a:r>
              <a:rPr lang="en-US" sz="1600" baseline="30000" dirty="0" smtClean="0">
                <a:latin typeface="+mj-lt"/>
                <a:cs typeface="Arial" pitchFamily="34" charset="0"/>
              </a:rPr>
              <a:t>th</a:t>
            </a:r>
            <a:r>
              <a:rPr lang="en-US" sz="1600" dirty="0" smtClean="0">
                <a:latin typeface="+mj-lt"/>
                <a:cs typeface="Arial" pitchFamily="34" charset="0"/>
              </a:rPr>
              <a:t> of </a:t>
            </a:r>
            <a:r>
              <a:rPr lang="en-US" sz="1600" dirty="0">
                <a:latin typeface="+mj-lt"/>
                <a:cs typeface="Arial" pitchFamily="34" charset="0"/>
              </a:rPr>
              <a:t>February 2018 at 11:00hrs the operation was rigging up hoist </a:t>
            </a:r>
            <a:r>
              <a:rPr lang="en-US" sz="1600" dirty="0" smtClean="0">
                <a:latin typeface="+mj-lt"/>
                <a:cs typeface="Arial" pitchFamily="34" charset="0"/>
              </a:rPr>
              <a:t>floor, the </a:t>
            </a:r>
            <a:r>
              <a:rPr lang="en-US" sz="1600" dirty="0">
                <a:latin typeface="+mj-lt"/>
                <a:cs typeface="Arial" pitchFamily="34" charset="0"/>
              </a:rPr>
              <a:t>Floorman was installing a section of the handrail on the Driller’s side of the hoist floor when he put the handrail on the bracket the handrail slipped from his hand and fall down to the ground from a height of  2.5 meters, a crew member was standing within 2.5 meters of the dropped handrail impact </a:t>
            </a:r>
            <a:r>
              <a:rPr lang="en-US" sz="1600" dirty="0" smtClean="0">
                <a:latin typeface="+mj-lt"/>
                <a:cs typeface="Arial" pitchFamily="34" charset="0"/>
              </a:rPr>
              <a:t>point.</a:t>
            </a:r>
            <a:endParaRPr lang="en-US" sz="1600" dirty="0">
              <a:latin typeface="+mj-lt"/>
              <a:cs typeface="Arial" pitchFamily="34" charset="0"/>
            </a:endParaRPr>
          </a:p>
          <a:p>
            <a:pPr marL="342900" indent="-342900" eaLnBrk="1" hangingPunct="1">
              <a:defRPr/>
            </a:pPr>
            <a:endParaRPr lang="en-US" sz="1050" dirty="0">
              <a:solidFill>
                <a:srgbClr val="000000"/>
              </a:solidFill>
              <a:latin typeface="Arial" pitchFamily="34" charset="0"/>
            </a:endParaRPr>
          </a:p>
          <a:p>
            <a:pPr marL="342900" indent="-342900" eaLnBrk="1" hangingPunct="1">
              <a:defRPr/>
            </a:pPr>
            <a:endParaRPr lang="en-US" sz="600" dirty="0">
              <a:solidFill>
                <a:srgbClr val="000000"/>
              </a:solidFill>
              <a:latin typeface="Arial" charset="0"/>
            </a:endParaRPr>
          </a:p>
          <a:p>
            <a:pPr marL="114300" indent="-114300" algn="just">
              <a:defRPr/>
            </a:pPr>
            <a:r>
              <a:rPr lang="en-US" sz="1600" b="1" dirty="0">
                <a:solidFill>
                  <a:srgbClr val="333399"/>
                </a:solidFill>
                <a:latin typeface="Tahoma" pitchFamily="34" charset="0"/>
              </a:rPr>
              <a:t>Your learning from this incident..</a:t>
            </a:r>
          </a:p>
          <a:p>
            <a:pPr marL="114300" indent="-114300">
              <a:defRPr/>
            </a:pPr>
            <a:endParaRPr lang="en-US" sz="600" dirty="0">
              <a:solidFill>
                <a:srgbClr val="000000"/>
              </a:solidFill>
              <a:latin typeface="Arial" charset="0"/>
            </a:endParaRPr>
          </a:p>
          <a:p>
            <a:pPr marL="169863" indent="-169863">
              <a:lnSpc>
                <a:spcPct val="107000"/>
              </a:lnSpc>
              <a:spcAft>
                <a:spcPts val="60"/>
              </a:spcAft>
              <a:buFont typeface="Arial" pitchFamily="34" charset="0"/>
              <a:buChar char="•"/>
              <a:tabLst>
                <a:tab pos="169863" algn="l"/>
              </a:tabLst>
              <a:defRPr/>
            </a:pPr>
            <a:r>
              <a:rPr lang="en-US" sz="1600" dirty="0" smtClean="0">
                <a:solidFill>
                  <a:prstClr val="black"/>
                </a:solidFill>
                <a:latin typeface="+mj-lt"/>
                <a:ea typeface="Calibri" panose="020F0502020204030204" pitchFamily="34" charset="0"/>
                <a:cs typeface="Arial" panose="020B0604020202020204" pitchFamily="34" charset="0"/>
              </a:rPr>
              <a:t>Always ensure </a:t>
            </a:r>
            <a:r>
              <a:rPr lang="en-US" sz="1600" dirty="0" smtClean="0">
                <a:solidFill>
                  <a:prstClr val="black"/>
                </a:solidFill>
                <a:latin typeface="+mj-lt"/>
                <a:ea typeface="Calibri" panose="020F0502020204030204" pitchFamily="34" charset="0"/>
                <a:cs typeface="Arial" panose="020B0604020202020204" pitchFamily="34" charset="0"/>
              </a:rPr>
              <a:t>“no go” </a:t>
            </a:r>
            <a:r>
              <a:rPr lang="en-US" sz="1600" dirty="0">
                <a:solidFill>
                  <a:prstClr val="black"/>
                </a:solidFill>
                <a:latin typeface="+mj-lt"/>
                <a:ea typeface="Calibri" panose="020F0502020204030204" pitchFamily="34" charset="0"/>
                <a:cs typeface="Arial" panose="020B0604020202020204" pitchFamily="34" charset="0"/>
              </a:rPr>
              <a:t>zone are set up and communicated </a:t>
            </a:r>
          </a:p>
          <a:p>
            <a:pPr marL="169863" indent="-169863">
              <a:lnSpc>
                <a:spcPct val="107000"/>
              </a:lnSpc>
              <a:spcAft>
                <a:spcPts val="60"/>
              </a:spcAft>
              <a:buFont typeface="Arial" pitchFamily="34" charset="0"/>
              <a:buChar char="•"/>
              <a:tabLst>
                <a:tab pos="169863" algn="l"/>
              </a:tabLst>
              <a:defRPr/>
            </a:pPr>
            <a:r>
              <a:rPr lang="en-US" sz="1600" dirty="0">
                <a:solidFill>
                  <a:prstClr val="black"/>
                </a:solidFill>
                <a:latin typeface="+mj-lt"/>
                <a:ea typeface="Calibri" panose="020F0502020204030204" pitchFamily="34" charset="0"/>
                <a:cs typeface="Arial" panose="020B0604020202020204" pitchFamily="34" charset="0"/>
              </a:rPr>
              <a:t>Always ensure your PPE is in </a:t>
            </a:r>
            <a:r>
              <a:rPr lang="en-US" sz="1600" dirty="0" smtClean="0">
                <a:solidFill>
                  <a:prstClr val="black"/>
                </a:solidFill>
                <a:latin typeface="+mj-lt"/>
                <a:ea typeface="Calibri" panose="020F0502020204030204" pitchFamily="34" charset="0"/>
                <a:cs typeface="Arial" panose="020B0604020202020204" pitchFamily="34" charset="0"/>
              </a:rPr>
              <a:t>good condition </a:t>
            </a:r>
          </a:p>
          <a:p>
            <a:pPr marL="169863" indent="-169863">
              <a:lnSpc>
                <a:spcPct val="107000"/>
              </a:lnSpc>
              <a:spcAft>
                <a:spcPts val="60"/>
              </a:spcAft>
              <a:buFont typeface="Arial" pitchFamily="34" charset="0"/>
              <a:buChar char="•"/>
              <a:tabLst>
                <a:tab pos="169863" algn="l"/>
              </a:tabLst>
              <a:defRPr/>
            </a:pPr>
            <a:r>
              <a:rPr lang="en-US" sz="1600" dirty="0" smtClean="0">
                <a:solidFill>
                  <a:prstClr val="black"/>
                </a:solidFill>
                <a:latin typeface="+mj-lt"/>
                <a:ea typeface="Calibri" panose="020F0502020204030204" pitchFamily="34" charset="0"/>
                <a:cs typeface="Arial" panose="020B0604020202020204" pitchFamily="34" charset="0"/>
              </a:rPr>
              <a:t>Always ensure SIMOPs are included in your TBTs </a:t>
            </a:r>
          </a:p>
          <a:p>
            <a:pPr marL="169863" indent="-169863">
              <a:lnSpc>
                <a:spcPct val="107000"/>
              </a:lnSpc>
              <a:spcAft>
                <a:spcPts val="60"/>
              </a:spcAft>
              <a:buFont typeface="Arial" pitchFamily="34" charset="0"/>
              <a:buChar char="•"/>
              <a:tabLst>
                <a:tab pos="169863" algn="l"/>
              </a:tabLst>
              <a:defRPr/>
            </a:pPr>
            <a:r>
              <a:rPr lang="en-US" sz="1600" dirty="0" smtClean="0">
                <a:solidFill>
                  <a:prstClr val="black"/>
                </a:solidFill>
                <a:latin typeface="+mj-lt"/>
                <a:ea typeface="Calibri" panose="020F0502020204030204" pitchFamily="34" charset="0"/>
                <a:cs typeface="Arial" panose="020B0604020202020204" pitchFamily="34" charset="0"/>
              </a:rPr>
              <a:t>Always ensure hazards are identified in your task risk assessments </a:t>
            </a:r>
            <a:endParaRPr lang="en-US" sz="1400" dirty="0">
              <a:solidFill>
                <a:srgbClr val="000000"/>
              </a:solidFill>
              <a:latin typeface="Arial" charset="0"/>
            </a:endParaRPr>
          </a:p>
        </p:txBody>
      </p:sp>
      <p:sp>
        <p:nvSpPr>
          <p:cNvPr id="26628" name="TextBox 16"/>
          <p:cNvSpPr txBox="1">
            <a:spLocks noChangeArrowheads="1"/>
          </p:cNvSpPr>
          <p:nvPr/>
        </p:nvSpPr>
        <p:spPr bwMode="auto">
          <a:xfrm>
            <a:off x="76200" y="5605046"/>
            <a:ext cx="5181600" cy="338554"/>
          </a:xfrm>
          <a:prstGeom prst="rect">
            <a:avLst/>
          </a:prstGeom>
          <a:solidFill>
            <a:srgbClr val="0000FF"/>
          </a:solidFill>
          <a:ln w="9525">
            <a:noFill/>
            <a:miter lim="800000"/>
            <a:headEnd/>
            <a:tailEnd/>
          </a:ln>
        </p:spPr>
        <p:txBody>
          <a:bodyPr>
            <a:spAutoFit/>
          </a:bodyPr>
          <a:lstStyle/>
          <a:p>
            <a:pPr algn="ctr" eaLnBrk="1" hangingPunct="1"/>
            <a:r>
              <a:rPr lang="en-US" sz="1600" b="1" dirty="0">
                <a:solidFill>
                  <a:srgbClr val="FFFF00"/>
                </a:solidFill>
                <a:latin typeface="Tahoma" pitchFamily="34" charset="0"/>
              </a:rPr>
              <a:t>Always ensure </a:t>
            </a:r>
            <a:r>
              <a:rPr lang="en-US" sz="1600" b="1" dirty="0" smtClean="0">
                <a:solidFill>
                  <a:srgbClr val="FFFF00"/>
                </a:solidFill>
                <a:latin typeface="Tahoma" pitchFamily="34" charset="0"/>
              </a:rPr>
              <a:t>“no go” </a:t>
            </a:r>
            <a:r>
              <a:rPr lang="en-US" sz="1600" b="1" dirty="0">
                <a:solidFill>
                  <a:srgbClr val="FFFF00"/>
                </a:solidFill>
                <a:latin typeface="Tahoma" pitchFamily="34" charset="0"/>
              </a:rPr>
              <a:t>zone </a:t>
            </a:r>
            <a:r>
              <a:rPr lang="en-US" sz="1600" b="1" dirty="0" smtClean="0">
                <a:solidFill>
                  <a:srgbClr val="FFFF00"/>
                </a:solidFill>
                <a:latin typeface="Tahoma" pitchFamily="34" charset="0"/>
              </a:rPr>
              <a:t>are </a:t>
            </a:r>
            <a:r>
              <a:rPr lang="en-US" sz="1600" b="1" dirty="0">
                <a:solidFill>
                  <a:srgbClr val="FFFF00"/>
                </a:solidFill>
                <a:latin typeface="Tahoma" pitchFamily="34" charset="0"/>
              </a:rPr>
              <a:t>in place </a:t>
            </a:r>
          </a:p>
        </p:txBody>
      </p:sp>
      <p:sp>
        <p:nvSpPr>
          <p:cNvPr id="26631" name="Slide Number Placeholder 12"/>
          <p:cNvSpPr>
            <a:spLocks noGrp="1"/>
          </p:cNvSpPr>
          <p:nvPr>
            <p:ph type="sldNum" sz="quarter" idx="12"/>
          </p:nvPr>
        </p:nvSpPr>
        <p:spPr>
          <a:noFill/>
        </p:spPr>
        <p:txBody>
          <a:bodyPr/>
          <a:lstStyle/>
          <a:p>
            <a:fld id="{DB4615DE-AE29-4DBE-9167-7BEF3C405107}" type="slidenum">
              <a:rPr lang="en-US" smtClean="0"/>
              <a:pPr/>
              <a:t>1</a:t>
            </a:fld>
            <a:endParaRPr lang="en-US" smtClean="0"/>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grpSp>
        <p:nvGrpSpPr>
          <p:cNvPr id="5" name="Group 131"/>
          <p:cNvGrpSpPr>
            <a:grpSpLocks/>
          </p:cNvGrpSpPr>
          <p:nvPr/>
        </p:nvGrpSpPr>
        <p:grpSpPr bwMode="auto">
          <a:xfrm>
            <a:off x="8534400" y="2743200"/>
            <a:ext cx="336550" cy="544513"/>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
        <p:nvSpPr>
          <p:cNvPr id="26634" name="Freeform 132"/>
          <p:cNvSpPr>
            <a:spLocks/>
          </p:cNvSpPr>
          <p:nvPr/>
        </p:nvSpPr>
        <p:spPr bwMode="auto">
          <a:xfrm>
            <a:off x="8398510" y="5774323"/>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
        <p:nvSpPr>
          <p:cNvPr id="4" name="TextBox 3"/>
          <p:cNvSpPr txBox="1"/>
          <p:nvPr/>
        </p:nvSpPr>
        <p:spPr>
          <a:xfrm>
            <a:off x="5715000" y="3287713"/>
            <a:ext cx="3048000" cy="276999"/>
          </a:xfrm>
          <a:prstGeom prst="rect">
            <a:avLst/>
          </a:prstGeom>
          <a:noFill/>
        </p:spPr>
        <p:txBody>
          <a:bodyPr wrap="square" rtlCol="0">
            <a:spAutoFit/>
          </a:bodyPr>
          <a:lstStyle/>
          <a:p>
            <a:r>
              <a:rPr lang="en-US" sz="1200" b="1" dirty="0">
                <a:solidFill>
                  <a:srgbClr val="000000"/>
                </a:solidFill>
                <a:latin typeface="Arial" pitchFamily="34" charset="0"/>
              </a:rPr>
              <a:t>no go zone </a:t>
            </a:r>
            <a:r>
              <a:rPr lang="en-US" sz="1200" b="1" dirty="0" smtClean="0">
                <a:solidFill>
                  <a:srgbClr val="000000"/>
                </a:solidFill>
                <a:latin typeface="Arial" pitchFamily="34" charset="0"/>
              </a:rPr>
              <a:t>not </a:t>
            </a:r>
            <a:r>
              <a:rPr lang="en-US" sz="1200" b="1" dirty="0">
                <a:solidFill>
                  <a:srgbClr val="000000"/>
                </a:solidFill>
                <a:latin typeface="Arial" pitchFamily="34" charset="0"/>
              </a:rPr>
              <a:t>installed </a:t>
            </a:r>
          </a:p>
        </p:txBody>
      </p:sp>
      <p:sp>
        <p:nvSpPr>
          <p:cNvPr id="13" name="TextBox 12"/>
          <p:cNvSpPr txBox="1"/>
          <p:nvPr/>
        </p:nvSpPr>
        <p:spPr>
          <a:xfrm>
            <a:off x="5791200" y="6273936"/>
            <a:ext cx="3048000" cy="276999"/>
          </a:xfrm>
          <a:prstGeom prst="rect">
            <a:avLst/>
          </a:prstGeom>
          <a:noFill/>
        </p:spPr>
        <p:txBody>
          <a:bodyPr wrap="square" rtlCol="0">
            <a:spAutoFit/>
          </a:bodyPr>
          <a:lstStyle/>
          <a:p>
            <a:r>
              <a:rPr lang="en-US" sz="1200" b="1" dirty="0">
                <a:solidFill>
                  <a:srgbClr val="000000"/>
                </a:solidFill>
                <a:latin typeface="Arial" pitchFamily="34" charset="0"/>
              </a:rPr>
              <a:t>no go zone </a:t>
            </a:r>
            <a:r>
              <a:rPr lang="en-US" sz="1200" b="1" dirty="0" smtClean="0">
                <a:solidFill>
                  <a:srgbClr val="000000"/>
                </a:solidFill>
                <a:latin typeface="Arial" pitchFamily="34" charset="0"/>
              </a:rPr>
              <a:t>installed </a:t>
            </a:r>
            <a:endParaRPr lang="en-US" sz="1200" b="1" dirty="0">
              <a:solidFill>
                <a:srgbClr val="000000"/>
              </a:solidFill>
              <a:latin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351838" cy="3354765"/>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eaLnBrk="1" hangingPunct="1">
              <a:defRPr/>
            </a:pPr>
            <a:r>
              <a:rPr lang="en-US" sz="1600" b="1" dirty="0">
                <a:solidFill>
                  <a:srgbClr val="FF0000"/>
                </a:solidFill>
                <a:latin typeface="Tahoma" pitchFamily="34" charset="0"/>
              </a:rPr>
              <a:t>As a learning from this incident and </a:t>
            </a:r>
            <a:r>
              <a:rPr lang="en-US" sz="1600" b="1" dirty="0" smtClean="0">
                <a:solidFill>
                  <a:srgbClr val="FF0000"/>
                </a:solidFill>
                <a:latin typeface="Tahoma" pitchFamily="34" charset="0"/>
              </a:rPr>
              <a:t>to ensure </a:t>
            </a:r>
            <a:r>
              <a:rPr lang="en-US" sz="1600" b="1" dirty="0">
                <a:solidFill>
                  <a:srgbClr val="FF0000"/>
                </a:solidFill>
                <a:latin typeface="Tahoma" pitchFamily="34" charset="0"/>
              </a:rPr>
              <a:t>continual improvement all </a:t>
            </a:r>
            <a:r>
              <a:rPr lang="en-US" sz="1600" b="1" dirty="0" smtClean="0">
                <a:solidFill>
                  <a:srgbClr val="FF0000"/>
                </a:solidFill>
                <a:latin typeface="Tahoma" pitchFamily="34" charset="0"/>
              </a:rPr>
              <a:t>contract managers </a:t>
            </a:r>
            <a:r>
              <a:rPr lang="en-US" sz="1600" b="1" dirty="0">
                <a:solidFill>
                  <a:srgbClr val="FF0000"/>
                </a:solidFill>
                <a:latin typeface="Tahoma" pitchFamily="34" charset="0"/>
              </a:rPr>
              <a:t>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defRPr/>
            </a:pPr>
            <a:endParaRPr lang="en-US" sz="1400" dirty="0">
              <a:solidFill>
                <a:srgbClr val="000000"/>
              </a:solidFill>
              <a:latin typeface="Arial" charset="0"/>
            </a:endParaRPr>
          </a:p>
          <a:p>
            <a:pPr marL="342900" indent="-342900">
              <a:buFont typeface="+mj-lt"/>
              <a:buAutoNum type="arabicPeriod"/>
              <a:defRPr/>
            </a:pPr>
            <a:r>
              <a:rPr lang="en-US" sz="1400" dirty="0">
                <a:solidFill>
                  <a:srgbClr val="0033CC"/>
                </a:solidFill>
                <a:latin typeface="+mj-lt"/>
                <a:sym typeface="Wingdings" pitchFamily="2" charset="2"/>
              </a:rPr>
              <a:t>Do you ensure a temporary </a:t>
            </a:r>
            <a:r>
              <a:rPr lang="en-US" sz="1400" dirty="0" smtClean="0">
                <a:solidFill>
                  <a:srgbClr val="0033CC"/>
                </a:solidFill>
                <a:latin typeface="+mj-lt"/>
                <a:sym typeface="Wingdings" pitchFamily="2" charset="2"/>
              </a:rPr>
              <a:t>“no go” zone </a:t>
            </a:r>
            <a:r>
              <a:rPr lang="en-US" sz="1400" dirty="0" smtClean="0">
                <a:solidFill>
                  <a:srgbClr val="0033CC"/>
                </a:solidFill>
                <a:latin typeface="+mj-lt"/>
                <a:sym typeface="Wingdings" pitchFamily="2" charset="2"/>
              </a:rPr>
              <a:t>is installed during rig up/rig down?</a:t>
            </a:r>
            <a:endParaRPr lang="en-US" sz="1400" dirty="0">
              <a:solidFill>
                <a:srgbClr val="0033CC"/>
              </a:solidFill>
              <a:latin typeface="+mj-lt"/>
              <a:sym typeface="Wingdings" pitchFamily="2" charset="2"/>
            </a:endParaRPr>
          </a:p>
          <a:p>
            <a:pPr marL="342900" indent="-342900" eaLnBrk="1" hangingPunct="1">
              <a:buFont typeface="+mj-lt"/>
              <a:buAutoNum type="arabicPeriod"/>
              <a:defRPr/>
            </a:pPr>
            <a:r>
              <a:rPr lang="en-US" sz="1400" dirty="0" smtClean="0">
                <a:solidFill>
                  <a:srgbClr val="0033CC"/>
                </a:solidFill>
                <a:latin typeface="+mj-lt"/>
                <a:sym typeface="Wingdings" pitchFamily="2" charset="2"/>
              </a:rPr>
              <a:t>Do </a:t>
            </a:r>
            <a:r>
              <a:rPr lang="en-US" sz="1400" dirty="0">
                <a:solidFill>
                  <a:srgbClr val="0033CC"/>
                </a:solidFill>
                <a:latin typeface="+mj-lt"/>
                <a:sym typeface="Wingdings" pitchFamily="2" charset="2"/>
              </a:rPr>
              <a:t>you ensure hand rails are installed under a PTW?</a:t>
            </a:r>
          </a:p>
          <a:p>
            <a:pPr marL="342900" indent="-342900" eaLnBrk="1" hangingPunct="1">
              <a:buFont typeface="+mj-lt"/>
              <a:buAutoNum type="arabicPeriod"/>
              <a:defRPr/>
            </a:pPr>
            <a:r>
              <a:rPr lang="en-US" sz="1400" dirty="0" smtClean="0">
                <a:solidFill>
                  <a:srgbClr val="0033CC"/>
                </a:solidFill>
                <a:latin typeface="+mj-lt"/>
                <a:sym typeface="Wingdings" pitchFamily="2" charset="2"/>
              </a:rPr>
              <a:t>Do </a:t>
            </a:r>
            <a:r>
              <a:rPr lang="en-US" sz="1400" dirty="0">
                <a:solidFill>
                  <a:srgbClr val="0033CC"/>
                </a:solidFill>
                <a:latin typeface="+mj-lt"/>
                <a:sym typeface="Wingdings" pitchFamily="2" charset="2"/>
              </a:rPr>
              <a:t>you ensure risk assessments cover all hazards and controls</a:t>
            </a:r>
            <a:r>
              <a:rPr lang="en-US" sz="1400" dirty="0" smtClean="0">
                <a:solidFill>
                  <a:srgbClr val="0033CC"/>
                </a:solidFill>
                <a:latin typeface="+mj-lt"/>
                <a:sym typeface="Wingdings" pitchFamily="2" charset="2"/>
              </a:rPr>
              <a:t>?</a:t>
            </a:r>
          </a:p>
          <a:p>
            <a:pPr marL="342900" indent="-342900" eaLnBrk="1" hangingPunct="1">
              <a:buFont typeface="+mj-lt"/>
              <a:buAutoNum type="arabicPeriod"/>
              <a:defRPr/>
            </a:pPr>
            <a:r>
              <a:rPr lang="en-US" sz="1400" dirty="0" smtClean="0">
                <a:solidFill>
                  <a:srgbClr val="0033CC"/>
                </a:solidFill>
                <a:latin typeface="+mj-lt"/>
                <a:sym typeface="Wingdings" pitchFamily="2" charset="2"/>
              </a:rPr>
              <a:t>Do you identify potential DROPS hazards and have mitigations in place?</a:t>
            </a:r>
          </a:p>
          <a:p>
            <a:pPr marL="119063" indent="-119063" eaLnBrk="1" hangingPunct="1">
              <a:defRPr/>
            </a:pPr>
            <a:r>
              <a:rPr lang="en-US" sz="1400" dirty="0">
                <a:solidFill>
                  <a:srgbClr val="0033CC"/>
                </a:solidFill>
                <a:latin typeface="+mj-lt"/>
                <a:sym typeface="Wingdings" pitchFamily="2" charset="2"/>
              </a:rPr>
              <a:t>	</a:t>
            </a:r>
          </a:p>
          <a:p>
            <a:pPr marL="119063" indent="-119063" eaLnBrk="1" hangingPunct="1">
              <a:buFontTx/>
              <a:buChar char="•"/>
              <a:defRPr/>
            </a:pPr>
            <a:endParaRPr lang="en-US" sz="1400" dirty="0">
              <a:solidFill>
                <a:srgbClr val="000000"/>
              </a:solidFill>
              <a:latin typeface="Arial" charset="0"/>
            </a:endParaRPr>
          </a:p>
          <a:p>
            <a:pPr marL="119063" indent="-119063" eaLnBrk="1" hangingPunct="1">
              <a:defRPr/>
            </a:pPr>
            <a:endParaRPr lang="en-US" sz="1400" dirty="0">
              <a:solidFill>
                <a:srgbClr val="000000"/>
              </a:solidFill>
              <a:latin typeface="Arial" charset="0"/>
            </a:endParaRPr>
          </a:p>
          <a:p>
            <a:pPr marL="173038" indent="-173038" eaLnBrk="1" hangingPunct="1">
              <a:buFont typeface="Arial" pitchFamily="34" charset="0"/>
              <a:buChar char="•"/>
              <a:defRPr/>
            </a:pPr>
            <a:endParaRPr lang="en-US" sz="800" dirty="0">
              <a:solidFill>
                <a:srgbClr val="000000"/>
              </a:solidFill>
              <a:latin typeface="Arial" charset="0"/>
            </a:endParaRPr>
          </a:p>
        </p:txBody>
      </p:sp>
      <p:grpSp>
        <p:nvGrpSpPr>
          <p:cNvPr id="2"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2" name="Slide Number Placeholder 8"/>
          <p:cNvSpPr>
            <a:spLocks noGrp="1"/>
          </p:cNvSpPr>
          <p:nvPr>
            <p:ph type="sldNum" sz="quarter" idx="12"/>
          </p:nvPr>
        </p:nvSpPr>
        <p:spPr>
          <a:noFill/>
        </p:spPr>
        <p:txBody>
          <a:bodyPr/>
          <a:lstStyle/>
          <a:p>
            <a:fld id="{6938B89D-F213-4B22-83B0-682ADC9DB09E}" type="slidenum">
              <a:rPr lang="en-US" smtClean="0"/>
              <a:pPr/>
              <a:t>2</a:t>
            </a:fld>
            <a:endParaRPr lang="en-US" smtClean="0"/>
          </a:p>
        </p:txBody>
      </p:sp>
      <p:sp>
        <p:nvSpPr>
          <p:cNvPr id="27653" name="Rectangle 8"/>
          <p:cNvSpPr>
            <a:spLocks noChangeArrowheads="1"/>
          </p:cNvSpPr>
          <p:nvPr/>
        </p:nvSpPr>
        <p:spPr bwMode="auto">
          <a:xfrm>
            <a:off x="336001" y="838200"/>
            <a:ext cx="4842992" cy="307777"/>
          </a:xfrm>
          <a:prstGeom prst="rect">
            <a:avLst/>
          </a:prstGeom>
          <a:noFill/>
          <a:ln w="9525">
            <a:noFill/>
            <a:miter lim="800000"/>
            <a:headEnd/>
            <a:tailEnd/>
          </a:ln>
        </p:spPr>
        <p:txBody>
          <a:bodyPr wrap="none">
            <a:spAutoFit/>
          </a:bodyPr>
          <a:lstStyle/>
          <a:p>
            <a:pPr marL="114300" indent="-114300" algn="just">
              <a:defRPr/>
            </a:pPr>
            <a:r>
              <a:rPr lang="en-GB" sz="1400" b="1" dirty="0" smtClean="0">
                <a:solidFill>
                  <a:srgbClr val="333399"/>
                </a:solidFill>
                <a:latin typeface="Tahoma" pitchFamily="34" charset="0"/>
              </a:rPr>
              <a:t>Date:</a:t>
            </a:r>
            <a:r>
              <a:rPr lang="en-US" sz="1400" b="1" dirty="0" smtClean="0">
                <a:solidFill>
                  <a:srgbClr val="333399"/>
                </a:solidFill>
                <a:latin typeface="Tahoma" pitchFamily="34" charset="0"/>
              </a:rPr>
              <a:t> 14.02.18	NM – Dropped Handrail section</a:t>
            </a:r>
            <a:endParaRPr lang="en-US" sz="1400" b="1" dirty="0">
              <a:solidFill>
                <a:srgbClr val="333399"/>
              </a:solidFill>
              <a:latin typeface="Tahoma"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92023</DocId>
    <ImageCreateDate xmlns="4880E4F8-4B7D-4BDD-91E3-E10D47036ECA" xsi:nil="true"/>
    <wic_System_Copyright xmlns="http://schemas.microsoft.com/sharepoint/v3/fields" xsi:nil="true"/>
  </documentManagement>
</p:properti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030D2CF-17EC-4413-B6BB-209A8DD35041}">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microsoft.com/sharepoint/v3"/>
    <ds:schemaRef ds:uri="4880E4F8-4B7D-4BDD-91E3-E10D47036ECA"/>
    <ds:schemaRef ds:uri="http://schemas.microsoft.com/sharepoint/v3/fields"/>
    <ds:schemaRef ds:uri="4880e4f8-4b7d-4bdd-91e3-e10d47036eca"/>
    <ds:schemaRef ds:uri="http://schemas.openxmlformats.org/package/2006/metadata/core-properties"/>
    <ds:schemaRef ds:uri="http://schemas.microsoft.com/office/infopath/2007/PartnerControls"/>
  </ds:schemaRefs>
</ds:datastoreItem>
</file>

<file path=customXml/itemProps2.xml><?xml version="1.0" encoding="utf-8"?>
<ds:datastoreItem xmlns:ds="http://schemas.openxmlformats.org/officeDocument/2006/customXml" ds:itemID="{25F142AF-2779-441F-B1C5-B6EEEA80323D}"/>
</file>

<file path=customXml/itemProps3.xml><?xml version="1.0" encoding="utf-8"?>
<ds:datastoreItem xmlns:ds="http://schemas.openxmlformats.org/officeDocument/2006/customXml" ds:itemID="{6D8EDC01-819E-49EC-8E8F-E12A44693E0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165</TotalTime>
  <Words>174</Words>
  <Application>Microsoft Office PowerPoint</Application>
  <PresentationFormat>On-screen Show (4:3)</PresentationFormat>
  <Paragraphs>35</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Theme1</vt:lpstr>
      <vt:lpstr>Slide 1</vt:lpstr>
      <vt:lpstr>Slide 2</vt:lpstr>
    </vt:vector>
  </TitlesOfParts>
  <Company>PDO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mu95018</cp:lastModifiedBy>
  <cp:revision>48</cp:revision>
  <dcterms:created xsi:type="dcterms:W3CDTF">2016-03-28T05:48:29Z</dcterms:created>
  <dcterms:modified xsi:type="dcterms:W3CDTF">2018-09-09T04:45:51Z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