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87" r:id="rId5"/>
    <p:sldId id="28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lga.chernyshova\Desktop\IMC Contract\Incidents\2017\HiPo RWC Bahja 16 May 2017\__800x800_549a515207e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9812" y="3581400"/>
            <a:ext cx="302418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66698" y="1038225"/>
            <a:ext cx="5638801" cy="394723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27 January 2018      High Potential MVI in Bahja </a:t>
            </a:r>
          </a:p>
          <a:p>
            <a:pPr marL="114300" indent="-114300" algn="just"/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altLang="en-US" sz="1400" dirty="0" smtClean="0"/>
              <a:t>A </a:t>
            </a:r>
            <a:r>
              <a:rPr lang="en-US" altLang="en-US" sz="1400" dirty="0"/>
              <a:t>pole hole drill rig vehicle </a:t>
            </a:r>
            <a:r>
              <a:rPr lang="en-US" altLang="en-US" sz="1400" dirty="0" smtClean="0"/>
              <a:t>skidded </a:t>
            </a:r>
            <a:r>
              <a:rPr lang="en-US" altLang="en-US" sz="1400" dirty="0"/>
              <a:t>and  </a:t>
            </a:r>
            <a:r>
              <a:rPr lang="en-US" altLang="en-US" sz="1400" dirty="0" smtClean="0"/>
              <a:t>rolled over while </a:t>
            </a:r>
            <a:r>
              <a:rPr lang="en-US" altLang="en-US" sz="1400" dirty="0"/>
              <a:t>negotiating a  </a:t>
            </a:r>
            <a:r>
              <a:rPr lang="en-US" altLang="en-US" sz="1400" dirty="0" smtClean="0"/>
              <a:t>curve </a:t>
            </a:r>
            <a:r>
              <a:rPr lang="en-US" altLang="en-US" sz="1400" dirty="0"/>
              <a:t>on the graded road near Sadad station towards </a:t>
            </a:r>
            <a:r>
              <a:rPr lang="en-US" altLang="en-US" sz="1400" dirty="0" err="1"/>
              <a:t>Hubara</a:t>
            </a:r>
            <a:r>
              <a:rPr lang="en-US" altLang="en-US" sz="1400" dirty="0"/>
              <a:t>. The driver lost control over the vehicle when the right wheels touched gravel on the right shoulder of the </a:t>
            </a:r>
            <a:r>
              <a:rPr lang="en-US" altLang="en-US" sz="1400" dirty="0" smtClean="0"/>
              <a:t>road.</a:t>
            </a:r>
            <a:r>
              <a:rPr lang="en-IN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400" dirty="0" smtClean="0"/>
              <a:t>The </a:t>
            </a:r>
            <a:r>
              <a:rPr lang="en-US" altLang="en-US" sz="1400" dirty="0"/>
              <a:t>driver and helper were transported to PDO clinic in Rima; they both were unharmed. </a:t>
            </a:r>
          </a:p>
          <a:p>
            <a:pPr marL="114300" indent="-114300" algn="just">
              <a:defRPr/>
            </a:pPr>
            <a:endParaRPr lang="en-US" sz="1400" b="1" dirty="0" smtClean="0">
              <a:solidFill>
                <a:srgbClr val="0033CC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learnings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drive to the road </a:t>
            </a:r>
            <a:r>
              <a:rPr lang="en-US" sz="1400" dirty="0" smtClean="0"/>
              <a:t>conditions</a:t>
            </a:r>
            <a:endParaRPr lang="en-US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keep a reasonable distance between your vehicle and road </a:t>
            </a:r>
            <a:r>
              <a:rPr lang="en-US" sz="1400" dirty="0" smtClean="0"/>
              <a:t>shoulder</a:t>
            </a:r>
            <a:endParaRPr lang="en-US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slow down when approaching a sharp bend on a graded road – even if a speed limit sign is not </a:t>
            </a:r>
            <a:r>
              <a:rPr lang="en-US" sz="1400" dirty="0" smtClean="0"/>
              <a:t>there</a:t>
            </a:r>
            <a:endParaRPr lang="en-US" sz="1400" dirty="0"/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0998" y="5336833"/>
            <a:ext cx="5410202" cy="39017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drive to the road conditions!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Freeform 132"/>
          <p:cNvSpPr>
            <a:spLocks/>
          </p:cNvSpPr>
          <p:nvPr/>
        </p:nvSpPr>
        <p:spPr bwMode="auto">
          <a:xfrm>
            <a:off x="8610600" y="5257800"/>
            <a:ext cx="533400" cy="6096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" name="Picture 2" descr="Z:\HSE Folder\Incident  near miss\2018\Photos\Compressed\20180127_134327\IMG_20180127_13475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9812" y="914400"/>
            <a:ext cx="3004374" cy="241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691513" y="2681485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0655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563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all drivers are properly trained, competent and experienced enough to drive on graded roads at remote areas? 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you communicate efficiently with your sub-contractors on their work plans and journey management arrangements? 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follow approval protocol for all drivers and vehicles of your sub-contractors?  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your sub-contractors are aware who is a focal point of contact for them in your </a:t>
            </a:r>
            <a:r>
              <a:rPr lang="en-US" sz="1400" dirty="0" err="1" smtClean="0">
                <a:solidFill>
                  <a:srgbClr val="0000FF"/>
                </a:solidFill>
                <a:sym typeface="Wingdings" pitchFamily="2" charset="2"/>
              </a:rPr>
              <a:t>organisation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?  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you properly cascade incident learnings among your sub-contactors</a:t>
            </a:r>
            <a:r>
              <a:rPr lang="en-US" sz="1400" smtClean="0">
                <a:solidFill>
                  <a:srgbClr val="0000FF"/>
                </a:solidFill>
                <a:sym typeface="Wingdings" pitchFamily="2" charset="2"/>
              </a:rPr>
              <a:t>? 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31677" y="838200"/>
            <a:ext cx="5113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27 January 2018      High Potential MVI in Bahja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4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92024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DD5998-60E1-48E8-B623-D6F1A61F1F4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EAE279B-F824-4AD7-BC49-50F44A682B6C}"/>
</file>

<file path=customXml/itemProps3.xml><?xml version="1.0" encoding="utf-8"?>
<ds:datastoreItem xmlns:ds="http://schemas.openxmlformats.org/officeDocument/2006/customXml" ds:itemID="{3D31C03C-67CC-4542-90B1-458DDD76A6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321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29</cp:revision>
  <dcterms:created xsi:type="dcterms:W3CDTF">2016-03-28T05:48:29Z</dcterms:created>
  <dcterms:modified xsi:type="dcterms:W3CDTF">2018-09-09T03:56:04Z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