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1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14F2B-4B4B-4B46-B032-07B02ECD7133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BE7EC-ECEF-4249-B0C8-520C09115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E0DAF-4EFC-43A7-B74C-977023163D79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E688-5B11-4ADC-A8F4-8B2B780E1FA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5562600" cy="510909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15.01.18 	Incident HiPo#05  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8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</a:rPr>
              <a:t>A high pressure kick was taken whilst attempting to mill a restriction in the 4 ½” liner on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Sakhiya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44. There were no floats in the string and the TDS was positioned a full stand above the rotary table. The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topdrive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upper (hydraulic) IBOP valve was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closed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when the </a:t>
            </a:r>
            <a:r>
              <a:rPr lang="en-US" sz="1400" dirty="0" err="1" smtClean="0">
                <a:solidFill>
                  <a:srgbClr val="000000"/>
                </a:solidFill>
                <a:latin typeface="+mj-lt"/>
              </a:rPr>
              <a:t>drillpipe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pressure was 4,000psi but did not seal. The standpipe pressure eventually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stabilised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at 5,844psi. It was not possible to generate enough torque to close the manual IBOP at height from the </a:t>
            </a:r>
            <a:r>
              <a:rPr lang="en-US" sz="1400" dirty="0" err="1">
                <a:solidFill>
                  <a:srgbClr val="000000"/>
                </a:solidFill>
                <a:latin typeface="+mj-lt"/>
              </a:rPr>
              <a:t>manrider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. The well was killed with the wait and weight method. The contingency plan was to shear the string if the standpipe started leaking.</a:t>
            </a:r>
          </a:p>
          <a:p>
            <a:pPr marL="342900" indent="-342900" algn="just" eaLnBrk="1" hangingPunct="1">
              <a:defRPr/>
            </a:pPr>
            <a:endParaRPr lang="en-US" sz="8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300" dirty="0">
                <a:latin typeface="+mj-lt"/>
                <a:cs typeface="Tahoma" pitchFamily="34" charset="0"/>
              </a:rPr>
              <a:t>Run float valves in all BHAs.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300" dirty="0">
                <a:latin typeface="+mj-lt"/>
                <a:cs typeface="Tahoma" pitchFamily="34" charset="0"/>
              </a:rPr>
              <a:t>A manual IBOP requires very high torque (7kftlbs) to close with 10kpsi internal pressure. </a:t>
            </a:r>
            <a:r>
              <a:rPr lang="en-US" sz="1300" dirty="0" err="1">
                <a:latin typeface="+mj-lt"/>
                <a:cs typeface="Tahoma" pitchFamily="34" charset="0"/>
              </a:rPr>
              <a:t>Spaceout</a:t>
            </a:r>
            <a:r>
              <a:rPr lang="en-US" sz="1300" dirty="0">
                <a:latin typeface="+mj-lt"/>
                <a:cs typeface="Tahoma" pitchFamily="34" charset="0"/>
              </a:rPr>
              <a:t> the TDS to be at an accessible height when milling so that if required this high torque can be applied to the manual IBOP.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300" dirty="0">
                <a:latin typeface="+mj-lt"/>
                <a:cs typeface="Tahoma" pitchFamily="34" charset="0"/>
              </a:rPr>
              <a:t>Include a </a:t>
            </a:r>
            <a:r>
              <a:rPr lang="en-US" sz="1300" dirty="0" err="1">
                <a:latin typeface="+mj-lt"/>
                <a:cs typeface="Tahoma" pitchFamily="34" charset="0"/>
              </a:rPr>
              <a:t>kelly</a:t>
            </a:r>
            <a:r>
              <a:rPr lang="en-US" sz="1300" dirty="0">
                <a:latin typeface="+mj-lt"/>
                <a:cs typeface="Tahoma" pitchFamily="34" charset="0"/>
              </a:rPr>
              <a:t> cock just above the rotary table when conducting “at-risk” operations </a:t>
            </a:r>
            <a:r>
              <a:rPr lang="en-US" sz="1300" dirty="0" smtClean="0">
                <a:latin typeface="+mj-lt"/>
                <a:cs typeface="Tahoma" pitchFamily="34" charset="0"/>
              </a:rPr>
              <a:t>i.e. </a:t>
            </a:r>
            <a:r>
              <a:rPr lang="en-US" sz="1300" dirty="0">
                <a:latin typeface="+mj-lt"/>
                <a:cs typeface="Tahoma" pitchFamily="34" charset="0"/>
              </a:rPr>
              <a:t>perforations / milling / displacing to lower fluid weights.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300" dirty="0" smtClean="0">
                <a:latin typeface="+mj-lt"/>
                <a:cs typeface="Tahoma" pitchFamily="34" charset="0"/>
              </a:rPr>
              <a:t>High zinc content IBOPs </a:t>
            </a:r>
            <a:r>
              <a:rPr lang="en-US" sz="1300" dirty="0">
                <a:latin typeface="+mj-lt"/>
                <a:cs typeface="Tahoma" pitchFamily="34" charset="0"/>
              </a:rPr>
              <a:t>are not compatible with high chloride (salt) mud </a:t>
            </a:r>
            <a:r>
              <a:rPr lang="en-US" sz="1300" dirty="0" smtClean="0">
                <a:latin typeface="+mj-lt"/>
                <a:cs typeface="Tahoma" pitchFamily="34" charset="0"/>
              </a:rPr>
              <a:t>environments as dezincification can rapidly occur.</a:t>
            </a:r>
            <a:endParaRPr lang="en-US" sz="1300" dirty="0">
              <a:latin typeface="+mj-lt"/>
              <a:cs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300" dirty="0">
                <a:latin typeface="+mj-lt"/>
                <a:cs typeface="Tahoma" pitchFamily="34" charset="0"/>
              </a:rPr>
              <a:t>If a restriction is observed in the casing / liner run </a:t>
            </a:r>
            <a:r>
              <a:rPr lang="en-US" sz="1300" dirty="0" err="1">
                <a:latin typeface="+mj-lt"/>
                <a:cs typeface="Tahoma" pitchFamily="34" charset="0"/>
              </a:rPr>
              <a:t>slickline</a:t>
            </a:r>
            <a:r>
              <a:rPr lang="en-US" sz="1300" dirty="0">
                <a:latin typeface="+mj-lt"/>
                <a:cs typeface="Tahoma" pitchFamily="34" charset="0"/>
              </a:rPr>
              <a:t> drifts and e-line logs to understand the cause of the restriction before </a:t>
            </a:r>
            <a:r>
              <a:rPr lang="en-US" sz="1300" dirty="0" err="1">
                <a:latin typeface="+mj-lt"/>
                <a:cs typeface="Tahoma" pitchFamily="34" charset="0"/>
              </a:rPr>
              <a:t>swedging</a:t>
            </a:r>
            <a:r>
              <a:rPr lang="en-US" sz="1300" dirty="0">
                <a:latin typeface="+mj-lt"/>
                <a:cs typeface="Tahoma" pitchFamily="34" charset="0"/>
              </a:rPr>
              <a:t> or milling</a:t>
            </a:r>
            <a:r>
              <a:rPr lang="en-US" sz="1300" dirty="0" smtClean="0">
                <a:latin typeface="+mj-lt"/>
                <a:cs typeface="Tahoma" pitchFamily="34" charset="0"/>
              </a:rPr>
              <a:t>.</a:t>
            </a:r>
            <a:endParaRPr lang="en-US" sz="13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609600" y="6019800"/>
            <a:ext cx="4343400" cy="338554"/>
          </a:xfrm>
          <a:prstGeom prst="rect">
            <a:avLst/>
          </a:prstGeom>
          <a:solidFill>
            <a:srgbClr val="4821E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Run float valves in all BHAs. 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50838" y="0"/>
            <a:ext cx="87931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  <a:endParaRPr lang="en-GB" sz="3600" b="1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255920" y="1411069"/>
            <a:ext cx="507080" cy="879476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4337" y="3433011"/>
            <a:ext cx="2133600" cy="256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F9A0668-7046-46BD-9ED1-F643AF45B695}"/>
              </a:ext>
            </a:extLst>
          </p:cNvPr>
          <p:cNvSpPr/>
          <p:nvPr/>
        </p:nvSpPr>
        <p:spPr>
          <a:xfrm>
            <a:off x="5950694" y="6068897"/>
            <a:ext cx="296470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latin typeface="+mj-lt"/>
              </a:rPr>
              <a:t>Run float valves on all strings.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5551EDC-B16E-442D-A17C-ECE754142F30}"/>
              </a:ext>
            </a:extLst>
          </p:cNvPr>
          <p:cNvSpPr/>
          <p:nvPr/>
        </p:nvSpPr>
        <p:spPr>
          <a:xfrm>
            <a:off x="5838826" y="2818263"/>
            <a:ext cx="315277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atin typeface="+mj-lt"/>
              </a:rPr>
              <a:t>Float valves not installed. </a:t>
            </a:r>
          </a:p>
          <a:p>
            <a:pPr>
              <a:defRPr/>
            </a:pPr>
            <a:r>
              <a:rPr lang="en-US" sz="1200" dirty="0">
                <a:latin typeface="+mj-lt"/>
              </a:rPr>
              <a:t>Unable to break out string and install </a:t>
            </a:r>
            <a:r>
              <a:rPr lang="en-US" sz="1200" dirty="0" err="1">
                <a:latin typeface="+mj-lt"/>
              </a:rPr>
              <a:t>kelly</a:t>
            </a:r>
            <a:r>
              <a:rPr lang="en-US" sz="1200" dirty="0">
                <a:latin typeface="+mj-lt"/>
              </a:rPr>
              <a:t> cock against high pressure.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F8B1FFE-9327-453B-B0DC-F40B0B95842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0050" y="819892"/>
            <a:ext cx="1779585" cy="1998202"/>
          </a:xfrm>
          <a:prstGeom prst="rect">
            <a:avLst/>
          </a:prstGeom>
        </p:spPr>
      </p:pic>
      <p:sp>
        <p:nvSpPr>
          <p:cNvPr id="7" name="Star: 6 Points 6">
            <a:extLst>
              <a:ext uri="{FF2B5EF4-FFF2-40B4-BE49-F238E27FC236}">
                <a16:creationId xmlns:a16="http://schemas.microsoft.com/office/drawing/2014/main" xmlns="" id="{6027C894-1E58-4D9F-8850-5EAFCBC8CFA8}"/>
              </a:ext>
            </a:extLst>
          </p:cNvPr>
          <p:cNvSpPr/>
          <p:nvPr/>
        </p:nvSpPr>
        <p:spPr bwMode="auto">
          <a:xfrm>
            <a:off x="6427852" y="948857"/>
            <a:ext cx="757927" cy="699744"/>
          </a:xfrm>
          <a:prstGeom prst="star6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5000 PSI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667750" cy="33239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procedures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that cover all operations including well control requirements?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a bridging document?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the procedures mandate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running float valves in all assemblies?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a process for ensuring pressure control equipment is compatible with the planned fluid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environment?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107466" y="-228600"/>
            <a:ext cx="9251354" cy="990600"/>
            <a:chOff x="-73" y="-144"/>
            <a:chExt cx="6313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-73" y="0"/>
              <a:ext cx="631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</a:t>
              </a:r>
              <a:r>
                <a:rPr lang="en-GB" sz="3600" b="1">
                  <a:latin typeface="+mj-lt"/>
                </a:rPr>
                <a:t>self audit</a:t>
              </a:r>
              <a:endParaRPr lang="en-GB" sz="3600" b="1" dirty="0">
                <a:latin typeface="+mj-lt"/>
              </a:endParaRP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38200"/>
            <a:ext cx="8839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15.01.18 	Incident HiPo#05 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92025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5E3997-4752-40CE-B580-5E2C3A80B0D4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5F634A2-B40C-4198-9C28-C6EC192DBCA1}"/>
</file>

<file path=customXml/itemProps3.xml><?xml version="1.0" encoding="utf-8"?>
<ds:datastoreItem xmlns:ds="http://schemas.openxmlformats.org/officeDocument/2006/customXml" ds:itemID="{61B40A62-376C-4D8D-A844-6FF38A78EA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187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3</cp:revision>
  <dcterms:created xsi:type="dcterms:W3CDTF">2018-08-07T09:11:11Z</dcterms:created>
  <dcterms:modified xsi:type="dcterms:W3CDTF">2018-09-09T04:19:13Z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