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89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648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877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5257800" cy="41395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20.01.2018     Incident title: MVI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defRPr/>
            </a:pPr>
            <a:r>
              <a:rPr lang="en-US" altLang="en-US" sz="1400" dirty="0" smtClean="0"/>
              <a:t> </a:t>
            </a:r>
            <a:r>
              <a:rPr lang="en-US" altLang="en-US" sz="1400" dirty="0" smtClean="0"/>
              <a:t>On 20</a:t>
            </a:r>
            <a:r>
              <a:rPr lang="en-US" altLang="en-US" sz="1400" baseline="30000" dirty="0" smtClean="0"/>
              <a:t>th</a:t>
            </a:r>
            <a:r>
              <a:rPr lang="en-US" altLang="en-US" sz="1400" dirty="0" smtClean="0"/>
              <a:t> January </a:t>
            </a:r>
            <a:r>
              <a:rPr lang="en-US" altLang="en-US" sz="1400" dirty="0"/>
              <a:t>2018 at around 11:20 am at Yibal, the driver was driving the </a:t>
            </a:r>
            <a:r>
              <a:rPr lang="en-US" altLang="en-US" sz="1400" dirty="0" smtClean="0"/>
              <a:t>tipper partially  </a:t>
            </a:r>
            <a:r>
              <a:rPr lang="en-US" altLang="en-US" sz="1400" dirty="0"/>
              <a:t>loaded with soil at the right side of the ongoing worksite to unload </a:t>
            </a:r>
            <a:r>
              <a:rPr lang="en-US" altLang="en-US" sz="1400" dirty="0" smtClean="0"/>
              <a:t>it near </a:t>
            </a:r>
            <a:r>
              <a:rPr lang="en-US" altLang="en-US" sz="1400" dirty="0"/>
              <a:t>the </a:t>
            </a:r>
            <a:r>
              <a:rPr lang="en-US" altLang="en-US" sz="1400" dirty="0" smtClean="0"/>
              <a:t>runoff. </a:t>
            </a:r>
            <a:r>
              <a:rPr lang="en-US" altLang="en-US" sz="1400" dirty="0"/>
              <a:t>He travelled approximately 200 meter from the loading point and while descending the ramp the vehicle toppled through the loose soil.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Always </a:t>
            </a:r>
            <a:r>
              <a:rPr lang="en-US" altLang="en-US" sz="1400" dirty="0"/>
              <a:t>k</a:t>
            </a:r>
            <a:r>
              <a:rPr lang="en-US" altLang="en-US" sz="1400" dirty="0" smtClean="0"/>
              <a:t>eep </a:t>
            </a:r>
            <a:r>
              <a:rPr lang="en-US" altLang="en-US" sz="1400" dirty="0"/>
              <a:t>a safe distance from the </a:t>
            </a:r>
            <a:r>
              <a:rPr lang="en-US" altLang="en-US" sz="1400" dirty="0" smtClean="0"/>
              <a:t>roadway</a:t>
            </a:r>
            <a:endParaRPr lang="en-US" altLang="en-US" sz="1400" dirty="0" smtClean="0"/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Always ensure equal and balanced </a:t>
            </a:r>
            <a:r>
              <a:rPr lang="en-US" altLang="en-US" sz="1400" dirty="0" smtClean="0"/>
              <a:t>load</a:t>
            </a:r>
            <a:endParaRPr lang="en-US" altLang="en-US" sz="1400" dirty="0" smtClean="0"/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Always review </a:t>
            </a:r>
            <a:r>
              <a:rPr lang="en-US" altLang="en-US" sz="1400" dirty="0" smtClean="0"/>
              <a:t>drivers records </a:t>
            </a:r>
            <a:r>
              <a:rPr lang="en-US" altLang="en-US" sz="1400" dirty="0" smtClean="0"/>
              <a:t>and </a:t>
            </a:r>
            <a:r>
              <a:rPr lang="en-US" altLang="en-US" sz="1400" smtClean="0"/>
              <a:t>that they are </a:t>
            </a:r>
            <a:r>
              <a:rPr lang="en-US" altLang="en-US" sz="1400" dirty="0" smtClean="0"/>
              <a:t>fit to work</a:t>
            </a:r>
            <a:endParaRPr lang="en-US" altLang="en-US" sz="1400" dirty="0" smtClean="0"/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Always ensure the workforce are not being</a:t>
            </a:r>
            <a:endParaRPr lang="en-US" altLang="en-US" sz="1400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171" y="3446405"/>
            <a:ext cx="3117832" cy="2804428"/>
          </a:xfrm>
          <a:prstGeom prst="rect">
            <a:avLst/>
          </a:prstGeom>
        </p:spPr>
      </p:pic>
      <p:sp>
        <p:nvSpPr>
          <p:cNvPr id="13" name="Freeform 132"/>
          <p:cNvSpPr>
            <a:spLocks/>
          </p:cNvSpPr>
          <p:nvPr/>
        </p:nvSpPr>
        <p:spPr bwMode="auto">
          <a:xfrm>
            <a:off x="8293940" y="554837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5870171" y="5334000"/>
            <a:ext cx="13239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898746" y="4813262"/>
            <a:ext cx="1143000" cy="41549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050" b="1" dirty="0">
                <a:solidFill>
                  <a:schemeClr val="bg1"/>
                </a:solidFill>
                <a:latin typeface="+mj-lt"/>
              </a:rPr>
              <a:t>Safe distance from the edge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345" y="888935"/>
            <a:ext cx="3092658" cy="2452229"/>
          </a:xfrm>
          <a:prstGeom prst="rect">
            <a:avLst/>
          </a:prstGeom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54265" y="2659069"/>
            <a:ext cx="336550" cy="544513"/>
            <a:chOff x="3504" y="544"/>
            <a:chExt cx="2287" cy="1855"/>
          </a:xfrm>
        </p:grpSpPr>
        <p:sp>
          <p:nvSpPr>
            <p:cNvPr id="2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381000" y="5562600"/>
            <a:ext cx="5181600" cy="427040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Maintain a safe distance while driving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1143000"/>
            <a:ext cx="8609013" cy="34470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to ensure continual improvement, all contract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managers must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review their HSE HEMP against the questions asked below:       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endParaRPr lang="en-US" sz="14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400" b="1" dirty="0" smtClean="0">
                <a:solidFill>
                  <a:srgbClr val="0000FF"/>
                </a:solidFill>
                <a:latin typeface="Tahoma" pitchFamily="34" charset="0"/>
              </a:rPr>
              <a:t>	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800100" lvl="1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that new/young drivers are adequately mentored prior to assigning the task?</a:t>
            </a:r>
          </a:p>
          <a:p>
            <a:pPr marL="800100" lvl="1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daily that all drivers are fit to work?</a:t>
            </a:r>
          </a:p>
          <a:p>
            <a:pPr marL="800100" lvl="1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have a formal system to monitor the driver’s </a:t>
            </a:r>
            <a:r>
              <a:rPr lang="en-US" sz="1400" dirty="0" err="1" smtClean="0">
                <a:solidFill>
                  <a:srgbClr val="0000FF"/>
                </a:solidFill>
                <a:sym typeface="Wingdings" pitchFamily="2" charset="2"/>
              </a:rPr>
              <a:t>behaviour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other than IVMS?</a:t>
            </a:r>
          </a:p>
          <a:p>
            <a:pPr marL="800100" lvl="1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you ensure the site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are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adequately laid out and all controls are in place? </a:t>
            </a:r>
          </a:p>
          <a:p>
            <a:pPr marL="800100" lvl="1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ensure safe access roads are in place? </a:t>
            </a:r>
          </a:p>
          <a:p>
            <a:pPr eaLnBrk="1" hangingPunct="1">
              <a:defRPr/>
            </a:pPr>
            <a:endParaRPr lang="en-US" sz="14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	</a:t>
            </a:r>
            <a:endParaRPr lang="en-US" sz="1400" dirty="0"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81000" y="838200"/>
            <a:ext cx="37914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20.01.2018     Incident title: MVI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78E72F-D40F-44D9-8025-10C9E569DAF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8E4B88-56DF-4814-9803-E194F79585C0}"/>
</file>

<file path=customXml/itemProps3.xml><?xml version="1.0" encoding="utf-8"?>
<ds:datastoreItem xmlns:ds="http://schemas.openxmlformats.org/officeDocument/2006/customXml" ds:itemID="{507C6B35-E94A-40AC-B198-775B1F0A03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195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29</cp:revision>
  <dcterms:created xsi:type="dcterms:W3CDTF">2016-03-28T05:48:29Z</dcterms:created>
  <dcterms:modified xsi:type="dcterms:W3CDTF">2018-09-09T04:39:05Z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