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91" r:id="rId5"/>
    <p:sldId id="29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6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6019800" cy="347018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25-02-2018      	MVI – Roll over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endParaRPr lang="en-US" sz="1050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altLang="en-US" sz="1400" dirty="0" smtClean="0"/>
              <a:t>A Roustabout was returning to the Hoist after dropping off personnel at the camp.  At approximately 23:30 hrs he lost control of the vehicle resulting in a rollover. Fortunately </a:t>
            </a:r>
            <a:r>
              <a:rPr lang="en-US" altLang="en-US" sz="1400" dirty="0" smtClean="0"/>
              <a:t>,the </a:t>
            </a:r>
            <a:r>
              <a:rPr lang="en-US" altLang="en-US" sz="1400" dirty="0" smtClean="0"/>
              <a:t>Roustabout did not suffer any </a:t>
            </a:r>
            <a:r>
              <a:rPr lang="en-US" altLang="en-US" sz="1400" dirty="0" smtClean="0"/>
              <a:t>injury. </a:t>
            </a:r>
            <a:endParaRPr lang="en-US" altLang="en-US" sz="1400" dirty="0" smtClean="0"/>
          </a:p>
          <a:p>
            <a:endParaRPr lang="en-US" sz="600" dirty="0" smtClean="0">
              <a:solidFill>
                <a:srgbClr val="000000"/>
              </a:solidFill>
              <a:latin typeface="Arial" charset="0"/>
            </a:endParaRPr>
          </a:p>
          <a:p>
            <a:endParaRPr lang="hr-HR" sz="600" dirty="0" smtClean="0">
              <a:solidFill>
                <a:srgbClr val="000000"/>
              </a:solidFill>
              <a:latin typeface="Arial" charset="0"/>
            </a:endParaRPr>
          </a:p>
          <a:p>
            <a:endParaRPr lang="hr-HR" sz="600" dirty="0" smtClean="0">
              <a:solidFill>
                <a:srgbClr val="000000"/>
              </a:solidFill>
              <a:latin typeface="Arial" charset="0"/>
            </a:endParaRPr>
          </a:p>
          <a:p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28600" indent="-228600">
              <a:buFont typeface="Arial" pitchFamily="34" charset="0"/>
              <a:buChar char="•"/>
            </a:pPr>
            <a:r>
              <a:rPr lang="en-US" altLang="en-US" sz="1400" dirty="0" smtClean="0"/>
              <a:t>Always ensure you follow the night driving rules and speed limit as per </a:t>
            </a:r>
            <a:r>
              <a:rPr lang="en-US" altLang="en-US" sz="1400" dirty="0" smtClean="0"/>
              <a:t>SP-2000 </a:t>
            </a:r>
            <a:r>
              <a:rPr lang="en-US" altLang="en-US" sz="1400" dirty="0" smtClean="0"/>
              <a:t>(50 Km/h)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altLang="en-US" sz="1400" dirty="0" smtClean="0"/>
              <a:t>Always ensure you have a Journey </a:t>
            </a:r>
            <a:r>
              <a:rPr lang="en-US" altLang="en-US" sz="1400" dirty="0" smtClean="0"/>
              <a:t>M</a:t>
            </a:r>
            <a:r>
              <a:rPr lang="en-US" altLang="en-US" sz="1400" dirty="0" smtClean="0"/>
              <a:t>anagement Plan </a:t>
            </a:r>
            <a:r>
              <a:rPr lang="en-US" altLang="en-US" sz="1400" dirty="0" smtClean="0"/>
              <a:t>when required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altLang="en-US" sz="1400" dirty="0" smtClean="0"/>
              <a:t>Ensure using  an approved  IVMS third party as per OPAL &amp; PDO </a:t>
            </a:r>
            <a:r>
              <a:rPr lang="en-US" altLang="en-US" sz="1400" dirty="0" smtClean="0"/>
              <a:t>list </a:t>
            </a:r>
            <a:endParaRPr lang="en-US" altLang="en-US" sz="1400" dirty="0" smtClean="0"/>
          </a:p>
          <a:p>
            <a:endParaRPr lang="en-US" sz="1400" dirty="0" smtClean="0">
              <a:latin typeface="Calibri" panose="020F0502020204030204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457200" y="5029200"/>
            <a:ext cx="5181600" cy="427040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lnSpc>
                <a:spcPct val="150000"/>
              </a:lnSpc>
              <a:defRPr/>
            </a:pPr>
            <a:r>
              <a:rPr lang="en-US" altLang="en-US" sz="1450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Always follow </a:t>
            </a:r>
            <a:r>
              <a:rPr lang="en-US" altLang="en-US" sz="145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Night driving rules </a:t>
            </a:r>
            <a:endParaRPr lang="en-US" altLang="en-US" sz="1450" b="1" dirty="0" smtClean="0">
              <a:solidFill>
                <a:srgbClr val="FFFF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848599" y="6553200"/>
            <a:ext cx="1302519" cy="285134"/>
          </a:xfrm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9" name="Text Placeholder 8"/>
          <p:cNvSpPr>
            <a:spLocks noGrp="1"/>
          </p:cNvSpPr>
          <p:nvPr/>
        </p:nvSpPr>
        <p:spPr>
          <a:xfrm>
            <a:off x="6482067" y="2804652"/>
            <a:ext cx="2500514" cy="395748"/>
          </a:xfrm>
          <a:prstGeom prst="rect">
            <a:avLst/>
          </a:prstGeom>
        </p:spPr>
        <p:txBody>
          <a:bodyPr anchor="t"/>
          <a:lstStyle>
            <a:lvl1pPr marL="119063" indent="-119063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i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9063" marR="0" lvl="0" indent="-1190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050" b="1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Final resting position of the vehicle after roll over which lies in the safety road</a:t>
            </a:r>
          </a:p>
        </p:txBody>
      </p:sp>
      <p:pic>
        <p:nvPicPr>
          <p:cNvPr id="11" name="Picture 10" descr="D:\BaOmar HSE Files\Ba Omar\Incident investigation\2018\Hoist 54\Light vehicle tip over, Hoist 54 dated 25-02-2018\Pics\DSCN0705.JPG"/>
          <p:cNvPicPr/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838200"/>
            <a:ext cx="2438400" cy="1828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946495" y="3352800"/>
            <a:ext cx="1359305" cy="12254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3" descr="C:\Users\mu54394\AppData\Local\Temp\wzbf7c\no-mobile-&amp;-no-speeding-(PD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946494" y="4594700"/>
            <a:ext cx="1359306" cy="1272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48600" y="6477000"/>
            <a:ext cx="1280652" cy="381000"/>
          </a:xfrm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01763" y="914400"/>
            <a:ext cx="45464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</a:t>
            </a: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: 25/02/2018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     	MVI – Roll over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52400" y="1349375"/>
            <a:ext cx="8763000" cy="467204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57150" indent="-5715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a learning from this incident and 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to ensure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continual improvement all 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contract</a:t>
            </a:r>
            <a:r>
              <a:rPr lang="hr-HR" sz="1400" b="1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managers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below.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57150" indent="-57150" eaLnBrk="1" hangingPunct="1"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	Confirm </a:t>
            </a: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282575" lvl="1" indent="-225425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Do you ensure PDO </a:t>
            </a:r>
            <a:r>
              <a:rPr lang="en-US" sz="1400" dirty="0" err="1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authorisation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if night driving required? </a:t>
            </a:r>
            <a:endParaRPr lang="en-US" sz="1400" dirty="0">
              <a:solidFill>
                <a:srgbClr val="0000FF"/>
              </a:solidFill>
              <a:latin typeface="+mn-lt"/>
              <a:sym typeface="Wingdings" pitchFamily="2" charset="2"/>
            </a:endParaRPr>
          </a:p>
          <a:p>
            <a:pPr marL="282575" lvl="1" indent="-225425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Do you ensure all your 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vehicles’ 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IVMS 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devices are in 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working order?</a:t>
            </a:r>
          </a:p>
          <a:p>
            <a:pPr marL="282575" lvl="1" indent="-225425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Do you ensure all your vehicles are 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‘geo-fenced’ 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and set with night driving speed limit according to the road?</a:t>
            </a:r>
            <a:endParaRPr lang="en-US" sz="1400" dirty="0">
              <a:solidFill>
                <a:srgbClr val="0000FF"/>
              </a:solidFill>
              <a:latin typeface="+mn-lt"/>
              <a:sym typeface="Wingdings" pitchFamily="2" charset="2"/>
            </a:endParaRPr>
          </a:p>
          <a:p>
            <a:pPr marL="282575" lvl="1" indent="-225425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Do you ensure all hazards and risk mitigation for driving activity are covered during your TBT?</a:t>
            </a:r>
            <a:endParaRPr lang="en-US" sz="1400" dirty="0">
              <a:solidFill>
                <a:srgbClr val="0000FF"/>
              </a:solidFill>
              <a:latin typeface="+mn-lt"/>
              <a:sym typeface="Wingdings" pitchFamily="2" charset="2"/>
            </a:endParaRPr>
          </a:p>
          <a:p>
            <a:pPr marL="282575" lvl="1" indent="-225425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Do you ensure vehicle inspections and audits are carried out frequently?</a:t>
            </a:r>
          </a:p>
          <a:p>
            <a:pPr marL="282575" lvl="1" indent="-225425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Do you ensure preventive maintenance is carried out for all your vehicle &amp; records available?</a:t>
            </a:r>
          </a:p>
          <a:p>
            <a:pPr marL="282575" lvl="1" indent="-225425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Do you ensure all your  journey managers comply with SJM 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procedure?</a:t>
            </a:r>
            <a:endParaRPr lang="en-US" sz="1400" dirty="0" smtClean="0">
              <a:solidFill>
                <a:srgbClr val="0000FF"/>
              </a:solidFill>
              <a:latin typeface="+mn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92027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2965F1-1A3F-499E-8B6C-D143C07A1EA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6D7B71A-18FD-4359-BA01-5CFF2D88FD2D}"/>
</file>

<file path=customXml/itemProps3.xml><?xml version="1.0" encoding="utf-8"?>
<ds:datastoreItem xmlns:ds="http://schemas.openxmlformats.org/officeDocument/2006/customXml" ds:itemID="{104CB532-9EDE-433C-8698-16EE474BCD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96</Words>
  <Application>Microsoft Office PowerPoint</Application>
  <PresentationFormat>On-screen Show (4:3)</PresentationFormat>
  <Paragraphs>43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33</cp:revision>
  <dcterms:created xsi:type="dcterms:W3CDTF">2016-03-28T05:48:29Z</dcterms:created>
  <dcterms:modified xsi:type="dcterms:W3CDTF">2018-09-09T05:01:29Z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