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93" r:id="rId5"/>
    <p:sldId id="294"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684" y="-13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09/09/2018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solidFill>
                  <a:srgbClr val="000000"/>
                </a:solidFill>
              </a:rPr>
              <a:pPr/>
              <a:t>1</a:t>
            </a:fld>
            <a:endParaRPr lang="en-US" dirty="0" smtClean="0">
              <a:solidFill>
                <a:srgbClr val="000000"/>
              </a:solidFill>
            </a:endParaRPr>
          </a:p>
        </p:txBody>
      </p:sp>
    </p:spTree>
    <p:extLst>
      <p:ext uri="{BB962C8B-B14F-4D97-AF65-F5344CB8AC3E}">
        <p14:creationId xmlns="" xmlns:p14="http://schemas.microsoft.com/office/powerpoint/2010/main" val="3972031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dirty="0"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dirty="0" smtClean="0"/>
          </a:p>
        </p:txBody>
      </p:sp>
    </p:spTree>
    <p:extLst>
      <p:ext uri="{BB962C8B-B14F-4D97-AF65-F5344CB8AC3E}">
        <p14:creationId xmlns="" xmlns:p14="http://schemas.microsoft.com/office/powerpoint/2010/main" val="166538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CA7F0857-E928-469E-BFE6-24CB53BD6AF5}" type="datetimeFigureOut">
              <a:rPr lang="en-US" smtClean="0"/>
              <a:pPr/>
              <a:t>09/09/2018</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CA7F0857-E928-469E-BFE6-24CB53BD6AF5}" type="datetimeFigureOut">
              <a:rPr lang="en-US" smtClean="0"/>
              <a:pPr/>
              <a:t>09/09/2018</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CA7F0857-E928-469E-BFE6-24CB53BD6AF5}" type="datetimeFigureOut">
              <a:rPr lang="en-US" smtClean="0"/>
              <a:pPr/>
              <a:t>09/09/2018</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F0857-E928-469E-BFE6-24CB53BD6AF5}" type="datetimeFigureOut">
              <a:rPr lang="en-US" smtClean="0"/>
              <a:pPr/>
              <a:t>09/09/2018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50295-2E69-4E2A-99BD-44AD42153746}"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a14="http://schemas.microsoft.com/office/drawing/2010/main" xmlns="" val="0"/>
              </a:ext>
            </a:extLst>
          </a:blip>
          <a:srcRect/>
          <a:stretch>
            <a:fillRect/>
          </a:stretch>
        </p:blipFill>
        <p:spPr bwMode="auto">
          <a:xfrm>
            <a:off x="0" y="0"/>
            <a:ext cx="9144000" cy="686403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3" cstate="email"/>
          <a:stretch>
            <a:fillRect/>
          </a:stretch>
        </p:blipFill>
        <p:spPr>
          <a:xfrm>
            <a:off x="5791201" y="838199"/>
            <a:ext cx="3200399" cy="2517229"/>
          </a:xfrm>
          <a:prstGeom prst="rect">
            <a:avLst/>
          </a:prstGeom>
          <a:ln w="3175" cap="sq" cmpd="thickThin">
            <a:noFill/>
            <a:prstDash val="solid"/>
            <a:miter lim="800000"/>
          </a:ln>
          <a:effectLst>
            <a:innerShdw blurRad="76200">
              <a:srgbClr val="000000"/>
            </a:innerShdw>
          </a:effectLst>
        </p:spPr>
      </p:pic>
      <p:sp>
        <p:nvSpPr>
          <p:cNvPr id="14339" name="Text Box 2"/>
          <p:cNvSpPr txBox="1">
            <a:spLocks noChangeArrowheads="1"/>
          </p:cNvSpPr>
          <p:nvPr/>
        </p:nvSpPr>
        <p:spPr bwMode="auto">
          <a:xfrm>
            <a:off x="182551" y="849144"/>
            <a:ext cx="5512580" cy="4401205"/>
          </a:xfrm>
          <a:prstGeom prst="rect">
            <a:avLst/>
          </a:prstGeom>
          <a:noFill/>
          <a:ln w="19050">
            <a:noFill/>
            <a:miter lim="800000"/>
            <a:headEnd/>
            <a:tailEnd/>
          </a:ln>
        </p:spPr>
        <p:txBody>
          <a:bodyPr wrap="square">
            <a:spAutoFit/>
          </a:bodyPr>
          <a:lstStyle/>
          <a:p>
            <a:pPr marL="114300" indent="-114300" algn="just">
              <a:defRPr/>
            </a:pPr>
            <a:r>
              <a:rPr lang="en-GB" sz="1400" b="1" dirty="0">
                <a:solidFill>
                  <a:srgbClr val="333399"/>
                </a:solidFill>
                <a:latin typeface="Tahoma" pitchFamily="34" charset="0"/>
              </a:rPr>
              <a:t>Date:</a:t>
            </a:r>
            <a:r>
              <a:rPr lang="en-US" sz="1400" b="1" dirty="0">
                <a:solidFill>
                  <a:srgbClr val="333399"/>
                </a:solidFill>
                <a:latin typeface="Tahoma" pitchFamily="34" charset="0"/>
              </a:rPr>
              <a:t>   </a:t>
            </a:r>
            <a:r>
              <a:rPr lang="en-US" sz="1400" b="1" dirty="0" smtClean="0">
                <a:solidFill>
                  <a:srgbClr val="333399"/>
                </a:solidFill>
                <a:latin typeface="Tahoma" pitchFamily="34" charset="0"/>
              </a:rPr>
              <a:t>23-02-2018    	Incident title: Asset Damage</a:t>
            </a:r>
            <a:endParaRPr lang="en-US" sz="1400" b="1" dirty="0">
              <a:solidFill>
                <a:srgbClr val="333399"/>
              </a:solidFill>
              <a:latin typeface="Tahoma" pitchFamily="34" charset="0"/>
            </a:endParaRPr>
          </a:p>
          <a:p>
            <a:pPr marL="114300" indent="-114300" algn="just">
              <a:defRPr/>
            </a:pPr>
            <a:endParaRPr lang="en-US" sz="1050" b="1" dirty="0" smtClean="0">
              <a:solidFill>
                <a:srgbClr val="FF0000"/>
              </a:solidFill>
              <a:latin typeface="Tahoma" pitchFamily="34" charset="0"/>
            </a:endParaRPr>
          </a:p>
          <a:p>
            <a:pPr marL="114300" indent="-114300" algn="just">
              <a:defRPr/>
            </a:pPr>
            <a:r>
              <a:rPr lang="en-US" sz="1800" b="1" dirty="0" smtClean="0">
                <a:solidFill>
                  <a:srgbClr val="FF0000"/>
                </a:solidFill>
                <a:latin typeface="Tahoma" pitchFamily="34" charset="0"/>
              </a:rPr>
              <a:t>What </a:t>
            </a:r>
            <a:r>
              <a:rPr lang="en-US" sz="1800" b="1" dirty="0">
                <a:solidFill>
                  <a:srgbClr val="FF0000"/>
                </a:solidFill>
                <a:latin typeface="Tahoma" pitchFamily="34" charset="0"/>
              </a:rPr>
              <a:t>happened</a:t>
            </a:r>
            <a:r>
              <a:rPr lang="en-US" sz="1800" b="1" dirty="0" smtClean="0">
                <a:solidFill>
                  <a:srgbClr val="FF0000"/>
                </a:solidFill>
                <a:latin typeface="Tahoma" pitchFamily="34" charset="0"/>
              </a:rPr>
              <a:t>?</a:t>
            </a:r>
          </a:p>
          <a:p>
            <a:pPr marL="114300" indent="-114300" algn="just">
              <a:defRPr/>
            </a:pPr>
            <a:endParaRPr lang="en-US" sz="800" b="1" dirty="0" smtClean="0">
              <a:solidFill>
                <a:srgbClr val="FF0000"/>
              </a:solidFill>
              <a:latin typeface="Tahoma" pitchFamily="34" charset="0"/>
            </a:endParaRPr>
          </a:p>
          <a:p>
            <a:pPr algn="just"/>
            <a:r>
              <a:rPr lang="en-US" altLang="en-US" sz="1400" dirty="0"/>
              <a:t>While laying down </a:t>
            </a:r>
            <a:r>
              <a:rPr lang="en-US" altLang="en-US" sz="1400" dirty="0" smtClean="0"/>
              <a:t>4</a:t>
            </a:r>
            <a:r>
              <a:rPr lang="en-US" altLang="en-US" sz="1400" dirty="0"/>
              <a:t>½” liner running tool (16 Meters length</a:t>
            </a:r>
            <a:r>
              <a:rPr lang="en-US" altLang="en-US" sz="1400" dirty="0" smtClean="0"/>
              <a:t>) </a:t>
            </a:r>
            <a:r>
              <a:rPr lang="en-US" altLang="en-US" sz="1400" dirty="0"/>
              <a:t>using crane from V door side and elevator from the rig floor, the R/T got broken at 1.5m height, from the rotary table. One side of the broken tool (weight 300Kg), swung towards the draw works and remained suspended on the Elevator. The other broken part (Weight 55Kg), that came in contact with the rig floor, remained suspended on the crane.</a:t>
            </a:r>
          </a:p>
          <a:p>
            <a:pPr marL="114300" indent="-114300" algn="just">
              <a:defRPr/>
            </a:pPr>
            <a:endParaRPr lang="en-US" sz="500" kern="0" dirty="0">
              <a:solidFill>
                <a:srgbClr val="000000"/>
              </a:solidFill>
              <a:latin typeface="Arial"/>
              <a:cs typeface="Arial" panose="020B0604020202020204" pitchFamily="34" charset="0"/>
            </a:endParaRPr>
          </a:p>
          <a:p>
            <a:pPr marL="114300" indent="-114300" algn="just">
              <a:defRPr/>
            </a:pPr>
            <a:r>
              <a:rPr lang="en-US" sz="1800" b="1" dirty="0" smtClean="0">
                <a:solidFill>
                  <a:srgbClr val="333399"/>
                </a:solidFill>
                <a:latin typeface="Tahoma" pitchFamily="34" charset="0"/>
              </a:rPr>
              <a:t>Your </a:t>
            </a:r>
            <a:r>
              <a:rPr lang="en-US" sz="1800" b="1" dirty="0">
                <a:solidFill>
                  <a:srgbClr val="333399"/>
                </a:solidFill>
                <a:latin typeface="Tahoma" pitchFamily="34" charset="0"/>
              </a:rPr>
              <a:t>learning from this incident</a:t>
            </a:r>
            <a:r>
              <a:rPr lang="en-US" sz="1800" b="1" dirty="0" smtClean="0">
                <a:solidFill>
                  <a:srgbClr val="333399"/>
                </a:solidFill>
                <a:latin typeface="Tahoma" pitchFamily="34" charset="0"/>
              </a:rPr>
              <a:t>..</a:t>
            </a:r>
          </a:p>
          <a:p>
            <a:pPr marL="114300" indent="-114300" algn="just">
              <a:defRPr/>
            </a:pPr>
            <a:endParaRPr lang="en-US" sz="1050" b="1" dirty="0" smtClean="0">
              <a:solidFill>
                <a:srgbClr val="333399"/>
              </a:solidFill>
              <a:latin typeface="Tahoma" pitchFamily="34" charset="0"/>
            </a:endParaRPr>
          </a:p>
          <a:p>
            <a:pPr marL="182880" indent="-182880" algn="just">
              <a:buFont typeface="Arial" panose="020B0604020202020204" pitchFamily="34" charset="0"/>
              <a:buChar char="•"/>
              <a:tabLst>
                <a:tab pos="166688" algn="l"/>
              </a:tabLst>
            </a:pPr>
            <a:r>
              <a:rPr lang="en-US" altLang="en-US" sz="1400" dirty="0"/>
              <a:t>Always ensure </a:t>
            </a:r>
            <a:r>
              <a:rPr lang="en-US" altLang="en-US" sz="1400" dirty="0" smtClean="0"/>
              <a:t>3</a:t>
            </a:r>
            <a:r>
              <a:rPr lang="en-US" altLang="en-US" sz="1400" baseline="30000" dirty="0" smtClean="0"/>
              <a:t>rd</a:t>
            </a:r>
            <a:r>
              <a:rPr lang="en-US" altLang="en-US" sz="1400" dirty="0" smtClean="0"/>
              <a:t> party </a:t>
            </a:r>
            <a:r>
              <a:rPr lang="en-US" altLang="en-US" sz="1400" dirty="0"/>
              <a:t>supervision </a:t>
            </a:r>
            <a:r>
              <a:rPr lang="en-US" altLang="en-US" sz="1400" dirty="0" smtClean="0"/>
              <a:t>is on the drill/work floor while </a:t>
            </a:r>
            <a:r>
              <a:rPr lang="en-US" altLang="en-US" sz="1400" dirty="0"/>
              <a:t>running or laying down any </a:t>
            </a:r>
            <a:r>
              <a:rPr lang="en-US" altLang="en-US" sz="1400" dirty="0" smtClean="0"/>
              <a:t>3</a:t>
            </a:r>
            <a:r>
              <a:rPr lang="en-US" altLang="en-US" sz="1400" baseline="30000" dirty="0" smtClean="0"/>
              <a:t>rd</a:t>
            </a:r>
            <a:r>
              <a:rPr lang="en-US" altLang="en-US" sz="1400" dirty="0" smtClean="0"/>
              <a:t> party </a:t>
            </a:r>
            <a:r>
              <a:rPr lang="en-US" altLang="en-US" sz="1400" dirty="0"/>
              <a:t>tools</a:t>
            </a:r>
          </a:p>
          <a:p>
            <a:pPr marL="182880" indent="-182880" algn="just">
              <a:buFont typeface="Arial" panose="020B0604020202020204" pitchFamily="34" charset="0"/>
              <a:buChar char="•"/>
              <a:tabLst>
                <a:tab pos="166688" algn="l"/>
              </a:tabLst>
            </a:pPr>
            <a:r>
              <a:rPr lang="en-US" altLang="en-US" sz="1400" dirty="0"/>
              <a:t>Ensure </a:t>
            </a:r>
            <a:r>
              <a:rPr lang="en-US" altLang="en-US" sz="1400" dirty="0" smtClean="0"/>
              <a:t>effective </a:t>
            </a:r>
            <a:r>
              <a:rPr lang="en-US" altLang="en-US" sz="1400" dirty="0" smtClean="0"/>
              <a:t>two-way </a:t>
            </a:r>
            <a:r>
              <a:rPr lang="en-US" altLang="en-US" sz="1400" dirty="0" smtClean="0"/>
              <a:t>communication at all </a:t>
            </a:r>
            <a:r>
              <a:rPr lang="en-US" altLang="en-US" sz="1400" dirty="0" smtClean="0"/>
              <a:t>times</a:t>
            </a:r>
            <a:endParaRPr lang="en-US" altLang="en-US" sz="1400" dirty="0"/>
          </a:p>
          <a:p>
            <a:pPr marL="182880" indent="-182880" algn="just">
              <a:buFont typeface="Arial" panose="020B0604020202020204" pitchFamily="34" charset="0"/>
              <a:buChar char="•"/>
              <a:tabLst>
                <a:tab pos="166688" algn="l"/>
              </a:tabLst>
            </a:pPr>
            <a:r>
              <a:rPr lang="en-US" altLang="en-US" sz="1400" dirty="0" smtClean="0"/>
              <a:t>Ensure you are authorised to carry out the </a:t>
            </a:r>
            <a:r>
              <a:rPr lang="en-US" altLang="en-US" sz="1400" dirty="0" smtClean="0"/>
              <a:t>task</a:t>
            </a:r>
            <a:endParaRPr lang="en-US" altLang="en-US" sz="1400" dirty="0" smtClean="0"/>
          </a:p>
          <a:p>
            <a:pPr marL="182880" indent="-182880" algn="just">
              <a:buFont typeface="Arial" panose="020B0604020202020204" pitchFamily="34" charset="0"/>
              <a:buChar char="•"/>
              <a:tabLst>
                <a:tab pos="166688" algn="l"/>
              </a:tabLst>
            </a:pPr>
            <a:r>
              <a:rPr lang="en-US" altLang="en-US" sz="1400" dirty="0" smtClean="0"/>
              <a:t>Drillers should </a:t>
            </a:r>
            <a:r>
              <a:rPr lang="en-US" altLang="en-US" sz="1400" dirty="0"/>
              <a:t>not perform any task </a:t>
            </a:r>
            <a:r>
              <a:rPr lang="en-US" altLang="en-US" sz="1400" dirty="0" smtClean="0"/>
              <a:t>involving </a:t>
            </a:r>
            <a:r>
              <a:rPr lang="en-US" altLang="en-US" sz="1400" dirty="0" smtClean="0"/>
              <a:t>3</a:t>
            </a:r>
            <a:r>
              <a:rPr lang="en-US" altLang="en-US" sz="1400" baseline="30000" dirty="0" smtClean="0"/>
              <a:t>rd</a:t>
            </a:r>
            <a:r>
              <a:rPr lang="en-US" altLang="en-US" sz="1400" dirty="0" smtClean="0"/>
              <a:t> party tools </a:t>
            </a:r>
            <a:r>
              <a:rPr lang="en-US" altLang="en-US" sz="1400" dirty="0" smtClean="0"/>
              <a:t>without clear </a:t>
            </a:r>
            <a:r>
              <a:rPr lang="en-US" altLang="en-US" sz="1400" dirty="0" smtClean="0"/>
              <a:t>instructions/confirmation </a:t>
            </a:r>
            <a:r>
              <a:rPr lang="en-US" altLang="en-US" sz="1400" dirty="0"/>
              <a:t>of the Tool  </a:t>
            </a:r>
            <a:r>
              <a:rPr lang="en-US" altLang="en-US" sz="1400" dirty="0" smtClean="0"/>
              <a:t>Pusher &amp; DSV</a:t>
            </a:r>
          </a:p>
          <a:p>
            <a:pPr marL="182880" indent="-182880" algn="just">
              <a:buFont typeface="Arial" panose="020B0604020202020204" pitchFamily="34" charset="0"/>
              <a:buChar char="•"/>
              <a:tabLst>
                <a:tab pos="166688" algn="l"/>
              </a:tabLst>
            </a:pPr>
            <a:r>
              <a:rPr lang="en-US" altLang="en-US" sz="1400" dirty="0" smtClean="0"/>
              <a:t>Ensure adequate </a:t>
            </a:r>
            <a:r>
              <a:rPr lang="en-US" altLang="en-US" sz="1400" dirty="0"/>
              <a:t>work </a:t>
            </a:r>
            <a:r>
              <a:rPr lang="en-US" altLang="en-US" sz="1400" dirty="0" smtClean="0"/>
              <a:t>instructions/TRIC </a:t>
            </a:r>
            <a:r>
              <a:rPr lang="en-US" altLang="en-US" sz="1400" dirty="0"/>
              <a:t>card </a:t>
            </a:r>
            <a:r>
              <a:rPr lang="en-US" altLang="en-US" sz="1400" dirty="0" smtClean="0"/>
              <a:t>/Lift </a:t>
            </a:r>
            <a:r>
              <a:rPr lang="en-US" altLang="en-US" sz="1400" dirty="0"/>
              <a:t>plan, to control the work </a:t>
            </a:r>
            <a:r>
              <a:rPr lang="en-US" altLang="en-US" sz="1400" dirty="0" smtClean="0"/>
              <a:t>between </a:t>
            </a:r>
            <a:r>
              <a:rPr lang="en-US" altLang="en-US" sz="1400" dirty="0"/>
              <a:t>all parties involved </a:t>
            </a:r>
            <a:endParaRPr lang="en-US" sz="1200" dirty="0">
              <a:solidFill>
                <a:srgbClr val="000000"/>
              </a:solidFill>
              <a:latin typeface="Arial" panose="020B0604020202020204" pitchFamily="34" charset="0"/>
              <a:cs typeface="Arial" panose="020B0604020202020204" pitchFamily="34" charset="0"/>
            </a:endParaRPr>
          </a:p>
        </p:txBody>
      </p:sp>
      <p:sp>
        <p:nvSpPr>
          <p:cNvPr id="26628" name="TextBox 16"/>
          <p:cNvSpPr txBox="1">
            <a:spLocks noChangeArrowheads="1"/>
          </p:cNvSpPr>
          <p:nvPr/>
        </p:nvSpPr>
        <p:spPr bwMode="auto">
          <a:xfrm>
            <a:off x="609600" y="5486400"/>
            <a:ext cx="4724400" cy="761747"/>
          </a:xfrm>
          <a:prstGeom prst="rect">
            <a:avLst/>
          </a:prstGeom>
          <a:solidFill>
            <a:srgbClr val="0000FF"/>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defPPr>
              <a:defRPr lang="en-US"/>
            </a:defPPr>
            <a:lvl1pPr eaLnBrk="1" hangingPunct="1">
              <a:defRPr sz="1600" b="1">
                <a:solidFill>
                  <a:srgbClr val="FFFF00"/>
                </a:solidFill>
                <a:latin typeface="Tahoma" pitchFamily="34" charset="0"/>
              </a:defRPr>
            </a:lvl1pPr>
            <a:lvl2pPr>
              <a:defRPr>
                <a:solidFill>
                  <a:schemeClr val="tx1"/>
                </a:solidFill>
                <a:latin typeface="Times New Roman" pitchFamily="18" charset="0"/>
              </a:defRPr>
            </a:lvl2pPr>
            <a:lvl3pPr>
              <a:defRPr>
                <a:solidFill>
                  <a:schemeClr val="tx1"/>
                </a:solidFill>
                <a:latin typeface="Times New Roman" pitchFamily="18" charset="0"/>
              </a:defRPr>
            </a:lvl3pPr>
            <a:lvl4pPr>
              <a:defRPr>
                <a:solidFill>
                  <a:schemeClr val="tx1"/>
                </a:solidFill>
                <a:latin typeface="Times New Roman" pitchFamily="18" charset="0"/>
              </a:defRPr>
            </a:lvl4pPr>
            <a:lvl5pPr>
              <a:defRPr>
                <a:solidFill>
                  <a:schemeClr val="tx1"/>
                </a:solidFill>
                <a:latin typeface="Times New Roman" pitchFamily="18" charset="0"/>
              </a:defRPr>
            </a:lvl5pPr>
            <a:lvl6pPr>
              <a:defRPr>
                <a:solidFill>
                  <a:schemeClr val="tx1"/>
                </a:solidFill>
                <a:latin typeface="Times New Roman" pitchFamily="18" charset="0"/>
              </a:defRPr>
            </a:lvl6pPr>
            <a:lvl7pPr>
              <a:defRPr>
                <a:solidFill>
                  <a:schemeClr val="tx1"/>
                </a:solidFill>
                <a:latin typeface="Times New Roman" pitchFamily="18" charset="0"/>
              </a:defRPr>
            </a:lvl7pPr>
            <a:lvl8pPr>
              <a:defRPr>
                <a:solidFill>
                  <a:schemeClr val="tx1"/>
                </a:solidFill>
                <a:latin typeface="Times New Roman" pitchFamily="18" charset="0"/>
              </a:defRPr>
            </a:lvl8pPr>
            <a:lvl9pPr>
              <a:defRPr>
                <a:solidFill>
                  <a:schemeClr val="tx1"/>
                </a:solidFill>
                <a:latin typeface="Times New Roman" pitchFamily="18" charset="0"/>
              </a:defRPr>
            </a:lvl9pPr>
          </a:lstStyle>
          <a:p>
            <a:pPr indent="-114300" algn="ctr">
              <a:lnSpc>
                <a:spcPct val="150000"/>
              </a:lnSpc>
              <a:defRPr/>
            </a:pPr>
            <a:r>
              <a:rPr lang="en-US" altLang="en-US" sz="1450" dirty="0">
                <a:latin typeface="+mj-lt"/>
                <a:cs typeface="Arial" panose="020B0604020202020204" pitchFamily="34" charset="0"/>
              </a:rPr>
              <a:t>Always ensure </a:t>
            </a:r>
            <a:r>
              <a:rPr lang="en-US" altLang="en-US" sz="1450" dirty="0" smtClean="0">
                <a:latin typeface="+mj-lt"/>
                <a:cs typeface="Arial" panose="020B0604020202020204" pitchFamily="34" charset="0"/>
              </a:rPr>
              <a:t>3rd </a:t>
            </a:r>
            <a:r>
              <a:rPr lang="en-US" altLang="en-US" sz="1450" dirty="0">
                <a:latin typeface="+mj-lt"/>
                <a:cs typeface="Arial" panose="020B0604020202020204" pitchFamily="34" charset="0"/>
              </a:rPr>
              <a:t>party </a:t>
            </a:r>
            <a:r>
              <a:rPr lang="en-US" altLang="en-US" sz="1450" dirty="0" smtClean="0">
                <a:latin typeface="+mj-lt"/>
                <a:cs typeface="Arial" panose="020B0604020202020204" pitchFamily="34" charset="0"/>
              </a:rPr>
              <a:t>supervision while handling their 3rd party tools</a:t>
            </a:r>
            <a:endParaRPr lang="en-US" altLang="en-US" sz="1450" dirty="0">
              <a:latin typeface="+mj-lt"/>
              <a:cs typeface="Arial" panose="020B0604020202020204" pitchFamily="34" charset="0"/>
            </a:endParaRPr>
          </a:p>
        </p:txBody>
      </p:sp>
      <p:sp>
        <p:nvSpPr>
          <p:cNvPr id="26631" name="Slide Number Placeholder 12"/>
          <p:cNvSpPr>
            <a:spLocks noGrp="1"/>
          </p:cNvSpPr>
          <p:nvPr>
            <p:ph type="sldNum" sz="quarter" idx="12"/>
          </p:nvPr>
        </p:nvSpPr>
        <p:spPr>
          <a:xfrm>
            <a:off x="7315200" y="6400800"/>
            <a:ext cx="1905000" cy="457200"/>
          </a:xfrm>
          <a:noFill/>
        </p:spPr>
        <p:txBody>
          <a:bodyPr/>
          <a:lstStyle/>
          <a:p>
            <a:fld id="{DB4615DE-AE29-4DBE-9167-7BEF3C405107}" type="slidenum">
              <a:rPr lang="en-US" smtClean="0">
                <a:solidFill>
                  <a:srgbClr val="000000"/>
                </a:solidFill>
              </a:rPr>
              <a:pPr/>
              <a:t>1</a:t>
            </a:fld>
            <a:endParaRPr lang="en-US" dirty="0" smtClean="0">
              <a:solidFill>
                <a:srgbClr val="000000"/>
              </a:solidFill>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solidFill>
                  <a:srgbClr val="000000"/>
                </a:solidFill>
                <a:latin typeface="Arial"/>
              </a:rPr>
              <a:t>PDO Second Alert</a:t>
            </a:r>
          </a:p>
        </p:txBody>
      </p:sp>
      <p:sp>
        <p:nvSpPr>
          <p:cNvPr id="13" name="TextBox 12"/>
          <p:cNvSpPr txBox="1"/>
          <p:nvPr/>
        </p:nvSpPr>
        <p:spPr>
          <a:xfrm>
            <a:off x="6115051" y="3369519"/>
            <a:ext cx="2819399" cy="261610"/>
          </a:xfrm>
          <a:prstGeom prst="rect">
            <a:avLst/>
          </a:prstGeom>
          <a:noFill/>
          <a:ln>
            <a:noFill/>
          </a:ln>
        </p:spPr>
        <p:txBody>
          <a:bodyPr wrap="square" rtlCol="0">
            <a:spAutoFit/>
          </a:bodyPr>
          <a:lstStyle>
            <a:defPPr>
              <a:defRPr lang="en-US"/>
            </a:defPPr>
            <a:lvl1pPr algn="ctr">
              <a:defRPr sz="1300">
                <a:solidFill>
                  <a:schemeClr val="tx1"/>
                </a:solidFill>
                <a:latin typeface="Arial" panose="020B0604020202020204" pitchFamily="34" charset="0"/>
                <a:cs typeface="Arial" panose="020B0604020202020204" pitchFamily="34" charset="0"/>
              </a:defRPr>
            </a:lvl1pPr>
            <a:lvl2pPr>
              <a:defRPr>
                <a:solidFill>
                  <a:schemeClr val="tx1"/>
                </a:solidFill>
                <a:latin typeface="Times New Roman" pitchFamily="18" charset="0"/>
              </a:defRPr>
            </a:lvl2pPr>
            <a:lvl3pPr>
              <a:defRPr>
                <a:solidFill>
                  <a:schemeClr val="tx1"/>
                </a:solidFill>
                <a:latin typeface="Times New Roman" pitchFamily="18" charset="0"/>
              </a:defRPr>
            </a:lvl3pPr>
            <a:lvl4pPr>
              <a:defRPr>
                <a:solidFill>
                  <a:schemeClr val="tx1"/>
                </a:solidFill>
                <a:latin typeface="Times New Roman" pitchFamily="18" charset="0"/>
              </a:defRPr>
            </a:lvl4pPr>
            <a:lvl5pPr>
              <a:defRPr>
                <a:solidFill>
                  <a:schemeClr val="tx1"/>
                </a:solidFill>
                <a:latin typeface="Times New Roman" pitchFamily="18" charset="0"/>
              </a:defRPr>
            </a:lvl5pPr>
            <a:lvl6pPr>
              <a:defRPr>
                <a:solidFill>
                  <a:schemeClr val="tx1"/>
                </a:solidFill>
                <a:latin typeface="Times New Roman" pitchFamily="18" charset="0"/>
              </a:defRPr>
            </a:lvl6pPr>
            <a:lvl7pPr>
              <a:defRPr>
                <a:solidFill>
                  <a:schemeClr val="tx1"/>
                </a:solidFill>
                <a:latin typeface="Times New Roman" pitchFamily="18" charset="0"/>
              </a:defRPr>
            </a:lvl7pPr>
            <a:lvl8pPr>
              <a:defRPr>
                <a:solidFill>
                  <a:schemeClr val="tx1"/>
                </a:solidFill>
                <a:latin typeface="Times New Roman" pitchFamily="18" charset="0"/>
              </a:defRPr>
            </a:lvl8pPr>
            <a:lvl9pPr>
              <a:defRPr>
                <a:solidFill>
                  <a:schemeClr val="tx1"/>
                </a:solidFill>
                <a:latin typeface="Times New Roman" pitchFamily="18" charset="0"/>
              </a:defRPr>
            </a:lvl9pPr>
          </a:lstStyle>
          <a:p>
            <a:r>
              <a:rPr lang="en-US" sz="1100" dirty="0" smtClean="0">
                <a:solidFill>
                  <a:srgbClr val="000000"/>
                </a:solidFill>
              </a:rPr>
              <a:t>Tool lifted without adequate supervision</a:t>
            </a:r>
            <a:endParaRPr lang="en-US" sz="1100" dirty="0">
              <a:solidFill>
                <a:srgbClr val="000000"/>
              </a:solidFill>
            </a:endParaRPr>
          </a:p>
        </p:txBody>
      </p:sp>
      <p:cxnSp>
        <p:nvCxnSpPr>
          <p:cNvPr id="15" name="Straight Arrow Connector 14"/>
          <p:cNvCxnSpPr/>
          <p:nvPr/>
        </p:nvCxnSpPr>
        <p:spPr bwMode="auto">
          <a:xfrm flipV="1">
            <a:off x="6553200" y="1600200"/>
            <a:ext cx="914400" cy="1828800"/>
          </a:xfrm>
          <a:prstGeom prst="straightConnector1">
            <a:avLst/>
          </a:prstGeom>
          <a:solidFill>
            <a:schemeClr val="accent1"/>
          </a:solidFill>
          <a:ln w="9525" cap="flat" cmpd="sng" algn="ctr">
            <a:solidFill>
              <a:srgbClr val="FF0000"/>
            </a:solidFill>
            <a:prstDash val="solid"/>
            <a:round/>
            <a:headEnd type="none" w="med" len="med"/>
            <a:tailEnd type="triangle"/>
          </a:ln>
          <a:effectLst/>
        </p:spPr>
      </p:cxnSp>
      <p:sp>
        <p:nvSpPr>
          <p:cNvPr id="29" name="TextBox 28"/>
          <p:cNvSpPr txBox="1"/>
          <p:nvPr/>
        </p:nvSpPr>
        <p:spPr>
          <a:xfrm>
            <a:off x="6019800" y="6096000"/>
            <a:ext cx="2895598" cy="292388"/>
          </a:xfrm>
          <a:prstGeom prst="rect">
            <a:avLst/>
          </a:prstGeom>
          <a:noFill/>
        </p:spPr>
        <p:txBody>
          <a:bodyPr wrap="square" rtlCol="0">
            <a:spAutoFit/>
          </a:bodyPr>
          <a:lstStyle/>
          <a:p>
            <a:pPr algn="ctr"/>
            <a:r>
              <a:rPr lang="en-US" sz="1300" dirty="0">
                <a:solidFill>
                  <a:srgbClr val="000000"/>
                </a:solidFill>
                <a:latin typeface="Arial" panose="020B0604020202020204" pitchFamily="34" charset="0"/>
                <a:cs typeface="Arial" panose="020B0604020202020204" pitchFamily="34" charset="0"/>
              </a:rPr>
              <a:t> </a:t>
            </a:r>
            <a:r>
              <a:rPr lang="en-US" sz="1100" dirty="0" smtClean="0">
                <a:solidFill>
                  <a:srgbClr val="000000"/>
                </a:solidFill>
                <a:latin typeface="Arial" panose="020B0604020202020204" pitchFamily="34" charset="0"/>
                <a:cs typeface="Arial" panose="020B0604020202020204" pitchFamily="34" charset="0"/>
              </a:rPr>
              <a:t>Ensure adequate third party supervision</a:t>
            </a:r>
            <a:endParaRPr lang="en-US" sz="1100" dirty="0">
              <a:solidFill>
                <a:srgbClr val="000000"/>
              </a:solidFill>
              <a:latin typeface="Arial" panose="020B0604020202020204" pitchFamily="34" charset="0"/>
              <a:cs typeface="Arial" panose="020B0604020202020204" pitchFamily="34" charset="0"/>
            </a:endParaRPr>
          </a:p>
        </p:txBody>
      </p:sp>
      <p:grpSp>
        <p:nvGrpSpPr>
          <p:cNvPr id="5" name="Group 131"/>
          <p:cNvGrpSpPr>
            <a:grpSpLocks/>
          </p:cNvGrpSpPr>
          <p:nvPr/>
        </p:nvGrpSpPr>
        <p:grpSpPr bwMode="auto">
          <a:xfrm>
            <a:off x="8534400" y="914401"/>
            <a:ext cx="336550" cy="457200"/>
            <a:chOff x="3504" y="544"/>
            <a:chExt cx="2287" cy="1855"/>
          </a:xfrm>
        </p:grpSpPr>
        <p:sp>
          <p:nvSpPr>
            <p:cNvPr id="12"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dirty="0"/>
            </a:p>
          </p:txBody>
        </p:sp>
        <p:sp>
          <p:nvSpPr>
            <p:cNvPr id="18"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dirty="0"/>
            </a:p>
          </p:txBody>
        </p:sp>
      </p:grpSp>
      <p:pic>
        <p:nvPicPr>
          <p:cNvPr id="3" name="Picture 2"/>
          <p:cNvPicPr>
            <a:picLocks noChangeAspect="1"/>
          </p:cNvPicPr>
          <p:nvPr/>
        </p:nvPicPr>
        <p:blipFill>
          <a:blip r:embed="rId4" cstate="email"/>
          <a:stretch>
            <a:fillRect/>
          </a:stretch>
        </p:blipFill>
        <p:spPr>
          <a:xfrm>
            <a:off x="5776592" y="3657600"/>
            <a:ext cx="3303908" cy="2432203"/>
          </a:xfrm>
          <a:prstGeom prst="rect">
            <a:avLst/>
          </a:prstGeom>
          <a:ln w="3175" cap="sq" cmpd="thickThin">
            <a:noFill/>
            <a:prstDash val="solid"/>
            <a:miter lim="800000"/>
          </a:ln>
          <a:effectLst>
            <a:innerShdw blurRad="76200">
              <a:srgbClr val="000000"/>
            </a:innerShdw>
          </a:effectLst>
        </p:spPr>
      </p:pic>
      <p:sp>
        <p:nvSpPr>
          <p:cNvPr id="17" name="Freeform 132"/>
          <p:cNvSpPr>
            <a:spLocks/>
          </p:cNvSpPr>
          <p:nvPr/>
        </p:nvSpPr>
        <p:spPr bwMode="auto">
          <a:xfrm>
            <a:off x="8458200" y="38100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dirty="0"/>
          </a:p>
        </p:txBody>
      </p:sp>
      <p:sp>
        <p:nvSpPr>
          <p:cNvPr id="2" name="Oval 1"/>
          <p:cNvSpPr/>
          <p:nvPr/>
        </p:nvSpPr>
        <p:spPr bwMode="auto">
          <a:xfrm>
            <a:off x="7193280" y="4114800"/>
            <a:ext cx="609600" cy="685800"/>
          </a:xfrm>
          <a:prstGeom prst="ellipse">
            <a:avLst/>
          </a:prstGeom>
          <a:noFill/>
          <a:ln w="28575"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4" name="TextBox 3"/>
          <p:cNvSpPr txBox="1"/>
          <p:nvPr/>
        </p:nvSpPr>
        <p:spPr>
          <a:xfrm>
            <a:off x="7649711" y="3933301"/>
            <a:ext cx="609600" cy="307777"/>
          </a:xfrm>
          <a:prstGeom prst="rect">
            <a:avLst/>
          </a:prstGeom>
          <a:noFill/>
        </p:spPr>
        <p:txBody>
          <a:bodyPr wrap="square" rtlCol="0">
            <a:spAutoFit/>
          </a:bodyPr>
          <a:lstStyle/>
          <a:p>
            <a:r>
              <a:rPr lang="en-US" sz="700" dirty="0" smtClean="0"/>
              <a:t>3</a:t>
            </a:r>
            <a:r>
              <a:rPr lang="en-US" sz="700" baseline="30000" dirty="0" smtClean="0"/>
              <a:t>rd</a:t>
            </a:r>
            <a:r>
              <a:rPr lang="en-US" sz="700" dirty="0" smtClean="0"/>
              <a:t> party supervisor</a:t>
            </a:r>
            <a:endParaRPr lang="en-US" sz="700" dirty="0"/>
          </a:p>
        </p:txBody>
      </p:sp>
    </p:spTree>
    <p:extLst>
      <p:ext uri="{BB962C8B-B14F-4D97-AF65-F5344CB8AC3E}">
        <p14:creationId xmlns="" xmlns:p14="http://schemas.microsoft.com/office/powerpoint/2010/main" val="12350564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4001095"/>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eaLnBrk="1" hangingPunct="1">
              <a:defRPr/>
            </a:pPr>
            <a:r>
              <a:rPr lang="en-US" sz="1600" b="1" dirty="0">
                <a:solidFill>
                  <a:srgbClr val="FF0000"/>
                </a:solidFill>
                <a:latin typeface="Tahoma" pitchFamily="34" charset="0"/>
              </a:rPr>
              <a:t>As a learning from this incident </a:t>
            </a:r>
            <a:r>
              <a:rPr lang="en-US" sz="1600" b="1" dirty="0" smtClean="0">
                <a:solidFill>
                  <a:srgbClr val="FF0000"/>
                </a:solidFill>
                <a:latin typeface="Tahoma" pitchFamily="34" charset="0"/>
              </a:rPr>
              <a:t>and to </a:t>
            </a:r>
            <a:r>
              <a:rPr lang="en-US" sz="1600" b="1" dirty="0">
                <a:solidFill>
                  <a:srgbClr val="FF0000"/>
                </a:solidFill>
                <a:latin typeface="Tahoma" pitchFamily="34" charset="0"/>
              </a:rPr>
              <a:t>ensure continual improvement all </a:t>
            </a:r>
            <a:r>
              <a:rPr lang="en-US" sz="1600" b="1" dirty="0" smtClean="0">
                <a:solidFill>
                  <a:srgbClr val="FF0000"/>
                </a:solidFill>
                <a:latin typeface="Tahoma" pitchFamily="34" charset="0"/>
              </a:rPr>
              <a:t>contract managers </a:t>
            </a:r>
            <a:r>
              <a:rPr lang="en-US" sz="1600" b="1" dirty="0">
                <a:solidFill>
                  <a:srgbClr val="FF0000"/>
                </a:solidFill>
                <a:latin typeface="Tahoma" pitchFamily="34" charset="0"/>
              </a:rPr>
              <a:t>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r>
              <a:rPr lang="en-US" sz="1600" b="1" dirty="0" smtClean="0">
                <a:solidFill>
                  <a:srgbClr val="0000FF"/>
                </a:solidFill>
                <a:latin typeface="Tahoma" pitchFamily="34" charset="0"/>
              </a:rPr>
              <a:t>:</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227013" lvl="1" indent="-227013" fontAlgn="base">
              <a:lnSpc>
                <a:spcPct val="120000"/>
              </a:lnSpc>
              <a:spcBef>
                <a:spcPct val="0"/>
              </a:spcBef>
              <a:spcAft>
                <a:spcPct val="0"/>
              </a:spcAft>
              <a:buFont typeface="Arial" pitchFamily="34" charset="0"/>
              <a:buChar char="•"/>
              <a:defRPr/>
            </a:pPr>
            <a:r>
              <a:rPr lang="en-US" sz="1400" dirty="0" smtClean="0">
                <a:solidFill>
                  <a:srgbClr val="0000FF"/>
                </a:solidFill>
                <a:sym typeface="Wingdings" pitchFamily="2" charset="2"/>
              </a:rPr>
              <a:t>Do you ensure work instructions for the tasks involved with </a:t>
            </a:r>
            <a:r>
              <a:rPr lang="en-US" sz="1400" dirty="0" smtClean="0">
                <a:solidFill>
                  <a:srgbClr val="0000FF"/>
                </a:solidFill>
                <a:sym typeface="Wingdings" pitchFamily="2" charset="2"/>
              </a:rPr>
              <a:t>3</a:t>
            </a:r>
            <a:r>
              <a:rPr lang="en-US" sz="1400" baseline="30000" dirty="0" smtClean="0">
                <a:solidFill>
                  <a:srgbClr val="0000FF"/>
                </a:solidFill>
                <a:sym typeface="Wingdings" pitchFamily="2" charset="2"/>
              </a:rPr>
              <a:t>rd</a:t>
            </a:r>
            <a:r>
              <a:rPr lang="en-US" sz="1400" dirty="0" smtClean="0">
                <a:solidFill>
                  <a:srgbClr val="0000FF"/>
                </a:solidFill>
                <a:sym typeface="Wingdings" pitchFamily="2" charset="2"/>
              </a:rPr>
              <a:t> parties</a:t>
            </a:r>
            <a:r>
              <a:rPr lang="en-US" sz="1400" dirty="0" smtClean="0">
                <a:solidFill>
                  <a:srgbClr val="0000FF"/>
                </a:solidFill>
                <a:sym typeface="Wingdings" pitchFamily="2" charset="2"/>
              </a:rPr>
              <a:t>? </a:t>
            </a:r>
          </a:p>
          <a:p>
            <a:pPr marL="227013" lvl="1" indent="-227013" fontAlgn="base">
              <a:lnSpc>
                <a:spcPct val="120000"/>
              </a:lnSpc>
              <a:spcBef>
                <a:spcPct val="0"/>
              </a:spcBef>
              <a:spcAft>
                <a:spcPct val="0"/>
              </a:spcAft>
              <a:buFont typeface="Arial" pitchFamily="34" charset="0"/>
              <a:buChar char="•"/>
              <a:defRPr/>
            </a:pPr>
            <a:r>
              <a:rPr lang="en-US" sz="1400" dirty="0" smtClean="0">
                <a:solidFill>
                  <a:srgbClr val="0000FF"/>
                </a:solidFill>
                <a:sym typeface="Wingdings" pitchFamily="2" charset="2"/>
              </a:rPr>
              <a:t>Do you ensure adequate communication between the third parties ?</a:t>
            </a:r>
          </a:p>
          <a:p>
            <a:pPr marL="227013" lvl="1" indent="-227013" fontAlgn="base">
              <a:lnSpc>
                <a:spcPct val="120000"/>
              </a:lnSpc>
              <a:spcBef>
                <a:spcPct val="0"/>
              </a:spcBef>
              <a:spcAft>
                <a:spcPct val="0"/>
              </a:spcAft>
              <a:buFont typeface="Arial" pitchFamily="34" charset="0"/>
              <a:buChar char="•"/>
              <a:defRPr/>
            </a:pPr>
            <a:r>
              <a:rPr lang="en-US" sz="1400" dirty="0" smtClean="0">
                <a:solidFill>
                  <a:srgbClr val="0000FF"/>
                </a:solidFill>
                <a:sym typeface="Wingdings" pitchFamily="2" charset="2"/>
              </a:rPr>
              <a:t>Do you ensure instruction are conveyed only through the site in </a:t>
            </a:r>
            <a:r>
              <a:rPr lang="en-US" sz="1400" dirty="0" smtClean="0">
                <a:solidFill>
                  <a:srgbClr val="0000FF"/>
                </a:solidFill>
                <a:sym typeface="Wingdings" pitchFamily="2" charset="2"/>
              </a:rPr>
              <a:t>charge/TP</a:t>
            </a:r>
            <a:r>
              <a:rPr lang="en-US" sz="1400" dirty="0" smtClean="0">
                <a:solidFill>
                  <a:srgbClr val="0000FF"/>
                </a:solidFill>
                <a:sym typeface="Wingdings" pitchFamily="2" charset="2"/>
              </a:rPr>
              <a:t>?</a:t>
            </a:r>
          </a:p>
          <a:p>
            <a:pPr marL="227013" lvl="1" indent="-227013" fontAlgn="base">
              <a:lnSpc>
                <a:spcPct val="120000"/>
              </a:lnSpc>
              <a:spcBef>
                <a:spcPct val="0"/>
              </a:spcBef>
              <a:spcAft>
                <a:spcPct val="0"/>
              </a:spcAft>
              <a:buFont typeface="Arial" pitchFamily="34" charset="0"/>
              <a:buChar char="•"/>
              <a:defRPr/>
            </a:pPr>
            <a:r>
              <a:rPr lang="en-US" sz="1400" dirty="0" smtClean="0">
                <a:solidFill>
                  <a:srgbClr val="0000FF"/>
                </a:solidFill>
                <a:sym typeface="Wingdings" pitchFamily="2" charset="2"/>
              </a:rPr>
              <a:t>Do </a:t>
            </a:r>
            <a:r>
              <a:rPr lang="en-US" sz="1400" dirty="0" smtClean="0">
                <a:solidFill>
                  <a:srgbClr val="0000FF"/>
                </a:solidFill>
                <a:sym typeface="Wingdings" pitchFamily="2" charset="2"/>
              </a:rPr>
              <a:t>you ensure specific written procedures for handling tools/equipment  of </a:t>
            </a:r>
            <a:r>
              <a:rPr lang="en-US" sz="1400" smtClean="0">
                <a:solidFill>
                  <a:srgbClr val="0000FF"/>
                </a:solidFill>
                <a:sym typeface="Wingdings" pitchFamily="2" charset="2"/>
              </a:rPr>
              <a:t>3rd </a:t>
            </a:r>
            <a:r>
              <a:rPr lang="en-US" sz="1400" smtClean="0">
                <a:solidFill>
                  <a:srgbClr val="0000FF"/>
                </a:solidFill>
                <a:sym typeface="Wingdings" pitchFamily="2" charset="2"/>
              </a:rPr>
              <a:t>party’s/subcontractors </a:t>
            </a:r>
            <a:r>
              <a:rPr lang="en-US" sz="1400" dirty="0" smtClean="0">
                <a:solidFill>
                  <a:srgbClr val="0000FF"/>
                </a:solidFill>
                <a:sym typeface="Wingdings" pitchFamily="2" charset="2"/>
              </a:rPr>
              <a:t>incorporated into the written work instructions and / or available at site?</a:t>
            </a:r>
          </a:p>
          <a:p>
            <a:pPr eaLnBrk="1" hangingPunct="1">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dirty="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dirty="0">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dirty="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dirty="0" smtClean="0"/>
          </a:p>
        </p:txBody>
      </p:sp>
      <p:sp>
        <p:nvSpPr>
          <p:cNvPr id="27653" name="Rectangle 8"/>
          <p:cNvSpPr>
            <a:spLocks noChangeArrowheads="1"/>
          </p:cNvSpPr>
          <p:nvPr/>
        </p:nvSpPr>
        <p:spPr bwMode="auto">
          <a:xfrm>
            <a:off x="381000" y="789880"/>
            <a:ext cx="5121915" cy="307777"/>
          </a:xfrm>
          <a:prstGeom prst="rect">
            <a:avLst/>
          </a:prstGeom>
          <a:noFill/>
          <a:ln w="9525">
            <a:noFill/>
            <a:miter lim="800000"/>
            <a:headEnd/>
            <a:tailEnd/>
          </a:ln>
        </p:spPr>
        <p:txBody>
          <a:bodyPr wrap="none">
            <a:spAutoFit/>
          </a:bodyPr>
          <a:lstStyle/>
          <a:p>
            <a:pPr marL="114300" indent="-114300" algn="just"/>
            <a:r>
              <a:rPr lang="en-GB" sz="1400" b="1" dirty="0">
                <a:solidFill>
                  <a:srgbClr val="333399"/>
                </a:solidFill>
                <a:latin typeface="Tahoma" pitchFamily="34" charset="0"/>
              </a:rPr>
              <a:t>Date:</a:t>
            </a:r>
            <a:r>
              <a:rPr lang="en-US" sz="1400" b="1" dirty="0">
                <a:solidFill>
                  <a:srgbClr val="333399"/>
                </a:solidFill>
                <a:latin typeface="Tahoma" pitchFamily="34" charset="0"/>
              </a:rPr>
              <a:t>  2</a:t>
            </a:r>
            <a:r>
              <a:rPr lang="en-US" sz="1400" b="1" dirty="0" smtClean="0">
                <a:solidFill>
                  <a:srgbClr val="333399"/>
                </a:solidFill>
                <a:latin typeface="Tahoma" pitchFamily="34" charset="0"/>
              </a:rPr>
              <a:t>3</a:t>
            </a:r>
            <a:r>
              <a:rPr lang="en-US" sz="1400" b="1" baseline="30000" dirty="0" smtClean="0">
                <a:solidFill>
                  <a:srgbClr val="333399"/>
                </a:solidFill>
                <a:latin typeface="Tahoma" pitchFamily="34" charset="0"/>
              </a:rPr>
              <a:t>rd</a:t>
            </a:r>
            <a:r>
              <a:rPr lang="en-US" sz="1400" b="1" dirty="0" smtClean="0">
                <a:solidFill>
                  <a:srgbClr val="333399"/>
                </a:solidFill>
                <a:latin typeface="Tahoma" pitchFamily="34" charset="0"/>
              </a:rPr>
              <a:t> February 2018    	Incident: Asset Damage</a:t>
            </a:r>
            <a:endParaRPr lang="en-US" sz="1400" b="1" dirty="0">
              <a:solidFill>
                <a:srgbClr val="333399"/>
              </a:solidFill>
              <a:latin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92028</DocId>
    <ImageCreateDate xmlns="4880E4F8-4B7D-4BDD-91E3-E10D47036ECA" xsi:nil="true"/>
    <wic_System_Copyright xmlns="http://schemas.microsoft.com/sharepoint/v3/fields" xsi:nil="true"/>
  </documentManagement>
</p:properti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CBFA9E-5DCB-4238-9272-5764501C7823}">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microsoft.com/sharepoint/v3"/>
    <ds:schemaRef ds:uri="4880E4F8-4B7D-4BDD-91E3-E10D47036ECA"/>
    <ds:schemaRef ds:uri="http://schemas.microsoft.com/sharepoint/v3/fields"/>
    <ds:schemaRef ds:uri="4880e4f8-4b7d-4bdd-91e3-e10d47036eca"/>
    <ds:schemaRef ds:uri="http://schemas.openxmlformats.org/package/2006/metadata/core-properties"/>
    <ds:schemaRef ds:uri="http://schemas.microsoft.com/office/infopath/2007/PartnerControls"/>
  </ds:schemaRefs>
</ds:datastoreItem>
</file>

<file path=customXml/itemProps2.xml><?xml version="1.0" encoding="utf-8"?>
<ds:datastoreItem xmlns:ds="http://schemas.openxmlformats.org/officeDocument/2006/customXml" ds:itemID="{2DD66B15-9851-4E15-B373-556E725BE3DD}"/>
</file>

<file path=customXml/itemProps3.xml><?xml version="1.0" encoding="utf-8"?>
<ds:datastoreItem xmlns:ds="http://schemas.openxmlformats.org/officeDocument/2006/customXml" ds:itemID="{AF03F214-AC56-4F7D-B268-5E18973DEFB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89</TotalTime>
  <Words>192</Words>
  <Application>Microsoft Office PowerPoint</Application>
  <PresentationFormat>On-screen Show (4:3)</PresentationFormat>
  <Paragraphs>38</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mu95018</cp:lastModifiedBy>
  <cp:revision>36</cp:revision>
  <dcterms:created xsi:type="dcterms:W3CDTF">2016-03-28T05:48:29Z</dcterms:created>
  <dcterms:modified xsi:type="dcterms:W3CDTF">2018-09-09T05:05:41Z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