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95" r:id="rId5"/>
    <p:sldId id="29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D83538-56DA-4292-828B-D1CE46CB0FAE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394F5-7287-4D23-815E-7541774060BB}" type="slidenum">
              <a:rPr lang="en-US" altLang="en-US" smtClean="0">
                <a:cs typeface="Arial" charset="0"/>
              </a:rPr>
              <a:pPr/>
              <a:t>2</a:t>
            </a:fld>
            <a:endParaRPr lang="en-US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" y="914400"/>
            <a:ext cx="5486400" cy="36163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hangingPunct="0">
              <a:defRPr/>
            </a:pPr>
            <a:r>
              <a:rPr lang="en-GB" altLang="en-US" sz="1400" b="1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Date:</a:t>
            </a:r>
            <a:r>
              <a:rPr lang="en-US" altLang="en-US" sz="1400" b="1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 15</a:t>
            </a:r>
            <a:r>
              <a:rPr lang="en-US" altLang="en-US" sz="1400" b="1" baseline="30000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th</a:t>
            </a:r>
            <a:r>
              <a:rPr lang="en-US" altLang="en-US" sz="1400" b="1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 March </a:t>
            </a:r>
            <a:r>
              <a:rPr lang="en-US" altLang="en-US" sz="1400" b="1" dirty="0" smtClean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2018   </a:t>
            </a:r>
            <a:r>
              <a:rPr lang="en-US" altLang="en-US" sz="1400" b="1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Incident title travelling Block HIPO</a:t>
            </a:r>
          </a:p>
          <a:p>
            <a:pPr marL="114300" indent="-114300" algn="just" eaLnBrk="0" hangingPunct="0">
              <a:defRPr/>
            </a:pPr>
            <a:endParaRPr lang="en-US" altLang="en-US" sz="1300" b="1" dirty="0">
              <a:solidFill>
                <a:srgbClr val="FF0000"/>
              </a:solidFill>
              <a:latin typeface="Tahoma" pitchFamily="34" charset="0"/>
              <a:cs typeface="Arial" pitchFamily="34" charset="0"/>
            </a:endParaRPr>
          </a:p>
          <a:p>
            <a:pPr marL="114300" indent="-114300" algn="just" eaLnBrk="0" hangingPunct="0">
              <a:defRPr/>
            </a:pPr>
            <a:r>
              <a:rPr lang="en-US" altLang="en-US" sz="1600" b="1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What happened</a:t>
            </a:r>
            <a:r>
              <a:rPr lang="en-US" altLang="en-US" sz="1600" b="1" dirty="0" smtClean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?</a:t>
            </a:r>
            <a:endParaRPr lang="en-US" altLang="en-US" sz="1600" dirty="0" smtClean="0">
              <a:solidFill>
                <a:srgbClr val="FF0000"/>
              </a:solidFill>
              <a:latin typeface="Tahoma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endParaRPr lang="en-US" altLang="en-US" sz="800" dirty="0" smtClean="0">
              <a:solidFill>
                <a:srgbClr val="FF0000"/>
              </a:solidFill>
              <a:latin typeface="Tahoma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n-US" altLang="en-US" sz="1400" dirty="0" smtClean="0"/>
              <a:t>While </a:t>
            </a:r>
            <a:r>
              <a:rPr lang="en-US" altLang="en-US" sz="1400" dirty="0"/>
              <a:t>the operation was RIH 6 1/8" assembly from the mast the Assistant Driller (AD) lost control of the brake due to a malfunction with the braking </a:t>
            </a:r>
            <a:r>
              <a:rPr lang="en-US" altLang="en-US" sz="1400" dirty="0" smtClean="0"/>
              <a:t>systems, which </a:t>
            </a:r>
            <a:r>
              <a:rPr lang="en-US" altLang="en-US" sz="1400" dirty="0"/>
              <a:t>resulted in the travelling block falling to the rig floor narrowly missing two employees</a:t>
            </a:r>
            <a:r>
              <a:rPr lang="en-US" altLang="en-US" sz="1400" dirty="0" smtClean="0"/>
              <a:t>.</a:t>
            </a:r>
            <a:endParaRPr lang="en-US" altLang="en-US" sz="1400" dirty="0"/>
          </a:p>
          <a:p>
            <a:pPr algn="just" eaLnBrk="0" hangingPunct="0">
              <a:defRPr/>
            </a:pPr>
            <a:endParaRPr lang="en-US" altLang="en-US" sz="1000" dirty="0">
              <a:latin typeface="Arial" pitchFamily="34" charset="0"/>
              <a:cs typeface="Arial" pitchFamily="34" charset="0"/>
            </a:endParaRPr>
          </a:p>
          <a:p>
            <a:pPr marL="114300" indent="-114300" algn="just" eaLnBrk="0" hangingPunct="0">
              <a:defRPr/>
            </a:pPr>
            <a:endParaRPr lang="en-US" altLang="en-US" sz="1600" b="1" dirty="0" smtClean="0">
              <a:solidFill>
                <a:srgbClr val="333399"/>
              </a:solidFill>
              <a:latin typeface="Tahoma" pitchFamily="34" charset="0"/>
              <a:cs typeface="Arial" pitchFamily="34" charset="0"/>
            </a:endParaRPr>
          </a:p>
          <a:p>
            <a:pPr marL="114300" indent="-114300" algn="just" eaLnBrk="0" hangingPunct="0">
              <a:defRPr/>
            </a:pPr>
            <a:r>
              <a:rPr lang="en-US" altLang="en-US" sz="1600" b="1" dirty="0" smtClean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Your </a:t>
            </a:r>
            <a:r>
              <a:rPr lang="en-US" altLang="en-US" sz="1600" b="1" dirty="0">
                <a:solidFill>
                  <a:srgbClr val="333399"/>
                </a:solidFill>
                <a:latin typeface="Tahoma" pitchFamily="34" charset="0"/>
                <a:cs typeface="Arial" pitchFamily="34" charset="0"/>
              </a:rPr>
              <a:t>learning from this incident..</a:t>
            </a:r>
          </a:p>
          <a:p>
            <a:pPr marL="114300" indent="-114300" algn="just" eaLnBrk="0" hangingPunct="0">
              <a:defRPr/>
            </a:pPr>
            <a:endParaRPr lang="en-US" altLang="en-US" sz="1000" dirty="0">
              <a:latin typeface="Arial" pitchFamily="34" charset="0"/>
              <a:cs typeface="Tahoma" pitchFamily="34" charset="0"/>
            </a:endParaRPr>
          </a:p>
          <a:p>
            <a:pPr marL="227013" indent="-227013" algn="just" eaLnBrk="0" hangingPunct="0">
              <a:buFontTx/>
              <a:buChar char="•"/>
              <a:defRPr/>
            </a:pPr>
            <a:r>
              <a:rPr lang="en-US" altLang="en-US" sz="1400" dirty="0"/>
              <a:t>Ensure adequate supervision while performing tasks </a:t>
            </a:r>
          </a:p>
          <a:p>
            <a:pPr marL="227013" indent="-227013" algn="just" eaLnBrk="0" hangingPunct="0">
              <a:buFontTx/>
              <a:buChar char="•"/>
              <a:defRPr/>
            </a:pPr>
            <a:r>
              <a:rPr lang="en-US" altLang="en-US" sz="1400" dirty="0"/>
              <a:t>Always </a:t>
            </a:r>
            <a:r>
              <a:rPr lang="en-US" altLang="en-US" sz="1400" dirty="0" smtClean="0"/>
              <a:t>STOP the </a:t>
            </a:r>
            <a:r>
              <a:rPr lang="en-US" altLang="en-US" sz="1400" dirty="0"/>
              <a:t>activity if you feel it is unsafe </a:t>
            </a:r>
          </a:p>
          <a:p>
            <a:pPr marL="227013" indent="-227013" algn="just" eaLnBrk="0" hangingPunct="0">
              <a:buFontTx/>
              <a:buChar char="•"/>
              <a:defRPr/>
            </a:pPr>
            <a:r>
              <a:rPr lang="en-US" altLang="en-US" sz="1400" dirty="0"/>
              <a:t>Always ensure Emergency escape exits are available and </a:t>
            </a:r>
            <a:r>
              <a:rPr lang="en-US" altLang="en-US" sz="1400" dirty="0" smtClean="0"/>
              <a:t>installed</a:t>
            </a:r>
            <a:endParaRPr lang="en-US" altLang="en-US" sz="1400" dirty="0"/>
          </a:p>
          <a:p>
            <a:pPr marL="227013" indent="-227013" algn="just" eaLnBrk="0" hangingPunct="0">
              <a:buFontTx/>
              <a:buChar char="•"/>
              <a:defRPr/>
            </a:pPr>
            <a:r>
              <a:rPr lang="en-US" altLang="en-US" sz="1400" dirty="0"/>
              <a:t>Always ensure any mechanical issues are reported to the mechanic </a:t>
            </a:r>
            <a:r>
              <a:rPr lang="en-US" altLang="en-US" sz="1400" dirty="0" smtClean="0"/>
              <a:t>immediately</a:t>
            </a:r>
            <a:endParaRPr lang="en-US" altLang="en-US" sz="1400" dirty="0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1508" name="TextBox 16"/>
          <p:cNvSpPr txBox="1">
            <a:spLocks noChangeArrowheads="1"/>
          </p:cNvSpPr>
          <p:nvPr/>
        </p:nvSpPr>
        <p:spPr bwMode="auto">
          <a:xfrm>
            <a:off x="152400" y="5334000"/>
            <a:ext cx="5257800" cy="427040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 adhere to Red/No Go zones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21510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C6E187-5037-46B8-B7B2-CCA9F378616D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3600" b="1" dirty="0">
                <a:latin typeface="+mj-lt"/>
                <a:cs typeface="+mn-cs"/>
              </a:rPr>
              <a:t>PDO Second Alert</a:t>
            </a:r>
          </a:p>
        </p:txBody>
      </p:sp>
      <p:pic>
        <p:nvPicPr>
          <p:cNvPr id="2151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1093788"/>
            <a:ext cx="3324225" cy="2259012"/>
          </a:xfrm>
          <a:prstGeom prst="rect">
            <a:avLst/>
          </a:prstGeom>
          <a:ln w="63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15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51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733800"/>
            <a:ext cx="1882775" cy="2057400"/>
          </a:xfrm>
          <a:prstGeom prst="rect">
            <a:avLst/>
          </a:prstGeom>
          <a:ln w="63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515" name="Freeform 132"/>
          <p:cNvSpPr>
            <a:spLocks/>
          </p:cNvSpPr>
          <p:nvPr/>
        </p:nvSpPr>
        <p:spPr bwMode="auto">
          <a:xfrm>
            <a:off x="6796088" y="50673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16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32675" y="3733800"/>
            <a:ext cx="1558925" cy="2057400"/>
          </a:xfrm>
          <a:prstGeom prst="rect">
            <a:avLst/>
          </a:prstGeom>
          <a:ln w="63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517" name="Freeform 132"/>
          <p:cNvSpPr>
            <a:spLocks/>
          </p:cNvSpPr>
          <p:nvPr/>
        </p:nvSpPr>
        <p:spPr bwMode="auto">
          <a:xfrm>
            <a:off x="8413750" y="5181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371600"/>
            <a:ext cx="8351838" cy="40010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73038" indent="-173038"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must review their HSE HEMP against the questions asked below        </a:t>
            </a:r>
          </a:p>
          <a:p>
            <a:pPr marL="342900" indent="-342900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cs typeface="+mn-cs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  <a:cs typeface="+mn-cs"/>
            </a:endParaRP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have QA/QC on services delivered by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3</a:t>
            </a:r>
            <a:r>
              <a:rPr lang="en-US" sz="1400" baseline="300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rd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parties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unit thoroughly inspected after assembling by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experienced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ML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Superintendent?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Commissioning is commenced  on the Third party facility before releasing Unit?</a:t>
            </a: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Learning from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Incidents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captures all potential failures and rectify them?</a:t>
            </a: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you ensure all emergency equipment is installed prior to start up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?</a:t>
            </a:r>
            <a:endParaRPr lang="en-US" sz="1400" dirty="0">
              <a:solidFill>
                <a:srgbClr val="0033CC"/>
              </a:solidFill>
              <a:latin typeface="+mj-lt"/>
              <a:cs typeface="+mn-cs"/>
              <a:sym typeface="Wingdings" pitchFamily="2" charset="2"/>
            </a:endParaRPr>
          </a:p>
          <a:p>
            <a:pPr marL="119063" indent="-119063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you ensure adequate monitoring of your safety management systems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?</a:t>
            </a:r>
            <a:endParaRPr lang="en-US" sz="1400" dirty="0">
              <a:solidFill>
                <a:srgbClr val="0033CC"/>
              </a:solidFill>
              <a:latin typeface="+mj-lt"/>
              <a:cs typeface="+mn-cs"/>
              <a:sym typeface="Wingdings" pitchFamily="2" charset="2"/>
            </a:endParaRPr>
          </a:p>
          <a:p>
            <a:pPr marL="119063" indent="-119063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cs typeface="+mn-cs"/>
              <a:sym typeface="Wingdings" pitchFamily="2" charset="2"/>
            </a:endParaRPr>
          </a:p>
          <a:p>
            <a:pPr marL="119063" indent="-119063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	</a:t>
            </a:r>
          </a:p>
          <a:p>
            <a:pPr marL="119063" indent="-119063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19063" indent="-119063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73038" indent="-173038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253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GB" alt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2253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endParaRPr lang="en-GB" altLang="en-US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53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654C6C-E92B-47C7-A493-B81FC9D24AAE}" type="slidenum">
              <a:rPr lang="en-US" altLang="en-US" smtClean="0">
                <a:cs typeface="Arial" charset="0"/>
              </a:rPr>
              <a:pPr/>
              <a:t>2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152400" y="842963"/>
            <a:ext cx="6629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hangingPunct="0"/>
            <a:r>
              <a:rPr lang="en-GB" altLang="en-US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altLang="en-US" sz="1400" b="1" dirty="0">
                <a:solidFill>
                  <a:srgbClr val="333399"/>
                </a:solidFill>
                <a:latin typeface="Tahoma" pitchFamily="34" charset="0"/>
              </a:rPr>
              <a:t> 15</a:t>
            </a:r>
            <a:r>
              <a:rPr lang="en-US" alt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altLang="en-US" sz="1400" b="1" dirty="0">
                <a:solidFill>
                  <a:srgbClr val="333399"/>
                </a:solidFill>
                <a:latin typeface="Tahoma" pitchFamily="34" charset="0"/>
              </a:rPr>
              <a:t> march 2018      Incident title Dropped travelling Block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92029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17C274-430D-4511-A180-EB212F45EE6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81CAB4D-7320-493C-9D90-39BB14E349FB}"/>
</file>

<file path=customXml/itemProps3.xml><?xml version="1.0" encoding="utf-8"?>
<ds:datastoreItem xmlns:ds="http://schemas.openxmlformats.org/officeDocument/2006/customXml" ds:itemID="{019FDE6B-05A1-4A6C-8143-AA60D8D4B5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301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39</cp:revision>
  <dcterms:created xsi:type="dcterms:W3CDTF">2016-03-28T05:48:29Z</dcterms:created>
  <dcterms:modified xsi:type="dcterms:W3CDTF">2018-09-09T05:23:57Z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