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99" r:id="rId5"/>
    <p:sldId id="30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684" y="-1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09/09/2018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solidFill>
                  <a:srgbClr val="000000"/>
                </a:solidFill>
              </a:rPr>
              <a:pPr/>
              <a:t>1</a:t>
            </a:fld>
            <a:endParaRPr lang="en-US" dirty="0" smtClean="0">
              <a:solidFill>
                <a:srgbClr val="000000"/>
              </a:solidFill>
            </a:endParaRPr>
          </a:p>
        </p:txBody>
      </p:sp>
    </p:spTree>
    <p:extLst>
      <p:ext uri="{BB962C8B-B14F-4D97-AF65-F5344CB8AC3E}">
        <p14:creationId xmlns="" xmlns:p14="http://schemas.microsoft.com/office/powerpoint/2010/main" val="2212049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extLst>
      <p:ext uri="{BB962C8B-B14F-4D97-AF65-F5344CB8AC3E}">
        <p14:creationId xmlns="" xmlns:p14="http://schemas.microsoft.com/office/powerpoint/2010/main" val="1487858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09/09/2018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09/09/2018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2"/>
          <p:cNvSpPr txBox="1">
            <a:spLocks noChangeArrowheads="1"/>
          </p:cNvSpPr>
          <p:nvPr/>
        </p:nvSpPr>
        <p:spPr bwMode="auto">
          <a:xfrm>
            <a:off x="76200" y="877305"/>
            <a:ext cx="5791199" cy="5386090"/>
          </a:xfrm>
          <a:prstGeom prst="rect">
            <a:avLst/>
          </a:prstGeom>
          <a:noFill/>
          <a:ln w="19050">
            <a:noFill/>
            <a:miter lim="800000"/>
            <a:headEnd/>
            <a:tailEnd/>
          </a:ln>
        </p:spPr>
        <p:txBody>
          <a:bodyPr wrap="square">
            <a:spAutoFit/>
          </a:bodyPr>
          <a:lstStyle/>
          <a:p>
            <a:pPr marL="114300" indent="-114300" algn="just">
              <a:defRPr/>
            </a:pPr>
            <a:r>
              <a:rPr lang="en-GB" sz="1600" b="1" dirty="0" smtClean="0">
                <a:solidFill>
                  <a:srgbClr val="333399"/>
                </a:solidFill>
                <a:latin typeface="Arial"/>
              </a:rPr>
              <a:t>Date: 20.03.2018</a:t>
            </a:r>
            <a:r>
              <a:rPr lang="en-US" sz="1600" b="1" dirty="0" smtClean="0">
                <a:solidFill>
                  <a:srgbClr val="333399"/>
                </a:solidFill>
                <a:latin typeface="Arial"/>
              </a:rPr>
              <a:t>       </a:t>
            </a:r>
            <a:r>
              <a:rPr lang="en-US" sz="1600" b="1" dirty="0">
                <a:solidFill>
                  <a:srgbClr val="333399"/>
                </a:solidFill>
                <a:latin typeface="Arial"/>
              </a:rPr>
              <a:t>Incident </a:t>
            </a:r>
            <a:r>
              <a:rPr lang="en-US" sz="1600" b="1" dirty="0" smtClean="0">
                <a:solidFill>
                  <a:srgbClr val="333399"/>
                </a:solidFill>
                <a:latin typeface="Arial"/>
              </a:rPr>
              <a:t>title: MVI Rollover</a:t>
            </a:r>
            <a:endParaRPr lang="en-US" sz="1600" b="1" dirty="0">
              <a:solidFill>
                <a:srgbClr val="333399"/>
              </a:solidFill>
              <a:latin typeface="Arial"/>
            </a:endParaRPr>
          </a:p>
          <a:p>
            <a:pPr marL="114300" indent="-114300" algn="just">
              <a:defRPr/>
            </a:pPr>
            <a:endParaRPr lang="en-US" sz="1000" b="1" dirty="0" smtClean="0">
              <a:solidFill>
                <a:srgbClr val="FF0000"/>
              </a:solidFill>
              <a:latin typeface="Arial"/>
            </a:endParaRPr>
          </a:p>
          <a:p>
            <a:pPr marL="114300" indent="-114300" algn="just">
              <a:defRPr/>
            </a:pPr>
            <a:r>
              <a:rPr lang="en-US" sz="1600" b="1" dirty="0" smtClean="0">
                <a:solidFill>
                  <a:srgbClr val="FF0000"/>
                </a:solidFill>
                <a:latin typeface="Tahoma" pitchFamily="34" charset="0"/>
              </a:rPr>
              <a:t>What </a:t>
            </a:r>
            <a:r>
              <a:rPr lang="en-US" sz="1600" b="1" dirty="0">
                <a:solidFill>
                  <a:srgbClr val="FF0000"/>
                </a:solidFill>
                <a:latin typeface="Tahoma" pitchFamily="34" charset="0"/>
              </a:rPr>
              <a:t>happened?</a:t>
            </a:r>
            <a:endParaRPr lang="en-US" sz="1600" dirty="0">
              <a:solidFill>
                <a:srgbClr val="FF0000"/>
              </a:solidFill>
              <a:latin typeface="Tahoma" pitchFamily="34" charset="0"/>
            </a:endParaRPr>
          </a:p>
          <a:p>
            <a:pPr algn="just">
              <a:spcBef>
                <a:spcPts val="0"/>
              </a:spcBef>
            </a:pPr>
            <a:endParaRPr lang="en-US" sz="1000" dirty="0" smtClean="0">
              <a:solidFill>
                <a:srgbClr val="000000"/>
              </a:solidFill>
              <a:latin typeface="+mj-lt"/>
            </a:endParaRPr>
          </a:p>
          <a:p>
            <a:pPr algn="just">
              <a:spcBef>
                <a:spcPts val="0"/>
              </a:spcBef>
            </a:pPr>
            <a:r>
              <a:rPr lang="en-US" sz="1400" dirty="0" smtClean="0">
                <a:latin typeface="+mj-lt"/>
              </a:rPr>
              <a:t>Third party </a:t>
            </a:r>
            <a:r>
              <a:rPr lang="en-US" sz="1400" dirty="0" smtClean="0">
                <a:latin typeface="+mj-lt"/>
              </a:rPr>
              <a:t>crane </a:t>
            </a:r>
            <a:r>
              <a:rPr lang="en-US" sz="1400" dirty="0" smtClean="0">
                <a:latin typeface="+mj-lt"/>
              </a:rPr>
              <a:t>was </a:t>
            </a:r>
            <a:r>
              <a:rPr lang="en-US" sz="1400" dirty="0" err="1" smtClean="0">
                <a:latin typeface="+mj-lt"/>
              </a:rPr>
              <a:t>mobilised</a:t>
            </a:r>
            <a:r>
              <a:rPr lang="en-US" sz="1400" dirty="0" smtClean="0">
                <a:latin typeface="+mj-lt"/>
              </a:rPr>
              <a:t> </a:t>
            </a:r>
            <a:r>
              <a:rPr lang="en-US" sz="1400" dirty="0" smtClean="0">
                <a:latin typeface="+mj-lt"/>
              </a:rPr>
              <a:t>to new location with two </a:t>
            </a:r>
            <a:r>
              <a:rPr lang="en-US" sz="1400" dirty="0" smtClean="0">
                <a:latin typeface="+mj-lt"/>
              </a:rPr>
              <a:t>crane operators </a:t>
            </a:r>
            <a:r>
              <a:rPr lang="en-US" sz="1400" dirty="0" smtClean="0">
                <a:latin typeface="+mj-lt"/>
                <a:cs typeface="Calibri" pitchFamily="34" charset="0"/>
              </a:rPr>
              <a:t>to attend the catwalk trailer breakdown.</a:t>
            </a:r>
            <a:r>
              <a:rPr lang="en-US" sz="1400" dirty="0" smtClean="0">
                <a:latin typeface="+mj-lt"/>
              </a:rPr>
              <a:t> While returning to the camp after the task, the crane operator failed to locate the turn in the night and applied harsh brake to negotiate the curve. The driver lost control of the crane and rolled over landing on its passenger’s side. </a:t>
            </a:r>
            <a:r>
              <a:rPr lang="en-US" sz="1400" dirty="0" smtClean="0">
                <a:latin typeface="+mj-lt"/>
              </a:rPr>
              <a:t>The c</a:t>
            </a:r>
            <a:r>
              <a:rPr lang="en-US" sz="1400" dirty="0" smtClean="0">
                <a:solidFill>
                  <a:srgbClr val="000000"/>
                </a:solidFill>
                <a:latin typeface="+mj-lt"/>
              </a:rPr>
              <a:t>rane </a:t>
            </a:r>
            <a:r>
              <a:rPr lang="en-US" sz="1400" dirty="0" smtClean="0">
                <a:solidFill>
                  <a:srgbClr val="000000"/>
                </a:solidFill>
                <a:latin typeface="+mj-lt"/>
              </a:rPr>
              <a:t>driver escaped without injuries </a:t>
            </a:r>
            <a:r>
              <a:rPr lang="en-US" sz="1400" dirty="0" smtClean="0">
                <a:solidFill>
                  <a:srgbClr val="000000"/>
                </a:solidFill>
                <a:latin typeface="+mj-lt"/>
              </a:rPr>
              <a:t>while passenger </a:t>
            </a:r>
            <a:r>
              <a:rPr lang="en-US" sz="1400" dirty="0" smtClean="0">
                <a:solidFill>
                  <a:srgbClr val="000000"/>
                </a:solidFill>
                <a:latin typeface="+mj-lt"/>
              </a:rPr>
              <a:t>received minor injuries.</a:t>
            </a:r>
          </a:p>
          <a:p>
            <a:pPr marL="114300" indent="-114300" algn="just">
              <a:defRPr/>
            </a:pPr>
            <a:endParaRPr lang="en-US" sz="1600" b="1" dirty="0">
              <a:solidFill>
                <a:srgbClr val="333399"/>
              </a:solidFill>
              <a:latin typeface="Tahoma" pitchFamily="34" charset="0"/>
            </a:endParaRPr>
          </a:p>
          <a:p>
            <a:pPr marL="114300" indent="-114300" algn="just">
              <a:defRPr/>
            </a:pPr>
            <a:r>
              <a:rPr lang="en-US" sz="1600" b="1" dirty="0" smtClean="0">
                <a:solidFill>
                  <a:srgbClr val="333399"/>
                </a:solidFill>
                <a:latin typeface="+mj-lt"/>
              </a:rPr>
              <a:t>Your </a:t>
            </a:r>
            <a:r>
              <a:rPr lang="en-US" sz="1600" b="1" dirty="0">
                <a:solidFill>
                  <a:srgbClr val="333399"/>
                </a:solidFill>
                <a:latin typeface="+mj-lt"/>
              </a:rPr>
              <a:t>learning from this incident..</a:t>
            </a:r>
          </a:p>
          <a:p>
            <a:pPr marL="114300" indent="-114300" algn="just">
              <a:defRPr/>
            </a:pPr>
            <a:endParaRPr lang="en-US" sz="1300" dirty="0">
              <a:solidFill>
                <a:srgbClr val="000000"/>
              </a:solidFill>
              <a:latin typeface="+mj-lt"/>
            </a:endParaRPr>
          </a:p>
          <a:p>
            <a:pPr marL="171450" indent="-171450" algn="just">
              <a:spcBef>
                <a:spcPts val="0"/>
              </a:spcBef>
              <a:buFont typeface="Arial" panose="020B0604020202020204" pitchFamily="34" charset="0"/>
              <a:buChar char="•"/>
            </a:pPr>
            <a:r>
              <a:rPr lang="en-US" sz="1400" dirty="0" smtClean="0">
                <a:latin typeface="+mj-lt"/>
                <a:cs typeface="Calibri" pitchFamily="34" charset="0"/>
              </a:rPr>
              <a:t>Always ensure any journey requiring night driving has correct </a:t>
            </a:r>
            <a:r>
              <a:rPr lang="en-US" sz="1400" dirty="0" err="1" smtClean="0">
                <a:latin typeface="+mj-lt"/>
                <a:cs typeface="Calibri" pitchFamily="34" charset="0"/>
              </a:rPr>
              <a:t>authorisation</a:t>
            </a:r>
            <a:r>
              <a:rPr lang="en-US" sz="1400" dirty="0" smtClean="0">
                <a:latin typeface="+mj-lt"/>
                <a:cs typeface="Calibri" pitchFamily="34" charset="0"/>
              </a:rPr>
              <a:t> </a:t>
            </a:r>
            <a:endParaRPr lang="en-US" sz="1400" dirty="0" smtClean="0">
              <a:latin typeface="+mj-lt"/>
              <a:cs typeface="Calibri" pitchFamily="34" charset="0"/>
            </a:endParaRPr>
          </a:p>
          <a:p>
            <a:pPr marL="171450" indent="-171450" algn="just">
              <a:spcBef>
                <a:spcPts val="0"/>
              </a:spcBef>
              <a:buFont typeface="Arial" panose="020B0604020202020204" pitchFamily="34" charset="0"/>
              <a:buChar char="•"/>
            </a:pPr>
            <a:r>
              <a:rPr lang="en-US" sz="1400" dirty="0" smtClean="0">
                <a:latin typeface="+mj-lt"/>
                <a:cs typeface="Calibri" pitchFamily="34" charset="0"/>
              </a:rPr>
              <a:t>Identify and assess all the possible </a:t>
            </a:r>
            <a:r>
              <a:rPr lang="en-US" sz="1400" dirty="0" smtClean="0">
                <a:latin typeface="+mj-lt"/>
                <a:cs typeface="Calibri" pitchFamily="34" charset="0"/>
              </a:rPr>
              <a:t>hazards/risks </a:t>
            </a:r>
            <a:r>
              <a:rPr lang="en-US" sz="1400" dirty="0" smtClean="0">
                <a:latin typeface="+mj-lt"/>
                <a:cs typeface="Calibri" pitchFamily="34" charset="0"/>
              </a:rPr>
              <a:t>related to the night driving</a:t>
            </a:r>
          </a:p>
          <a:p>
            <a:pPr marL="171450" indent="-171450" algn="just">
              <a:spcBef>
                <a:spcPts val="0"/>
              </a:spcBef>
              <a:buFont typeface="Arial" panose="020B0604020202020204" pitchFamily="34" charset="0"/>
              <a:buChar char="•"/>
            </a:pPr>
            <a:r>
              <a:rPr lang="en-US" sz="1400" dirty="0" smtClean="0">
                <a:latin typeface="+mj-lt"/>
                <a:cs typeface="Calibri" pitchFamily="34" charset="0"/>
              </a:rPr>
              <a:t>Always ensure strict adherence to the road safety </a:t>
            </a:r>
            <a:r>
              <a:rPr lang="en-US" sz="1400" dirty="0" smtClean="0">
                <a:latin typeface="+mj-lt"/>
                <a:cs typeface="Calibri" pitchFamily="34" charset="0"/>
              </a:rPr>
              <a:t>rules/standards </a:t>
            </a:r>
            <a:r>
              <a:rPr lang="en-US" sz="1400" dirty="0" smtClean="0">
                <a:latin typeface="+mj-lt"/>
                <a:cs typeface="Calibri" pitchFamily="34" charset="0"/>
              </a:rPr>
              <a:t>during night driving</a:t>
            </a:r>
          </a:p>
          <a:p>
            <a:pPr marL="171450" indent="-171450" algn="just">
              <a:spcBef>
                <a:spcPts val="0"/>
              </a:spcBef>
              <a:buFont typeface="Arial" panose="020B0604020202020204" pitchFamily="34" charset="0"/>
              <a:buChar char="•"/>
            </a:pPr>
            <a:r>
              <a:rPr lang="en-US" sz="1400" dirty="0" smtClean="0">
                <a:latin typeface="+mj-lt"/>
                <a:cs typeface="Calibri" pitchFamily="34" charset="0"/>
              </a:rPr>
              <a:t>Ensure effective communication with the Management for </a:t>
            </a:r>
            <a:r>
              <a:rPr lang="en-US" sz="1400" dirty="0" smtClean="0">
                <a:latin typeface="+mj-lt"/>
                <a:cs typeface="Calibri" pitchFamily="34" charset="0"/>
              </a:rPr>
              <a:t>non-routine </a:t>
            </a:r>
            <a:r>
              <a:rPr lang="en-US" sz="1400" dirty="0" smtClean="0">
                <a:latin typeface="+mj-lt"/>
                <a:cs typeface="Calibri" pitchFamily="34" charset="0"/>
              </a:rPr>
              <a:t>tasks</a:t>
            </a:r>
          </a:p>
          <a:p>
            <a:pPr marL="171450" indent="-171450" algn="just">
              <a:spcBef>
                <a:spcPts val="0"/>
              </a:spcBef>
              <a:buFont typeface="Arial" panose="020B0604020202020204" pitchFamily="34" charset="0"/>
              <a:buChar char="•"/>
            </a:pPr>
            <a:r>
              <a:rPr lang="en-US" sz="1400" dirty="0" smtClean="0">
                <a:latin typeface="+mj-lt"/>
                <a:cs typeface="Calibri" pitchFamily="34" charset="0"/>
              </a:rPr>
              <a:t>Identify </a:t>
            </a:r>
            <a:r>
              <a:rPr lang="en-US" sz="1400" dirty="0">
                <a:latin typeface="+mj-lt"/>
                <a:cs typeface="Calibri" pitchFamily="34" charset="0"/>
              </a:rPr>
              <a:t>the hazards &amp; risks involved while executing the </a:t>
            </a:r>
            <a:r>
              <a:rPr lang="en-US" sz="1400" dirty="0" smtClean="0">
                <a:latin typeface="+mj-lt"/>
                <a:cs typeface="Calibri" pitchFamily="34" charset="0"/>
              </a:rPr>
              <a:t>crane </a:t>
            </a:r>
            <a:r>
              <a:rPr lang="en-US" sz="1400" dirty="0">
                <a:latin typeface="+mj-lt"/>
                <a:cs typeface="Calibri" pitchFamily="34" charset="0"/>
              </a:rPr>
              <a:t>movements outside the </a:t>
            </a:r>
            <a:r>
              <a:rPr lang="en-US" sz="1400" dirty="0" smtClean="0">
                <a:latin typeface="+mj-lt"/>
                <a:cs typeface="Calibri" pitchFamily="34" charset="0"/>
              </a:rPr>
              <a:t>location</a:t>
            </a:r>
            <a:endParaRPr lang="en-US" sz="1400" dirty="0">
              <a:latin typeface="+mj-lt"/>
              <a:cs typeface="Calibri" pitchFamily="34" charset="0"/>
            </a:endParaRPr>
          </a:p>
          <a:p>
            <a:pPr marL="171450" indent="-171450" algn="just">
              <a:spcBef>
                <a:spcPts val="0"/>
              </a:spcBef>
              <a:buFont typeface="Arial" panose="020B0604020202020204" pitchFamily="34" charset="0"/>
              <a:buChar char="•"/>
            </a:pPr>
            <a:endParaRPr lang="en-US" sz="1200" dirty="0" smtClean="0">
              <a:latin typeface="+mj-lt"/>
              <a:cs typeface="Calibri" pitchFamily="34" charset="0"/>
            </a:endParaRPr>
          </a:p>
          <a:p>
            <a:pPr marL="171450" indent="-171450" algn="just">
              <a:spcBef>
                <a:spcPts val="0"/>
              </a:spcBef>
            </a:pPr>
            <a:endParaRPr lang="en-US" sz="1100" dirty="0">
              <a:latin typeface="Arial"/>
            </a:endParaRPr>
          </a:p>
          <a:p>
            <a:pPr marL="119063" indent="-119063" eaLnBrk="1" hangingPunct="1">
              <a:defRPr/>
            </a:pPr>
            <a:endParaRPr lang="en-US" sz="1400" dirty="0">
              <a:latin typeface="Arial" charset="0"/>
            </a:endParaRPr>
          </a:p>
        </p:txBody>
      </p:sp>
      <p:sp>
        <p:nvSpPr>
          <p:cNvPr id="19" name="Text Box 5"/>
          <p:cNvSpPr txBox="1">
            <a:spLocks noChangeArrowheads="1"/>
          </p:cNvSpPr>
          <p:nvPr/>
        </p:nvSpPr>
        <p:spPr bwMode="auto">
          <a:xfrm>
            <a:off x="2188847" y="549771"/>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20" name="TextBox 16"/>
          <p:cNvSpPr txBox="1">
            <a:spLocks noChangeArrowheads="1"/>
          </p:cNvSpPr>
          <p:nvPr/>
        </p:nvSpPr>
        <p:spPr bwMode="auto">
          <a:xfrm>
            <a:off x="533400" y="5867400"/>
            <a:ext cx="4724399" cy="338554"/>
          </a:xfrm>
          <a:prstGeom prst="rect">
            <a:avLst/>
          </a:prstGeom>
          <a:solidFill>
            <a:srgbClr val="0000FF"/>
          </a:solidFill>
          <a:ln w="9525">
            <a:noFill/>
            <a:miter lim="800000"/>
            <a:headEnd/>
            <a:tailEnd/>
          </a:ln>
        </p:spPr>
        <p:txBody>
          <a:bodyPr wrap="square">
            <a:spAutoFit/>
          </a:bodyPr>
          <a:lstStyle/>
          <a:p>
            <a:r>
              <a:rPr lang="en-US" sz="1600" b="1" dirty="0" smtClean="0">
                <a:solidFill>
                  <a:srgbClr val="FFFF00"/>
                </a:solidFill>
                <a:latin typeface="Arial"/>
              </a:rPr>
              <a:t>Always ensure authorization for night driving</a:t>
            </a:r>
            <a:endParaRPr lang="en-US" sz="1600" b="1" dirty="0">
              <a:solidFill>
                <a:srgbClr val="FFFF00"/>
              </a:solidFill>
              <a:latin typeface="Arial"/>
            </a:endParaRPr>
          </a:p>
        </p:txBody>
      </p:sp>
      <p:sp>
        <p:nvSpPr>
          <p:cNvPr id="22" name="Slide Number Placeholder 12"/>
          <p:cNvSpPr>
            <a:spLocks noGrp="1"/>
          </p:cNvSpPr>
          <p:nvPr>
            <p:ph type="sldNum" sz="quarter" idx="12"/>
          </p:nvPr>
        </p:nvSpPr>
        <p:spPr>
          <a:xfrm>
            <a:off x="8474075" y="6553200"/>
            <a:ext cx="577850" cy="304800"/>
          </a:xfrm>
          <a:noFill/>
        </p:spPr>
        <p:txBody>
          <a:bodyPr/>
          <a:lstStyle/>
          <a:p>
            <a:r>
              <a:rPr lang="en-US" dirty="0" smtClean="0">
                <a:solidFill>
                  <a:srgbClr val="000000"/>
                </a:solidFill>
              </a:rPr>
              <a:t>25</a:t>
            </a:r>
          </a:p>
        </p:txBody>
      </p:sp>
      <p:sp>
        <p:nvSpPr>
          <p:cNvPr id="23"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solidFill>
                  <a:srgbClr val="000000"/>
                </a:solidFill>
                <a:latin typeface="Arial"/>
              </a:rPr>
              <a:t>PDO Second Alert</a:t>
            </a:r>
          </a:p>
        </p:txBody>
      </p:sp>
      <p:pic>
        <p:nvPicPr>
          <p:cNvPr id="12" name="Picture 11" descr="15.JPG"/>
          <p:cNvPicPr>
            <a:picLocks noChangeAspect="1"/>
          </p:cNvPicPr>
          <p:nvPr/>
        </p:nvPicPr>
        <p:blipFill>
          <a:blip r:embed="rId3" cstate="email"/>
          <a:stretch>
            <a:fillRect/>
          </a:stretch>
        </p:blipFill>
        <p:spPr>
          <a:xfrm>
            <a:off x="6005367" y="762164"/>
            <a:ext cx="3046558" cy="2476900"/>
          </a:xfrm>
          <a:prstGeom prst="rect">
            <a:avLst/>
          </a:prstGeom>
          <a:ln>
            <a:noFill/>
          </a:ln>
          <a:effectLst>
            <a:outerShdw blurRad="292100" dist="139700" dir="2700000" algn="tl" rotWithShape="0">
              <a:srgbClr val="333333">
                <a:alpha val="65000"/>
              </a:srgbClr>
            </a:outerShdw>
          </a:effectLst>
        </p:spPr>
      </p:pic>
      <p:sp>
        <p:nvSpPr>
          <p:cNvPr id="15" name="Rectangle 14"/>
          <p:cNvSpPr/>
          <p:nvPr/>
        </p:nvSpPr>
        <p:spPr>
          <a:xfrm>
            <a:off x="6000749" y="3239064"/>
            <a:ext cx="3051176" cy="369332"/>
          </a:xfrm>
          <a:prstGeom prst="rect">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marL="91440" indent="-91440" algn="ctr"/>
            <a:r>
              <a:rPr lang="en-US" sz="900" b="1" dirty="0" smtClean="0">
                <a:solidFill>
                  <a:srgbClr val="000000"/>
                </a:solidFill>
                <a:latin typeface="Calibri" pitchFamily="34" charset="0"/>
                <a:cs typeface="Calibri" pitchFamily="34" charset="0"/>
              </a:rPr>
              <a:t>Crane rolled over &amp; rested on passenger’s  side </a:t>
            </a:r>
          </a:p>
          <a:p>
            <a:pPr marL="91440" indent="-91440" algn="ctr"/>
            <a:r>
              <a:rPr lang="en-US" sz="900" b="1" dirty="0" smtClean="0">
                <a:solidFill>
                  <a:srgbClr val="000000"/>
                </a:solidFill>
                <a:latin typeface="Calibri" pitchFamily="34" charset="0"/>
                <a:cs typeface="Calibri" pitchFamily="34" charset="0"/>
              </a:rPr>
              <a:t>while negotiating a curve</a:t>
            </a:r>
            <a:endParaRPr lang="en-US" sz="900" b="1" dirty="0">
              <a:solidFill>
                <a:srgbClr val="000000"/>
              </a:solidFill>
              <a:latin typeface="Calibri" pitchFamily="34" charset="0"/>
              <a:cs typeface="Calibri" pitchFamily="34" charset="0"/>
            </a:endParaRPr>
          </a:p>
        </p:txBody>
      </p:sp>
      <p:grpSp>
        <p:nvGrpSpPr>
          <p:cNvPr id="2" name="Group 131"/>
          <p:cNvGrpSpPr>
            <a:grpSpLocks/>
          </p:cNvGrpSpPr>
          <p:nvPr/>
        </p:nvGrpSpPr>
        <p:grpSpPr bwMode="auto">
          <a:xfrm>
            <a:off x="8426450" y="2495827"/>
            <a:ext cx="336550" cy="544513"/>
            <a:chOff x="3504" y="544"/>
            <a:chExt cx="2287" cy="1855"/>
          </a:xfrm>
        </p:grpSpPr>
        <p:sp>
          <p:nvSpPr>
            <p:cNvPr id="13"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14"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pic>
        <p:nvPicPr>
          <p:cNvPr id="3" name="Picture 2"/>
          <p:cNvPicPr>
            <a:picLocks noChangeAspect="1"/>
          </p:cNvPicPr>
          <p:nvPr/>
        </p:nvPicPr>
        <p:blipFill>
          <a:blip r:embed="rId4" cstate="email"/>
          <a:stretch>
            <a:fillRect/>
          </a:stretch>
        </p:blipFill>
        <p:spPr>
          <a:xfrm>
            <a:off x="5990263" y="3644624"/>
            <a:ext cx="3051176" cy="3081217"/>
          </a:xfrm>
          <a:prstGeom prst="rect">
            <a:avLst/>
          </a:prstGeom>
          <a:solidFill>
            <a:srgbClr val="C00000"/>
          </a:solidFill>
          <a:ln>
            <a:solidFill>
              <a:srgbClr val="005828"/>
            </a:solidFill>
          </a:ln>
        </p:spPr>
      </p:pic>
      <p:sp>
        <p:nvSpPr>
          <p:cNvPr id="21" name="Freeform 132"/>
          <p:cNvSpPr>
            <a:spLocks/>
          </p:cNvSpPr>
          <p:nvPr/>
        </p:nvSpPr>
        <p:spPr bwMode="auto">
          <a:xfrm>
            <a:off x="8426450" y="6047323"/>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spTree>
    <p:extLst>
      <p:ext uri="{BB962C8B-B14F-4D97-AF65-F5344CB8AC3E}">
        <p14:creationId xmlns="" xmlns:p14="http://schemas.microsoft.com/office/powerpoint/2010/main" val="4231941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dirty="0" smtClean="0"/>
          </a:p>
        </p:txBody>
      </p:sp>
      <p:sp>
        <p:nvSpPr>
          <p:cNvPr id="27653" name="Rectangle 8"/>
          <p:cNvSpPr>
            <a:spLocks noChangeArrowheads="1"/>
          </p:cNvSpPr>
          <p:nvPr/>
        </p:nvSpPr>
        <p:spPr bwMode="auto">
          <a:xfrm>
            <a:off x="285750" y="838200"/>
            <a:ext cx="5048250" cy="523220"/>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20.03.18      </a:t>
            </a:r>
            <a:r>
              <a:rPr lang="en-US" sz="1400" b="1" dirty="0">
                <a:solidFill>
                  <a:srgbClr val="333399"/>
                </a:solidFill>
                <a:latin typeface="+mj-lt"/>
              </a:rPr>
              <a:t>Incident </a:t>
            </a:r>
            <a:r>
              <a:rPr lang="en-US" sz="1400" b="1" dirty="0" smtClean="0">
                <a:solidFill>
                  <a:srgbClr val="333399"/>
                </a:solidFill>
                <a:latin typeface="+mj-lt"/>
              </a:rPr>
              <a:t>title: MVI Rollover</a:t>
            </a:r>
            <a:endParaRPr lang="en-US" sz="1400" b="1" dirty="0">
              <a:solidFill>
                <a:srgbClr val="333399"/>
              </a:solidFill>
              <a:latin typeface="+mj-lt"/>
            </a:endParaRPr>
          </a:p>
          <a:p>
            <a:pPr marL="114300" indent="-114300" algn="just"/>
            <a:endParaRPr lang="en-US" sz="1400" b="1" dirty="0">
              <a:solidFill>
                <a:srgbClr val="333399"/>
              </a:solidFill>
              <a:latin typeface="Tahoma" pitchFamily="34" charset="0"/>
            </a:endParaRPr>
          </a:p>
        </p:txBody>
      </p:sp>
      <p:sp>
        <p:nvSpPr>
          <p:cNvPr id="11" name="Text Box 2"/>
          <p:cNvSpPr txBox="1">
            <a:spLocks noChangeArrowheads="1"/>
          </p:cNvSpPr>
          <p:nvPr/>
        </p:nvSpPr>
        <p:spPr bwMode="auto">
          <a:xfrm>
            <a:off x="323850" y="1125538"/>
            <a:ext cx="8351838" cy="2800767"/>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eaLnBrk="1" hangingPunct="1">
              <a:defRPr/>
            </a:pPr>
            <a:r>
              <a:rPr lang="en-US" sz="1600" b="1" dirty="0">
                <a:solidFill>
                  <a:srgbClr val="FF0000"/>
                </a:solidFill>
                <a:latin typeface="Tahoma" pitchFamily="34" charset="0"/>
              </a:rPr>
              <a:t>As a learning from this incident and </a:t>
            </a:r>
            <a:r>
              <a:rPr lang="en-US" sz="1600" b="1" dirty="0" smtClean="0">
                <a:solidFill>
                  <a:srgbClr val="FF0000"/>
                </a:solidFill>
                <a:latin typeface="Tahoma" pitchFamily="34" charset="0"/>
              </a:rPr>
              <a:t>to ensure </a:t>
            </a:r>
            <a:r>
              <a:rPr lang="en-US" sz="1600" b="1" dirty="0">
                <a:solidFill>
                  <a:srgbClr val="FF0000"/>
                </a:solidFill>
                <a:latin typeface="Tahoma" pitchFamily="34" charset="0"/>
              </a:rPr>
              <a:t>continual improvement all </a:t>
            </a:r>
            <a:r>
              <a:rPr lang="en-US" sz="1600" b="1" dirty="0" smtClean="0">
                <a:solidFill>
                  <a:srgbClr val="FF0000"/>
                </a:solidFill>
                <a:latin typeface="Tahoma" pitchFamily="34" charset="0"/>
              </a:rPr>
              <a:t>contract managers </a:t>
            </a:r>
            <a:r>
              <a:rPr lang="en-US" sz="1600" b="1" dirty="0">
                <a:solidFill>
                  <a:srgbClr val="FF0000"/>
                </a:solidFill>
                <a:latin typeface="Tahoma" pitchFamily="34" charset="0"/>
              </a:rPr>
              <a:t>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Arial" pitchFamily="34" charset="0"/>
              <a:buChar char="•"/>
              <a:defRPr/>
            </a:pPr>
            <a:r>
              <a:rPr lang="en-US" sz="1400" dirty="0" smtClean="0">
                <a:solidFill>
                  <a:srgbClr val="0033CC"/>
                </a:solidFill>
                <a:latin typeface="+mj-lt"/>
                <a:sym typeface="Wingdings" pitchFamily="2" charset="2"/>
              </a:rPr>
              <a:t>Do you have a system to control vehicle’s movement at the night?</a:t>
            </a:r>
          </a:p>
          <a:p>
            <a:pPr marL="342900" indent="-342900" eaLnBrk="1" hangingPunct="1">
              <a:buFont typeface="Arial" pitchFamily="34" charset="0"/>
              <a:buChar char="•"/>
              <a:defRPr/>
            </a:pPr>
            <a:r>
              <a:rPr lang="en-US" sz="1400" dirty="0" smtClean="0">
                <a:solidFill>
                  <a:srgbClr val="0033CC"/>
                </a:solidFill>
                <a:latin typeface="+mj-lt"/>
                <a:sym typeface="Wingdings" pitchFamily="2" charset="2"/>
              </a:rPr>
              <a:t>Do you ensure the subcontractor IVMS system complies with PDO requirements including tags? </a:t>
            </a:r>
          </a:p>
          <a:p>
            <a:pPr marL="342900" indent="-342900" eaLnBrk="1" hangingPunct="1">
              <a:buFont typeface="Arial" pitchFamily="34" charset="0"/>
              <a:buChar char="•"/>
              <a:defRPr/>
            </a:pPr>
            <a:r>
              <a:rPr lang="en-US" sz="1400" dirty="0" smtClean="0">
                <a:solidFill>
                  <a:srgbClr val="0033CC"/>
                </a:solidFill>
                <a:latin typeface="+mj-lt"/>
                <a:sym typeface="Wingdings" pitchFamily="2" charset="2"/>
              </a:rPr>
              <a:t>Do you conduct periodical audits for safe  journey management during rig moves?</a:t>
            </a:r>
          </a:p>
          <a:p>
            <a:pPr marL="342900" indent="-342900" eaLnBrk="1" hangingPunct="1">
              <a:buFont typeface="Arial" pitchFamily="34" charset="0"/>
              <a:buChar char="•"/>
              <a:defRPr/>
            </a:pPr>
            <a:r>
              <a:rPr lang="en-US" sz="1400" dirty="0" smtClean="0">
                <a:solidFill>
                  <a:srgbClr val="0033CC"/>
                </a:solidFill>
                <a:latin typeface="+mj-lt"/>
                <a:sym typeface="Wingdings" pitchFamily="2" charset="2"/>
              </a:rPr>
              <a:t>Do </a:t>
            </a:r>
            <a:r>
              <a:rPr lang="en-US" sz="1400" dirty="0">
                <a:solidFill>
                  <a:srgbClr val="0033CC"/>
                </a:solidFill>
                <a:latin typeface="+mj-lt"/>
                <a:sym typeface="Wingdings" pitchFamily="2" charset="2"/>
              </a:rPr>
              <a:t>you </a:t>
            </a:r>
            <a:r>
              <a:rPr lang="en-US" sz="1400" dirty="0" smtClean="0">
                <a:solidFill>
                  <a:srgbClr val="0033CC"/>
                </a:solidFill>
                <a:latin typeface="+mj-lt"/>
                <a:sym typeface="Wingdings" pitchFamily="2" charset="2"/>
              </a:rPr>
              <a:t>monitor the compliance of IVMS systems during authorised night driving?</a:t>
            </a:r>
          </a:p>
          <a:p>
            <a:pPr marL="342900" indent="-342900" eaLnBrk="1" hangingPunct="1">
              <a:buFont typeface="Arial" pitchFamily="34" charset="0"/>
              <a:buChar char="•"/>
              <a:defRPr/>
            </a:pPr>
            <a:r>
              <a:rPr lang="en-US" sz="1400" dirty="0" smtClean="0">
                <a:solidFill>
                  <a:srgbClr val="0033CC"/>
                </a:solidFill>
                <a:latin typeface="+mj-lt"/>
                <a:sym typeface="Wingdings" pitchFamily="2" charset="2"/>
              </a:rPr>
              <a:t>Do you plan your job during the rig move as per the </a:t>
            </a:r>
            <a:r>
              <a:rPr lang="en-US" sz="1400" smtClean="0">
                <a:solidFill>
                  <a:srgbClr val="0033CC"/>
                </a:solidFill>
                <a:latin typeface="+mj-lt"/>
                <a:sym typeface="Wingdings" pitchFamily="2" charset="2"/>
              </a:rPr>
              <a:t>procedures</a:t>
            </a:r>
            <a:r>
              <a:rPr lang="en-US" sz="1400" smtClean="0">
                <a:solidFill>
                  <a:srgbClr val="0033CC"/>
                </a:solidFill>
                <a:latin typeface="+mj-lt"/>
                <a:sym typeface="Wingdings" pitchFamily="2" charset="2"/>
              </a:rPr>
              <a:t>?</a:t>
            </a:r>
            <a:endParaRPr lang="en-US" sz="800" dirty="0">
              <a:solidFill>
                <a:srgbClr val="000000"/>
              </a:solidFill>
              <a:latin typeface="Arial" charset="0"/>
            </a:endParaRPr>
          </a:p>
        </p:txBody>
      </p:sp>
    </p:spTree>
    <p:extLst>
      <p:ext uri="{BB962C8B-B14F-4D97-AF65-F5344CB8AC3E}">
        <p14:creationId xmlns="" xmlns:p14="http://schemas.microsoft.com/office/powerpoint/2010/main" val="232299343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92030</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2D51AF-299C-4DBF-8836-9D87FBF5EF7B}">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78C5186A-F7AA-45BF-B6EA-82737E53C964}"/>
</file>

<file path=customXml/itemProps3.xml><?xml version="1.0" encoding="utf-8"?>
<ds:datastoreItem xmlns:ds="http://schemas.openxmlformats.org/officeDocument/2006/customXml" ds:itemID="{6E25330C-7706-4C38-AC3E-1F19C54117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123</TotalTime>
  <Words>341</Words>
  <Application>Microsoft Office PowerPoint</Application>
  <PresentationFormat>On-screen Show (4:3)</PresentationFormat>
  <Paragraphs>36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42</cp:revision>
  <dcterms:created xsi:type="dcterms:W3CDTF">2016-03-28T05:48:29Z</dcterms:created>
  <dcterms:modified xsi:type="dcterms:W3CDTF">2018-09-09T05:31:46Z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