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97" r:id="rId5"/>
    <p:sldId id="29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684" y="-1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09/09/2018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solidFill>
                  <a:prstClr val="black"/>
                </a:solidFill>
              </a:rPr>
              <a:pPr/>
              <a:t>1</a:t>
            </a:fld>
            <a:endParaRPr lang="en-US">
              <a:solidFill>
                <a:prstClr val="black"/>
              </a:solidFill>
            </a:endParaRPr>
          </a:p>
        </p:txBody>
      </p:sp>
      <p:sp>
        <p:nvSpPr>
          <p:cNvPr id="2" name="Header Placeholder 1"/>
          <p:cNvSpPr>
            <a:spLocks noGrp="1"/>
          </p:cNvSpPr>
          <p:nvPr>
            <p:ph type="hdr" sz="quarter" idx="10"/>
          </p:nvPr>
        </p:nvSpPr>
        <p:spPr/>
        <p:txBody>
          <a:bodyPr/>
          <a:lstStyle/>
          <a:p>
            <a:pPr>
              <a:defRPr/>
            </a:pPr>
            <a:r>
              <a:rPr lang="en-US">
                <a:solidFill>
                  <a:prstClr val="black"/>
                </a:solidFill>
              </a:rPr>
              <a:t>ATE -MVI-MTC -24.03.17</a:t>
            </a:r>
          </a:p>
        </p:txBody>
      </p:sp>
    </p:spTree>
    <p:extLst>
      <p:ext uri="{BB962C8B-B14F-4D97-AF65-F5344CB8AC3E}">
        <p14:creationId xmlns="" xmlns:p14="http://schemas.microsoft.com/office/powerpoint/2010/main" val="3588578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a:p>
        </p:txBody>
      </p:sp>
      <p:sp>
        <p:nvSpPr>
          <p:cNvPr id="2" name="Header Placeholder 1"/>
          <p:cNvSpPr>
            <a:spLocks noGrp="1"/>
          </p:cNvSpPr>
          <p:nvPr>
            <p:ph type="hdr" sz="quarter" idx="10"/>
          </p:nvPr>
        </p:nvSpPr>
        <p:spPr/>
        <p:txBody>
          <a:bodyPr/>
          <a:lstStyle/>
          <a:p>
            <a:pPr>
              <a:defRPr/>
            </a:pPr>
            <a:r>
              <a:rPr lang="en-US" dirty="0"/>
              <a:t>ATE -MVI-MTC -24.03.17</a:t>
            </a:r>
          </a:p>
        </p:txBody>
      </p:sp>
    </p:spTree>
    <p:extLst>
      <p:ext uri="{BB962C8B-B14F-4D97-AF65-F5344CB8AC3E}">
        <p14:creationId xmlns="" xmlns:p14="http://schemas.microsoft.com/office/powerpoint/2010/main" val="1142710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09/09/2018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09/09/2018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803447"/>
            <a:ext cx="5181600" cy="4024179"/>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26.03.2018    Incident: MVI- </a:t>
            </a:r>
            <a:r>
              <a:rPr lang="en-US" sz="1600" b="1" dirty="0" err="1">
                <a:solidFill>
                  <a:srgbClr val="333399"/>
                </a:solidFill>
                <a:latin typeface="Tahoma" pitchFamily="34" charset="0"/>
              </a:rPr>
              <a:t>Hipo</a:t>
            </a:r>
            <a:r>
              <a:rPr lang="en-US" sz="1600" b="1" dirty="0">
                <a:solidFill>
                  <a:srgbClr val="333399"/>
                </a:solidFill>
                <a:latin typeface="Tahoma" pitchFamily="34" charset="0"/>
              </a:rPr>
              <a:t> # 10</a:t>
            </a:r>
          </a:p>
          <a:p>
            <a:pPr marL="114300" indent="-114300" algn="just" eaLnBrk="0" fontAlgn="base" hangingPunct="0">
              <a:spcBef>
                <a:spcPct val="0"/>
              </a:spcBef>
              <a:spcAft>
                <a:spcPct val="0"/>
              </a:spcAft>
              <a:defRPr/>
            </a:pPr>
            <a:endParaRPr lang="en-US" sz="1200" b="1" dirty="0">
              <a:solidFill>
                <a:srgbClr val="333399"/>
              </a:solidFill>
              <a:latin typeface="Tahoma" pitchFamily="34" charset="0"/>
            </a:endParaRPr>
          </a:p>
          <a:p>
            <a:pPr marL="114300" indent="-114300" algn="just">
              <a:defRPr/>
            </a:pPr>
            <a:r>
              <a:rPr lang="en-US" sz="1600" b="1" dirty="0">
                <a:solidFill>
                  <a:srgbClr val="FF0000"/>
                </a:solidFill>
                <a:latin typeface="Tahoma" pitchFamily="34" charset="0"/>
              </a:rPr>
              <a:t>What happened?</a:t>
            </a:r>
          </a:p>
          <a:p>
            <a:pPr marL="342900" indent="-342900" fontAlgn="base">
              <a:spcBef>
                <a:spcPct val="0"/>
              </a:spcBef>
              <a:spcAft>
                <a:spcPct val="0"/>
              </a:spcAft>
              <a:defRPr/>
            </a:pPr>
            <a:endParaRPr lang="en-US" sz="1050" dirty="0">
              <a:solidFill>
                <a:srgbClr val="000000"/>
              </a:solidFill>
              <a:latin typeface="Arial" pitchFamily="34" charset="0"/>
            </a:endParaRPr>
          </a:p>
          <a:p>
            <a:pPr algn="just">
              <a:defRPr/>
            </a:pPr>
            <a:r>
              <a:rPr lang="en-GB" altLang="en-US" sz="1400" dirty="0"/>
              <a:t>While shifting soil </a:t>
            </a:r>
            <a:r>
              <a:rPr lang="en-GB" altLang="en-US" sz="1400" dirty="0" smtClean="0"/>
              <a:t>from borrow </a:t>
            </a:r>
            <a:r>
              <a:rPr lang="en-GB" altLang="en-US" sz="1400" dirty="0"/>
              <a:t>pit to site, driver felt drowsy and decided to drive the vehicle off the road to park. With a blurred </a:t>
            </a:r>
            <a:r>
              <a:rPr lang="en-GB" altLang="en-US" sz="1400" dirty="0" smtClean="0"/>
              <a:t>vision, </a:t>
            </a:r>
            <a:r>
              <a:rPr lang="en-GB" altLang="en-US" sz="1400" dirty="0"/>
              <a:t>he proceeded on to the soft and sloped edge of graded road causing the vehicle to slowly tip over towards the right side. The driver escaped unhurt and reported to clinic for medical check up by medics. </a:t>
            </a:r>
            <a:r>
              <a:rPr lang="en-GB" altLang="en-US" sz="1400" dirty="0" smtClean="0"/>
              <a:t>This resulted in n</a:t>
            </a:r>
            <a:r>
              <a:rPr lang="en-GB" altLang="en-US" sz="1400" dirty="0" smtClean="0"/>
              <a:t>o injury, but slight damage </a:t>
            </a:r>
            <a:r>
              <a:rPr lang="en-GB" altLang="en-US" sz="1400" dirty="0"/>
              <a:t>to </a:t>
            </a:r>
            <a:r>
              <a:rPr lang="en-GB" altLang="en-US" sz="1400" dirty="0" smtClean="0"/>
              <a:t>tipper.</a:t>
            </a:r>
            <a:endParaRPr lang="en-US" altLang="en-US" sz="1400" dirty="0"/>
          </a:p>
          <a:p>
            <a:pPr marL="342900" indent="-342900" algn="just">
              <a:defRPr/>
            </a:pPr>
            <a:endParaRPr lang="en-US" sz="1100" dirty="0">
              <a:latin typeface="Calibri" pitchFamily="34" charset="0"/>
            </a:endParaRPr>
          </a:p>
          <a:p>
            <a:pPr marL="114300" indent="-114300" algn="just">
              <a:defRPr/>
            </a:pPr>
            <a:r>
              <a:rPr lang="en-US" sz="1600" b="1" dirty="0">
                <a:solidFill>
                  <a:srgbClr val="333399"/>
                </a:solidFill>
                <a:latin typeface="Tahoma" pitchFamily="34" charset="0"/>
              </a:rPr>
              <a:t>Your learning from this incident.. </a:t>
            </a:r>
          </a:p>
          <a:p>
            <a:pPr fontAlgn="base">
              <a:spcBef>
                <a:spcPct val="0"/>
              </a:spcBef>
              <a:spcAft>
                <a:spcPct val="0"/>
              </a:spcAft>
              <a:defRPr/>
            </a:pPr>
            <a:endParaRPr lang="en-US" sz="600" dirty="0">
              <a:solidFill>
                <a:srgbClr val="000000"/>
              </a:solidFill>
              <a:latin typeface="Arial" charset="0"/>
            </a:endParaRPr>
          </a:p>
          <a:p>
            <a:pPr indent="-114300" algn="just" eaLnBrk="0" hangingPunct="0">
              <a:buFontTx/>
              <a:buChar char="•"/>
              <a:defRPr/>
            </a:pPr>
            <a:r>
              <a:rPr lang="en-US" altLang="en-US" sz="1400" dirty="0"/>
              <a:t>Inform Journey Manager regarding your health conditions</a:t>
            </a:r>
          </a:p>
          <a:p>
            <a:pPr indent="-114300" algn="just" eaLnBrk="0" hangingPunct="0">
              <a:buFontTx/>
              <a:buChar char="•"/>
              <a:defRPr/>
            </a:pPr>
            <a:r>
              <a:rPr lang="en-US" altLang="en-US" sz="1400" dirty="0"/>
              <a:t>Ensure during TBT all employees are healthy to carryout the work</a:t>
            </a:r>
          </a:p>
          <a:p>
            <a:pPr indent="-114300" algn="just" eaLnBrk="0" hangingPunct="0">
              <a:buFontTx/>
              <a:buChar char="•"/>
              <a:defRPr/>
            </a:pPr>
            <a:r>
              <a:rPr lang="en-US" altLang="en-US" sz="1400" dirty="0"/>
              <a:t>Change in health routines must be done with the </a:t>
            </a:r>
            <a:r>
              <a:rPr lang="en-US" altLang="en-US" sz="1400" dirty="0" smtClean="0"/>
              <a:t>advice </a:t>
            </a:r>
            <a:r>
              <a:rPr lang="en-US" altLang="en-US" sz="1400" dirty="0"/>
              <a:t>from approved health practitioners and must be </a:t>
            </a:r>
            <a:r>
              <a:rPr lang="en-US" altLang="en-US" sz="1400" dirty="0" smtClean="0"/>
              <a:t>communicated to </a:t>
            </a:r>
            <a:r>
              <a:rPr lang="en-US" altLang="en-US" sz="1400" dirty="0"/>
              <a:t>the </a:t>
            </a:r>
            <a:r>
              <a:rPr lang="en-US" altLang="en-US" sz="1400" dirty="0" smtClean="0"/>
              <a:t>company</a:t>
            </a:r>
            <a:endParaRPr lang="en-US" altLang="en-US" sz="1400" dirty="0"/>
          </a:p>
          <a:p>
            <a:pPr indent="-114300" algn="just" eaLnBrk="0" hangingPunct="0">
              <a:buFontTx/>
              <a:buChar char="•"/>
              <a:defRPr/>
            </a:pPr>
            <a:r>
              <a:rPr lang="en-US" altLang="en-US" sz="1400" dirty="0"/>
              <a:t>Always  get adequate sleep (6 - 8hrs) before going for </a:t>
            </a:r>
            <a:r>
              <a:rPr lang="en-US" altLang="en-US" sz="1400" dirty="0" smtClean="0"/>
              <a:t>work</a:t>
            </a:r>
            <a:endParaRPr lang="en-US" altLang="en-US" sz="1400" dirty="0"/>
          </a:p>
        </p:txBody>
      </p:sp>
      <p:sp>
        <p:nvSpPr>
          <p:cNvPr id="26628" name="TextBox 16"/>
          <p:cNvSpPr txBox="1">
            <a:spLocks noChangeArrowheads="1"/>
          </p:cNvSpPr>
          <p:nvPr/>
        </p:nvSpPr>
        <p:spPr bwMode="auto">
          <a:xfrm>
            <a:off x="228600" y="5181600"/>
            <a:ext cx="4874146" cy="761747"/>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fontAlgn="base">
              <a:lnSpc>
                <a:spcPct val="150000"/>
              </a:lnSpc>
              <a:spcBef>
                <a:spcPct val="0"/>
              </a:spcBef>
              <a:spcAft>
                <a:spcPct val="0"/>
              </a:spcAft>
              <a:defRPr/>
            </a:pPr>
            <a:r>
              <a:rPr lang="en-US" altLang="en-US" sz="1450" b="1" dirty="0">
                <a:solidFill>
                  <a:srgbClr val="FFFF00"/>
                </a:solidFill>
                <a:latin typeface="+mj-lt"/>
                <a:cs typeface="Arial" panose="020B0604020202020204" pitchFamily="34" charset="0"/>
              </a:rPr>
              <a:t>Diet control plan shall be carried out under proper supervision and advice </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solidFill>
                  <a:srgbClr val="000000"/>
                </a:solidFill>
              </a:rPr>
              <a:pPr/>
              <a:t>1</a:t>
            </a:fld>
            <a:endParaRPr lang="en-US">
              <a:solidFill>
                <a:srgbClr val="000000"/>
              </a:solidFill>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eaLnBrk="0" fontAlgn="base" hangingPunct="0">
              <a:spcBef>
                <a:spcPct val="0"/>
              </a:spcBef>
              <a:spcAft>
                <a:spcPct val="0"/>
              </a:spcAft>
              <a:defRPr/>
            </a:pPr>
            <a:r>
              <a:rPr lang="en-GB" sz="3600" b="1" dirty="0">
                <a:solidFill>
                  <a:srgbClr val="000000"/>
                </a:solidFill>
                <a:latin typeface="Arial"/>
              </a:rPr>
              <a:t>PDO Second Alert</a:t>
            </a:r>
          </a:p>
        </p:txBody>
      </p:sp>
      <p:pic>
        <p:nvPicPr>
          <p:cNvPr id="2054" name="Picture 6" descr="Image result for jogging men"/>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5407546" y="3915216"/>
            <a:ext cx="3692406" cy="1757766"/>
          </a:xfrm>
          <a:prstGeom prst="rect">
            <a:avLst/>
          </a:prstGeom>
          <a:noFill/>
          <a:extLst>
            <a:ext uri="{909E8E84-426E-40DD-AFC4-6F175D3DCCD1}">
              <a14:hiddenFill xmlns="" xmlns:a14="http://schemas.microsoft.com/office/drawing/2010/main">
                <a:solidFill>
                  <a:srgbClr val="FFFFFF"/>
                </a:solidFill>
              </a14:hiddenFill>
            </a:ext>
          </a:extLst>
        </p:spPr>
      </p:pic>
      <p:sp>
        <p:nvSpPr>
          <p:cNvPr id="22" name="Freeform 132"/>
          <p:cNvSpPr>
            <a:spLocks/>
          </p:cNvSpPr>
          <p:nvPr/>
        </p:nvSpPr>
        <p:spPr bwMode="auto">
          <a:xfrm>
            <a:off x="5576838" y="3976612"/>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2" name="TextBox 1"/>
          <p:cNvSpPr txBox="1"/>
          <p:nvPr/>
        </p:nvSpPr>
        <p:spPr>
          <a:xfrm>
            <a:off x="5486400" y="5726869"/>
            <a:ext cx="3671665" cy="523220"/>
          </a:xfrm>
          <a:prstGeom prst="rect">
            <a:avLst/>
          </a:prstGeom>
          <a:solidFill>
            <a:schemeClr val="bg1"/>
          </a:solidFill>
        </p:spPr>
        <p:txBody>
          <a:bodyPr wrap="square" rtlCol="0">
            <a:spAutoFit/>
          </a:bodyPr>
          <a:lstStyle/>
          <a:p>
            <a:pPr algn="ctr"/>
            <a:r>
              <a:rPr lang="en-US" sz="1400" b="1" dirty="0">
                <a:solidFill>
                  <a:srgbClr val="002060"/>
                </a:solidFill>
                <a:latin typeface="Arial" panose="020B0604020202020204" pitchFamily="34" charset="0"/>
                <a:cs typeface="Arial" panose="020B0604020202020204" pitchFamily="34" charset="0"/>
              </a:rPr>
              <a:t>Maintain Healthy Diet Along With Good Physical Exercise</a:t>
            </a:r>
          </a:p>
        </p:txBody>
      </p:sp>
      <p:grpSp>
        <p:nvGrpSpPr>
          <p:cNvPr id="3" name="Group 131"/>
          <p:cNvGrpSpPr>
            <a:grpSpLocks/>
          </p:cNvGrpSpPr>
          <p:nvPr/>
        </p:nvGrpSpPr>
        <p:grpSpPr bwMode="auto">
          <a:xfrm>
            <a:off x="5486400" y="838200"/>
            <a:ext cx="336550" cy="544513"/>
            <a:chOff x="3504" y="544"/>
            <a:chExt cx="2287" cy="1855"/>
          </a:xfrm>
        </p:grpSpPr>
        <p:sp>
          <p:nvSpPr>
            <p:cNvPr id="20"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1"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4" name="TextBox 3"/>
          <p:cNvSpPr txBox="1"/>
          <p:nvPr/>
        </p:nvSpPr>
        <p:spPr>
          <a:xfrm>
            <a:off x="5407546" y="2892623"/>
            <a:ext cx="3644900" cy="307777"/>
          </a:xfrm>
          <a:prstGeom prst="rect">
            <a:avLst/>
          </a:prstGeom>
          <a:solidFill>
            <a:schemeClr val="bg1"/>
          </a:solidFill>
          <a:ln w="3175">
            <a:solidFill>
              <a:schemeClr val="tx1"/>
            </a:solidFill>
          </a:ln>
        </p:spPr>
        <p:txBody>
          <a:bodyPr wrap="square" rtlCol="0">
            <a:spAutoFit/>
          </a:bodyPr>
          <a:lstStyle/>
          <a:p>
            <a:pPr algn="ctr" eaLnBrk="0" fontAlgn="base" hangingPunct="0">
              <a:spcBef>
                <a:spcPct val="0"/>
              </a:spcBef>
              <a:spcAft>
                <a:spcPct val="0"/>
              </a:spcAft>
            </a:pPr>
            <a:r>
              <a:rPr lang="en-US" sz="1400" b="1" dirty="0">
                <a:solidFill>
                  <a:srgbClr val="002060"/>
                </a:solidFill>
                <a:latin typeface="Arial" panose="020B0604020202020204" pitchFamily="34" charset="0"/>
                <a:cs typeface="Arial" panose="020B0604020202020204" pitchFamily="34" charset="0"/>
              </a:rPr>
              <a:t>Driving under fatigue</a:t>
            </a:r>
          </a:p>
        </p:txBody>
      </p:sp>
      <p:pic>
        <p:nvPicPr>
          <p:cNvPr id="14" name="Picture 13"/>
          <p:cNvPicPr>
            <a:picLocks noChangeAspect="1"/>
          </p:cNvPicPr>
          <p:nvPr/>
        </p:nvPicPr>
        <p:blipFill>
          <a:blip r:embed="rId4" cstate="email">
            <a:extLst>
              <a:ext uri="{28A0092B-C50C-407E-A947-70E740481C1C}">
                <a14:useLocalDpi xmlns="" xmlns:a14="http://schemas.microsoft.com/office/drawing/2010/main"/>
              </a:ext>
            </a:extLst>
          </a:blip>
          <a:stretch>
            <a:fillRect/>
          </a:stretch>
        </p:blipFill>
        <p:spPr>
          <a:xfrm>
            <a:off x="5407546" y="754522"/>
            <a:ext cx="3644900" cy="2078453"/>
          </a:xfrm>
          <a:prstGeom prst="rect">
            <a:avLst/>
          </a:prstGeom>
        </p:spPr>
      </p:pic>
    </p:spTree>
    <p:extLst>
      <p:ext uri="{BB962C8B-B14F-4D97-AF65-F5344CB8AC3E}">
        <p14:creationId xmlns="" xmlns:p14="http://schemas.microsoft.com/office/powerpoint/2010/main" val="627031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693319"/>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eaLnBrk="1" hangingPunct="1">
              <a:defRPr/>
            </a:pPr>
            <a:r>
              <a:rPr lang="en-US" sz="1600" b="1" dirty="0">
                <a:solidFill>
                  <a:srgbClr val="FF0000"/>
                </a:solidFill>
                <a:latin typeface="Tahoma" pitchFamily="34" charset="0"/>
              </a:rPr>
              <a:t>As a learning from this incident and </a:t>
            </a:r>
            <a:r>
              <a:rPr lang="en-US" sz="1600" b="1" dirty="0" smtClean="0">
                <a:solidFill>
                  <a:srgbClr val="FF0000"/>
                </a:solidFill>
                <a:latin typeface="Tahoma" pitchFamily="34" charset="0"/>
              </a:rPr>
              <a:t>to ensure </a:t>
            </a:r>
            <a:r>
              <a:rPr lang="en-US" sz="1600" b="1" dirty="0">
                <a:solidFill>
                  <a:srgbClr val="FF0000"/>
                </a:solidFill>
                <a:latin typeface="Tahoma" pitchFamily="34" charset="0"/>
              </a:rPr>
              <a:t>continual improvement all </a:t>
            </a:r>
            <a:r>
              <a:rPr lang="en-US" sz="1600" b="1" dirty="0" smtClean="0">
                <a:solidFill>
                  <a:srgbClr val="FF0000"/>
                </a:solidFill>
                <a:latin typeface="Tahoma" pitchFamily="34" charset="0"/>
              </a:rPr>
              <a:t>contract managers </a:t>
            </a:r>
            <a:r>
              <a:rPr lang="en-US" sz="1600" b="1" dirty="0">
                <a:solidFill>
                  <a:srgbClr val="FF0000"/>
                </a:solidFill>
                <a:latin typeface="Tahoma" pitchFamily="34" charset="0"/>
              </a:rPr>
              <a:t>must review their HSE HEMP against the questions asked </a:t>
            </a:r>
            <a:r>
              <a:rPr lang="en-US" sz="1600" b="1" dirty="0" smtClean="0">
                <a:solidFill>
                  <a:srgbClr val="FF0000"/>
                </a:solidFill>
                <a:latin typeface="Tahoma" pitchFamily="34" charset="0"/>
              </a:rPr>
              <a:t>below</a:t>
            </a:r>
            <a:endParaRPr lang="en-US" sz="1600" b="1" dirty="0">
              <a:solidFill>
                <a:srgbClr val="FF0000"/>
              </a:solidFill>
              <a:latin typeface="Tahoma" pitchFamily="34" charset="0"/>
            </a:endParaRP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119063" indent="-119063">
              <a:buFontTx/>
              <a:buChar char="•"/>
              <a:defRPr/>
            </a:pPr>
            <a:r>
              <a:rPr lang="en-US" sz="1400" dirty="0">
                <a:solidFill>
                  <a:srgbClr val="0033CC"/>
                </a:solidFill>
                <a:latin typeface="+mj-lt"/>
                <a:sym typeface="Wingdings" pitchFamily="2" charset="2"/>
              </a:rPr>
              <a:t>Do you ensure daily that all drivers are fit to work?</a:t>
            </a:r>
          </a:p>
          <a:p>
            <a:pPr marL="119063" indent="-119063">
              <a:buFontTx/>
              <a:buChar char="•"/>
              <a:defRPr/>
            </a:pPr>
            <a:r>
              <a:rPr lang="en-US" sz="1400" dirty="0">
                <a:solidFill>
                  <a:srgbClr val="0033CC"/>
                </a:solidFill>
                <a:latin typeface="+mj-lt"/>
                <a:sym typeface="Wingdings" pitchFamily="2" charset="2"/>
              </a:rPr>
              <a:t>Do you ensure that new/young drivers are adequately mentored  prior to assigning the task?</a:t>
            </a:r>
          </a:p>
          <a:p>
            <a:pPr marL="119063" indent="-119063">
              <a:buFontTx/>
              <a:buChar char="•"/>
              <a:defRPr/>
            </a:pPr>
            <a:r>
              <a:rPr lang="en-US" sz="1400" dirty="0">
                <a:solidFill>
                  <a:srgbClr val="0033CC"/>
                </a:solidFill>
                <a:latin typeface="+mj-lt"/>
                <a:sym typeface="Wingdings" pitchFamily="2" charset="2"/>
              </a:rPr>
              <a:t>Do have a formal system to monitor the driver’s behaviour other than IVMS? </a:t>
            </a:r>
          </a:p>
          <a:p>
            <a:pPr marL="119063" indent="-119063">
              <a:buFontTx/>
              <a:buChar char="•"/>
              <a:defRPr/>
            </a:pPr>
            <a:r>
              <a:rPr lang="en-US" sz="1400" dirty="0" smtClean="0">
                <a:solidFill>
                  <a:srgbClr val="0033CC"/>
                </a:solidFill>
                <a:sym typeface="Wingdings" pitchFamily="2" charset="2"/>
              </a:rPr>
              <a:t>Do you ensure the health condition of the employee before assigning task?</a:t>
            </a:r>
            <a:endParaRPr lang="en-US" sz="1400" smtClean="0">
              <a:solidFill>
                <a:srgbClr val="0033CC"/>
              </a:solidFill>
              <a:sym typeface="Wingdings" pitchFamily="2" charset="2"/>
            </a:endParaRPr>
          </a:p>
          <a:p>
            <a:pPr marL="119063" indent="-119063">
              <a:buFontTx/>
              <a:buChar char="•"/>
              <a:defRPr/>
            </a:pPr>
            <a:r>
              <a:rPr lang="en-US" sz="1400" smtClean="0">
                <a:solidFill>
                  <a:srgbClr val="0033CC"/>
                </a:solidFill>
                <a:latin typeface="+mj-lt"/>
                <a:sym typeface="Wingdings" pitchFamily="2" charset="2"/>
              </a:rPr>
              <a:t>Do </a:t>
            </a:r>
            <a:r>
              <a:rPr lang="en-US" sz="1400" dirty="0">
                <a:solidFill>
                  <a:srgbClr val="0033CC"/>
                </a:solidFill>
                <a:latin typeface="+mj-lt"/>
                <a:sym typeface="Wingdings" pitchFamily="2" charset="2"/>
              </a:rPr>
              <a:t>you have proper key management system?</a:t>
            </a:r>
          </a:p>
          <a:p>
            <a:pPr marL="119063" indent="-119063" eaLnBrk="1" hangingPunct="1">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a:p>
        </p:txBody>
      </p:sp>
      <p:sp>
        <p:nvSpPr>
          <p:cNvPr id="27653" name="Rectangle 8"/>
          <p:cNvSpPr>
            <a:spLocks noChangeArrowheads="1"/>
          </p:cNvSpPr>
          <p:nvPr/>
        </p:nvSpPr>
        <p:spPr bwMode="auto">
          <a:xfrm>
            <a:off x="444625" y="838200"/>
            <a:ext cx="3365375" cy="307777"/>
          </a:xfrm>
          <a:prstGeom prst="rect">
            <a:avLst/>
          </a:prstGeom>
          <a:noFill/>
          <a:ln w="9525">
            <a:noFill/>
            <a:miter lim="800000"/>
            <a:headEnd/>
            <a:tailEnd/>
          </a:ln>
        </p:spPr>
        <p:txBody>
          <a:bodyPr wrap="square">
            <a:spAutoFit/>
          </a:bodyPr>
          <a:lstStyle/>
          <a:p>
            <a:pPr marL="114300" indent="-114300" algn="just"/>
            <a:r>
              <a:rPr lang="en-US" sz="1400" b="1" dirty="0">
                <a:solidFill>
                  <a:srgbClr val="333399"/>
                </a:solidFill>
                <a:latin typeface="Tahoma" pitchFamily="34" charset="0"/>
              </a:rPr>
              <a:t>26.03.2018</a:t>
            </a:r>
            <a:r>
              <a:rPr lang="en-GB" sz="1400" b="1" dirty="0">
                <a:solidFill>
                  <a:srgbClr val="333399"/>
                </a:solidFill>
                <a:latin typeface="Tahoma" pitchFamily="34" charset="0"/>
              </a:rPr>
              <a:t>:</a:t>
            </a:r>
            <a:r>
              <a:rPr lang="en-US" sz="1400" b="1" dirty="0">
                <a:solidFill>
                  <a:srgbClr val="333399"/>
                </a:solidFill>
                <a:latin typeface="Tahoma" pitchFamily="34" charset="0"/>
              </a:rPr>
              <a:t>  ATE, MVI- </a:t>
            </a:r>
            <a:r>
              <a:rPr lang="en-US" sz="1400" b="1" dirty="0" err="1">
                <a:solidFill>
                  <a:srgbClr val="333399"/>
                </a:solidFill>
                <a:latin typeface="Tahoma" pitchFamily="34" charset="0"/>
              </a:rPr>
              <a:t>Hipo</a:t>
            </a:r>
            <a:r>
              <a:rPr lang="en-US" sz="1400" b="1" dirty="0">
                <a:solidFill>
                  <a:srgbClr val="333399"/>
                </a:solidFill>
                <a:latin typeface="Tahoma" pitchFamily="34" charset="0"/>
              </a:rPr>
              <a:t> # 10</a:t>
            </a: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92031</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9CE819-E882-4314-AC33-D0EFBB90A079}">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EE09A3B1-216E-4189-B7FF-CE5618CEDDE7}"/>
</file>

<file path=customXml/itemProps3.xml><?xml version="1.0" encoding="utf-8"?>
<ds:datastoreItem xmlns:ds="http://schemas.openxmlformats.org/officeDocument/2006/customXml" ds:itemID="{B32247D3-5DF5-4577-A6FC-9F0DFF1D53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126</TotalTime>
  <Words>351</Words>
  <Application>Microsoft Office PowerPoint</Application>
  <PresentationFormat>On-screen Show (4:3)</PresentationFormat>
  <Paragraphs>38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40</cp:revision>
  <dcterms:created xsi:type="dcterms:W3CDTF">2016-03-28T05:48:29Z</dcterms:created>
  <dcterms:modified xsi:type="dcterms:W3CDTF">2018-09-09T05:44:20Z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