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8120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762000" y="3654425"/>
            <a:ext cx="46482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864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6388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943600" y="4478868"/>
            <a:ext cx="998220" cy="2218266"/>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1025664320"/>
              </p:ext>
            </p:extLst>
          </p:nvPr>
        </p:nvGraphicFramePr>
        <p:xfrm>
          <a:off x="1828799" y="762000"/>
          <a:ext cx="7162802" cy="914400"/>
        </p:xfrm>
        <a:graphic>
          <a:graphicData uri="http://schemas.openxmlformats.org/drawingml/2006/table">
            <a:tbl>
              <a:tblPr firstRow="1" bandRow="1">
                <a:tableStyleId>{5C22544A-7EE6-4342-B048-85BDC9FD1C3A}</a:tableStyleId>
              </a:tblPr>
              <a:tblGrid>
                <a:gridCol w="1634987">
                  <a:extLst>
                    <a:ext uri="{9D8B030D-6E8A-4147-A177-3AD203B41FA5}">
                      <a16:colId xmlns:a16="http://schemas.microsoft.com/office/drawing/2014/main" val="20000"/>
                    </a:ext>
                  </a:extLst>
                </a:gridCol>
                <a:gridCol w="2179984">
                  <a:extLst>
                    <a:ext uri="{9D8B030D-6E8A-4147-A177-3AD203B41FA5}">
                      <a16:colId xmlns:a16="http://schemas.microsoft.com/office/drawing/2014/main" val="20001"/>
                    </a:ext>
                  </a:extLst>
                </a:gridCol>
                <a:gridCol w="1574860">
                  <a:extLst>
                    <a:ext uri="{9D8B030D-6E8A-4147-A177-3AD203B41FA5}">
                      <a16:colId xmlns:a16="http://schemas.microsoft.com/office/drawing/2014/main" val="20002"/>
                    </a:ext>
                  </a:extLst>
                </a:gridCol>
                <a:gridCol w="177297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(#23)</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a:solidFill>
                            <a:schemeClr val="tx1"/>
                          </a:solidFill>
                          <a:latin typeface="Calibri" pitchFamily="34" charset="0"/>
                          <a:ea typeface="+mn-ea"/>
                          <a:cs typeface="Calibri" pitchFamily="34" charset="0"/>
                        </a:rPr>
                        <a:t>13.09.18 </a:t>
                      </a:r>
                      <a:r>
                        <a:rPr lang="en-GB" sz="1400" b="0" kern="1200" dirty="0">
                          <a:solidFill>
                            <a:schemeClr val="tx1"/>
                          </a:solidFill>
                          <a:latin typeface="Calibri" pitchFamily="34" charset="0"/>
                          <a:ea typeface="+mn-ea"/>
                          <a:cs typeface="Calibri" pitchFamily="34" charset="0"/>
                        </a:rPr>
                        <a:t>@ 15:40 </a:t>
                      </a:r>
                      <a:r>
                        <a:rPr lang="en-GB" sz="1400" b="0" kern="1200" baseline="0" dirty="0">
                          <a:solidFill>
                            <a:schemeClr val="tx1"/>
                          </a:solidFill>
                          <a:latin typeface="Calibri" pitchFamily="34" charset="0"/>
                          <a:ea typeface="+mn-ea"/>
                          <a:cs typeface="Calibri" pitchFamily="34" charset="0"/>
                        </a:rPr>
                        <a:t>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Marmul –</a:t>
                      </a:r>
                      <a:r>
                        <a:rPr lang="en-US" sz="1400" b="0" kern="1200" baseline="0" dirty="0">
                          <a:solidFill>
                            <a:schemeClr val="tx1"/>
                          </a:solidFill>
                          <a:latin typeface="Calibri" pitchFamily="34" charset="0"/>
                          <a:ea typeface="+mn-ea"/>
                          <a:cs typeface="Calibri" pitchFamily="34" charset="0"/>
                        </a:rPr>
                        <a:t> Raheeq B</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20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990600" y="4114800"/>
            <a:ext cx="4114800" cy="1143000"/>
          </a:xfrm>
          <a:prstGeom prst="wedgeRoundRectCallout">
            <a:avLst>
              <a:gd name="adj1" fmla="val 75781"/>
              <a:gd name="adj2" fmla="val 35109"/>
              <a:gd name="adj3" fmla="val 16667"/>
            </a:avLst>
          </a:prstGeom>
          <a:solidFill>
            <a:srgbClr val="FFC000">
              <a:alpha val="59999"/>
            </a:srgbClr>
          </a:solidFill>
          <a:ln w="9525" algn="ctr">
            <a:solidFill>
              <a:schemeClr val="tx1"/>
            </a:solidFill>
            <a:round/>
            <a:headEnd/>
            <a:tailEnd/>
          </a:ln>
        </p:spPr>
        <p:txBody>
          <a:bodyPr/>
          <a:lstStyle/>
          <a:p>
            <a:pPr marL="119063" indent="-119063">
              <a:buFont typeface="Arial" pitchFamily="34" charset="0"/>
              <a:buChar char="•"/>
            </a:pPr>
            <a:r>
              <a:rPr lang="en-US" sz="1200" dirty="0">
                <a:latin typeface="Calibri" pitchFamily="34" charset="0"/>
                <a:cs typeface="Calibri" pitchFamily="34" charset="0"/>
              </a:rPr>
              <a:t>Do you ensure you have the right equipment for the task?</a:t>
            </a:r>
          </a:p>
          <a:p>
            <a:pPr marL="119063" indent="-119063">
              <a:buFont typeface="Arial" pitchFamily="34" charset="0"/>
              <a:buChar char="•"/>
            </a:pPr>
            <a:r>
              <a:rPr lang="en-US" sz="1200" dirty="0">
                <a:latin typeface="Calibri" pitchFamily="34" charset="0"/>
                <a:cs typeface="Calibri" pitchFamily="34" charset="0"/>
              </a:rPr>
              <a:t>Do you ensure that you are stood in a safe place?</a:t>
            </a:r>
          </a:p>
          <a:p>
            <a:pPr marL="119063" indent="-119063">
              <a:buFont typeface="Arial" pitchFamily="34" charset="0"/>
              <a:buChar char="•"/>
            </a:pPr>
            <a:r>
              <a:rPr lang="en-US" sz="1200" dirty="0">
                <a:latin typeface="Calibri" pitchFamily="34" charset="0"/>
                <a:cs typeface="Calibri" pitchFamily="34" charset="0"/>
              </a:rPr>
              <a:t>Do you ensure all hazards are identified before performing the task? </a:t>
            </a:r>
          </a:p>
          <a:p>
            <a:pPr marL="119063" indent="-119063">
              <a:buFont typeface="Arial" pitchFamily="34" charset="0"/>
              <a:buChar char="•"/>
            </a:pPr>
            <a:r>
              <a:rPr lang="en-US" sz="1200" dirty="0">
                <a:solidFill>
                  <a:srgbClr val="000000"/>
                </a:solidFill>
                <a:latin typeface="Calibri" pitchFamily="34" charset="0"/>
                <a:cs typeface="Calibri" pitchFamily="34" charset="0"/>
              </a:rPr>
              <a:t>Do you ensure you are out of the “Line of Fire”?</a:t>
            </a:r>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381000" y="2362200"/>
            <a:ext cx="5181600" cy="10926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300" dirty="0">
                <a:latin typeface="Calibri" pitchFamily="34" charset="0"/>
              </a:rPr>
              <a:t>While the cellar construction crew were aligning the mouse pipe manually in the cellar pit, the pipe slid down and struck the right leg of the mason who was inside the pit at the time. He was taken by ambulance to PDO Marmul clinic for treatment before being referred to Salalah hospital where he was diagnosed with a compound fracture of the right leg.</a:t>
            </a:r>
            <a:endParaRPr lang="en-US" sz="1300" dirty="0">
              <a:latin typeface="Calibri" pitchFamily="34" charset="0"/>
            </a:endParaRPr>
          </a:p>
        </p:txBody>
      </p:sp>
      <p:pic>
        <p:nvPicPr>
          <p:cNvPr id="17" name="Picture 16" descr="new set apr2018 copy-01.png"/>
          <p:cNvPicPr>
            <a:picLocks noChangeAspect="1"/>
          </p:cNvPicPr>
          <p:nvPr/>
        </p:nvPicPr>
        <p:blipFill>
          <a:blip r:embed="rId5" cstate="print"/>
          <a:stretch>
            <a:fillRect/>
          </a:stretch>
        </p:blipFill>
        <p:spPr>
          <a:xfrm>
            <a:off x="304800" y="533400"/>
            <a:ext cx="1447800" cy="1447800"/>
          </a:xfrm>
          <a:prstGeom prst="rect">
            <a:avLst/>
          </a:prstGeom>
        </p:spPr>
      </p:pic>
      <p:pic>
        <p:nvPicPr>
          <p:cNvPr id="16" name="Picture 2" descr="C:\Users\HSE HEAD\Desktop\Incident Photos\25efff98-2608-4029-9de3-4b68bc6811e9.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98073" y="1874223"/>
            <a:ext cx="2941127" cy="222869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9" name="Picture 6" descr="C:\Users\HSERIMA\Desktop\Fatality Incident - Rough\man\pm.png"/>
          <p:cNvPicPr>
            <a:picLocks noChangeAspect="1" noChangeArrowheads="1"/>
          </p:cNvPicPr>
          <p:nvPr/>
        </p:nvPicPr>
        <p:blipFill>
          <a:blip r:embed="rId7" cstate="print">
            <a:clrChange>
              <a:clrFrom>
                <a:srgbClr val="FFFFFF"/>
              </a:clrFrom>
              <a:clrTo>
                <a:srgbClr val="FFFFFF">
                  <a:alpha val="0"/>
                </a:srgbClr>
              </a:clrTo>
            </a:clrChange>
            <a:biLevel thresh="25000"/>
            <a:extLst>
              <a:ext uri="{28A0092B-C50C-407E-A947-70E740481C1C}">
                <a14:useLocalDpi xmlns:a14="http://schemas.microsoft.com/office/drawing/2010/main" val="0"/>
              </a:ext>
            </a:extLst>
          </a:blip>
          <a:srcRect/>
          <a:stretch>
            <a:fillRect/>
          </a:stretch>
        </p:blipFill>
        <p:spPr bwMode="auto">
          <a:xfrm>
            <a:off x="8537015" y="2894296"/>
            <a:ext cx="378385" cy="38230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descr="C:\Users\HSERIMA\Desktop\Fatality Incident - Rough\man\pm.png"/>
          <p:cNvPicPr>
            <a:picLocks noChangeAspect="1" noChangeArrowheads="1"/>
          </p:cNvPicPr>
          <p:nvPr/>
        </p:nvPicPr>
        <p:blipFill>
          <a:blip r:embed="rId7" cstate="email">
            <a:clrChange>
              <a:clrFrom>
                <a:srgbClr val="FFFFFF"/>
              </a:clrFrom>
              <a:clrTo>
                <a:srgbClr val="FFFFFF">
                  <a:alpha val="0"/>
                </a:srgbClr>
              </a:clrTo>
            </a:clrChange>
            <a:biLevel thresh="25000"/>
            <a:extLst>
              <a:ext uri="{28A0092B-C50C-407E-A947-70E740481C1C}">
                <a14:useLocalDpi xmlns:a14="http://schemas.microsoft.com/office/drawing/2010/main" val="0"/>
              </a:ext>
            </a:extLst>
          </a:blip>
          <a:srcRect/>
          <a:stretch>
            <a:fillRect/>
          </a:stretch>
        </p:blipFill>
        <p:spPr bwMode="auto">
          <a:xfrm>
            <a:off x="7772400" y="2964179"/>
            <a:ext cx="387419" cy="391432"/>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 descr="C:\Users\HSERIMA\Desktop\Fatality Incident - Rough\man\pm.png"/>
          <p:cNvPicPr>
            <a:picLocks noChangeAspect="1" noChangeArrowheads="1"/>
          </p:cNvPicPr>
          <p:nvPr/>
        </p:nvPicPr>
        <p:blipFill>
          <a:blip r:embed="rId7" cstate="email">
            <a:clrChange>
              <a:clrFrom>
                <a:srgbClr val="FFFFFF"/>
              </a:clrFrom>
              <a:clrTo>
                <a:srgbClr val="FFFFFF">
                  <a:alpha val="0"/>
                </a:srgbClr>
              </a:clrTo>
            </a:clrChange>
            <a:biLevel thresh="25000"/>
            <a:extLst>
              <a:ext uri="{28A0092B-C50C-407E-A947-70E740481C1C}">
                <a14:useLocalDpi xmlns:a14="http://schemas.microsoft.com/office/drawing/2010/main" val="0"/>
              </a:ext>
            </a:extLst>
          </a:blip>
          <a:srcRect/>
          <a:stretch>
            <a:fillRect/>
          </a:stretch>
        </p:blipFill>
        <p:spPr bwMode="auto">
          <a:xfrm>
            <a:off x="8001000" y="3468391"/>
            <a:ext cx="444523" cy="449128"/>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7905703" y="3069560"/>
            <a:ext cx="115552" cy="122593"/>
          </a:xfrm>
          <a:prstGeom prst="rect">
            <a:avLst/>
          </a:prstGeom>
          <a:noFill/>
        </p:spPr>
        <p:txBody>
          <a:bodyPr wrap="square" rtlCol="0">
            <a:spAutoFit/>
          </a:bodyPr>
          <a:lstStyle/>
          <a:p>
            <a:pPr algn="ctr" eaLnBrk="1" fontAlgn="auto" hangingPunct="1">
              <a:spcBef>
                <a:spcPts val="0"/>
              </a:spcBef>
              <a:spcAft>
                <a:spcPts val="0"/>
              </a:spcAft>
            </a:pPr>
            <a:r>
              <a:rPr lang="en-US" sz="1400" b="1" dirty="0">
                <a:solidFill>
                  <a:srgbClr val="FFFF00"/>
                </a:solidFill>
                <a:latin typeface="Times New Roman"/>
              </a:rPr>
              <a:t>A</a:t>
            </a:r>
          </a:p>
        </p:txBody>
      </p:sp>
      <p:sp>
        <p:nvSpPr>
          <p:cNvPr id="24" name="TextBox 23"/>
          <p:cNvSpPr txBox="1"/>
          <p:nvPr/>
        </p:nvSpPr>
        <p:spPr>
          <a:xfrm>
            <a:off x="8653441" y="2943147"/>
            <a:ext cx="90481" cy="110333"/>
          </a:xfrm>
          <a:prstGeom prst="rect">
            <a:avLst/>
          </a:prstGeom>
          <a:solidFill>
            <a:schemeClr val="tx1"/>
          </a:solidFill>
        </p:spPr>
        <p:txBody>
          <a:bodyPr wrap="square" rtlCol="0">
            <a:spAutoFit/>
          </a:bodyPr>
          <a:lstStyle/>
          <a:p>
            <a:pPr algn="ctr" eaLnBrk="1" fontAlgn="auto" hangingPunct="1">
              <a:spcBef>
                <a:spcPts val="0"/>
              </a:spcBef>
              <a:spcAft>
                <a:spcPts val="0"/>
              </a:spcAft>
            </a:pPr>
            <a:r>
              <a:rPr lang="en-US" sz="1200" b="1" dirty="0">
                <a:solidFill>
                  <a:srgbClr val="FFFF00"/>
                </a:solidFill>
                <a:latin typeface="Times New Roman"/>
              </a:rPr>
              <a:t>C</a:t>
            </a:r>
          </a:p>
        </p:txBody>
      </p:sp>
      <p:sp>
        <p:nvSpPr>
          <p:cNvPr id="26" name="TextBox 25"/>
          <p:cNvSpPr txBox="1"/>
          <p:nvPr/>
        </p:nvSpPr>
        <p:spPr>
          <a:xfrm>
            <a:off x="5715000" y="4173379"/>
            <a:ext cx="3276600" cy="246221"/>
          </a:xfrm>
          <a:prstGeom prst="rect">
            <a:avLst/>
          </a:prstGeom>
          <a:noFill/>
          <a:ln w="12700">
            <a:noFill/>
            <a:prstDash val="sysDash"/>
          </a:ln>
        </p:spPr>
        <p:txBody>
          <a:bodyPr wrap="square" rtlCol="0">
            <a:spAutoFit/>
          </a:bodyPr>
          <a:lstStyle/>
          <a:p>
            <a:pPr algn="ctr" eaLnBrk="1" fontAlgn="auto" hangingPunct="1">
              <a:spcBef>
                <a:spcPts val="0"/>
              </a:spcBef>
              <a:spcAft>
                <a:spcPts val="0"/>
              </a:spcAft>
            </a:pPr>
            <a:r>
              <a:rPr lang="en-US" sz="1000" b="1" dirty="0">
                <a:solidFill>
                  <a:srgbClr val="C00000"/>
                </a:solidFill>
                <a:latin typeface="Arial" panose="020B0604020202020204" pitchFamily="34" charset="0"/>
                <a:cs typeface="Arial" panose="020B0604020202020204" pitchFamily="34" charset="0"/>
              </a:rPr>
              <a:t>A- </a:t>
            </a:r>
            <a:r>
              <a:rPr lang="en-US" sz="1000" dirty="0">
                <a:solidFill>
                  <a:srgbClr val="C00000"/>
                </a:solidFill>
                <a:latin typeface="Arial" panose="020B0604020202020204" pitchFamily="34" charset="0"/>
                <a:cs typeface="Arial" panose="020B0604020202020204" pitchFamily="34" charset="0"/>
              </a:rPr>
              <a:t>Mason </a:t>
            </a:r>
            <a:r>
              <a:rPr lang="en-US" sz="1000" b="1" dirty="0">
                <a:solidFill>
                  <a:srgbClr val="C00000"/>
                </a:solidFill>
                <a:latin typeface="Arial" panose="020B0604020202020204" pitchFamily="34" charset="0"/>
                <a:cs typeface="Arial" panose="020B0604020202020204" pitchFamily="34" charset="0"/>
              </a:rPr>
              <a:t>, B – </a:t>
            </a:r>
            <a:r>
              <a:rPr lang="en-US" sz="1000" dirty="0">
                <a:solidFill>
                  <a:srgbClr val="C00000"/>
                </a:solidFill>
                <a:latin typeface="Arial" panose="020B0604020202020204" pitchFamily="34" charset="0"/>
                <a:cs typeface="Arial" panose="020B0604020202020204" pitchFamily="34" charset="0"/>
              </a:rPr>
              <a:t>Shuttering Carpenter</a:t>
            </a:r>
            <a:r>
              <a:rPr lang="en-US" sz="1000" b="1" dirty="0">
                <a:solidFill>
                  <a:srgbClr val="C00000"/>
                </a:solidFill>
                <a:latin typeface="Arial" panose="020B0604020202020204" pitchFamily="34" charset="0"/>
                <a:cs typeface="Arial" panose="020B0604020202020204" pitchFamily="34" charset="0"/>
              </a:rPr>
              <a:t>, C – </a:t>
            </a:r>
            <a:r>
              <a:rPr lang="en-US" sz="1000" dirty="0">
                <a:solidFill>
                  <a:srgbClr val="C00000"/>
                </a:solidFill>
                <a:latin typeface="Arial" panose="020B0604020202020204" pitchFamily="34" charset="0"/>
                <a:cs typeface="Arial" panose="020B0604020202020204" pitchFamily="34" charset="0"/>
              </a:rPr>
              <a:t>Steel fixer </a:t>
            </a:r>
          </a:p>
        </p:txBody>
      </p:sp>
      <p:sp>
        <p:nvSpPr>
          <p:cNvPr id="27" name="TextBox 26"/>
          <p:cNvSpPr txBox="1"/>
          <p:nvPr/>
        </p:nvSpPr>
        <p:spPr>
          <a:xfrm>
            <a:off x="8186116" y="3603523"/>
            <a:ext cx="105292" cy="122593"/>
          </a:xfrm>
          <a:prstGeom prst="rect">
            <a:avLst/>
          </a:prstGeom>
          <a:solidFill>
            <a:schemeClr val="tx1"/>
          </a:solidFill>
        </p:spPr>
        <p:txBody>
          <a:bodyPr wrap="square" rtlCol="0">
            <a:spAutoFit/>
          </a:bodyPr>
          <a:lstStyle/>
          <a:p>
            <a:pPr eaLnBrk="1" fontAlgn="auto" hangingPunct="1">
              <a:spcBef>
                <a:spcPts val="0"/>
              </a:spcBef>
              <a:spcAft>
                <a:spcPts val="0"/>
              </a:spcAft>
            </a:pPr>
            <a:r>
              <a:rPr lang="en-US" sz="1400" b="1" dirty="0">
                <a:solidFill>
                  <a:srgbClr val="FFFF00"/>
                </a:solidFill>
                <a:latin typeface="Times New Roman"/>
              </a:rPr>
              <a:t>B</a:t>
            </a:r>
          </a:p>
        </p:txBody>
      </p:sp>
      <p:sp>
        <p:nvSpPr>
          <p:cNvPr id="28" name="Explosion 1 27"/>
          <p:cNvSpPr/>
          <p:nvPr/>
        </p:nvSpPr>
        <p:spPr bwMode="auto">
          <a:xfrm>
            <a:off x="7854971" y="3268647"/>
            <a:ext cx="120162" cy="119332"/>
          </a:xfrm>
          <a:prstGeom prst="irregularSeal1">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00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92035</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BDEB67-1032-4FB6-8A5F-DE39C2FAE283}"/>
</file>

<file path=customXml/itemProps2.xml><?xml version="1.0" encoding="utf-8"?>
<ds:datastoreItem xmlns:ds="http://schemas.openxmlformats.org/officeDocument/2006/customXml" ds:itemID="{3A5D88EA-5F43-417B-8A80-9407E5803871}">
  <ds:schemaRefs>
    <ds:schemaRef ds:uri="http://schemas.microsoft.com/sharepoint/v3"/>
    <ds:schemaRef ds:uri="http://schemas.microsoft.com/office/2006/documentManagement/types"/>
    <ds:schemaRef ds:uri="4880E4F8-4B7D-4BDD-91E3-E10D47036ECA"/>
    <ds:schemaRef ds:uri="http://schemas.microsoft.com/office/2006/metadata/properties"/>
    <ds:schemaRef ds:uri="http://www.w3.org/XML/1998/namespace"/>
    <ds:schemaRef ds:uri="http://purl.org/dc/elements/1.1/"/>
    <ds:schemaRef ds:uri="http://purl.org/dc/terms/"/>
    <ds:schemaRef ds:uri="4880e4f8-4b7d-4bdd-91e3-e10d47036eca"/>
    <ds:schemaRef ds:uri="http://schemas.openxmlformats.org/package/2006/metadata/core-properties"/>
    <ds:schemaRef ds:uri="http://schemas.microsoft.com/sharepoint/v3/fields"/>
    <ds:schemaRef ds:uri="http://schemas.microsoft.com/office/infopath/2007/PartnerControls"/>
    <ds:schemaRef ds:uri="9d51eac6-a7d5-47f5-a119-63d146adb134"/>
    <ds:schemaRef ds:uri="http://purl.org/dc/dcmitype/"/>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9545</TotalTime>
  <Words>195</Words>
  <Application>Microsoft Office PowerPoint</Application>
  <PresentationFormat>On-screen Show (4:3)</PresentationFormat>
  <Paragraphs>34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1008</cp:revision>
  <dcterms:created xsi:type="dcterms:W3CDTF">2001-05-03T06:07:08Z</dcterms:created>
  <dcterms:modified xsi:type="dcterms:W3CDTF">2024-04-21T05:59:36Z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