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685800" y="34258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146016275"/>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(#26)</a:t>
                      </a:r>
                    </a:p>
                  </a:txBody>
                  <a:tcPr>
                    <a:noFill/>
                  </a:tcPr>
                </a:tc>
                <a:tc>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25.10.201 8 at 23:30hrs.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Bahja</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r>
              <a:rPr lang="en-US" sz="1600" b="1">
                <a:solidFill>
                  <a:schemeClr val="bg1"/>
                </a:solidFill>
                <a:latin typeface="Calibri" pitchFamily="34" charset="0"/>
                <a:cs typeface="Calibri" pitchFamily="34" charset="0"/>
              </a:rPr>
              <a: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886200"/>
            <a:ext cx="5410200" cy="762000"/>
          </a:xfrm>
          <a:prstGeom prst="wedgeRoundRectCallout">
            <a:avLst>
              <a:gd name="adj1" fmla="val 56382"/>
              <a:gd name="adj2" fmla="val 109680"/>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all hazards are identified in the task you performing?</a:t>
            </a:r>
          </a:p>
          <a:p>
            <a:pPr marL="342900" indent="-342900">
              <a:buAutoNum type="arabicPeriod"/>
            </a:pPr>
            <a:r>
              <a:rPr lang="en-US" sz="1200" dirty="0">
                <a:solidFill>
                  <a:srgbClr val="000000"/>
                </a:solidFill>
                <a:latin typeface="Calibri" pitchFamily="34" charset="0"/>
                <a:cs typeface="Calibri" pitchFamily="34" charset="0"/>
              </a:rPr>
              <a:t>Are you standing in a safe place?</a:t>
            </a:r>
          </a:p>
          <a:p>
            <a:pPr marL="342900" indent="-342900">
              <a:buFontTx/>
              <a:buAutoNum type="arabicPeriod"/>
            </a:pPr>
            <a:r>
              <a:rPr lang="en-US" sz="1200" dirty="0">
                <a:solidFill>
                  <a:srgbClr val="000000"/>
                </a:solidFill>
                <a:latin typeface="Calibri" pitchFamily="34" charset="0"/>
                <a:cs typeface="Calibri" pitchFamily="34" charset="0"/>
              </a:rPr>
              <a:t>Are you in the ‘line of fire’?</a:t>
            </a:r>
          </a:p>
          <a:p>
            <a:pPr marL="342900" indent="-342900">
              <a:buFontTx/>
              <a:buAutoNum type="arabicPeriod"/>
            </a:pPr>
            <a:endParaRPr lang="en-US"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521803"/>
            <a:ext cx="5791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Calibri" pitchFamily="34" charset="0"/>
                <a:cs typeface="Calibri" pitchFamily="34" charset="0"/>
              </a:rPr>
              <a:t>While the Derrickman was standing in the rig floor  to cut the banding of the connected cable to the tubing, the cable suddenly slipped from the tube inside the hole striking him in his left arm causing double fractures.</a:t>
            </a:r>
            <a:endParaRPr lang="en-US" sz="1200" dirty="0">
              <a:latin typeface="Calibri" pitchFamily="34" charset="0"/>
            </a:endParaRPr>
          </a:p>
        </p:txBody>
      </p:sp>
      <p:pic>
        <p:nvPicPr>
          <p:cNvPr id="21" name="Picture 20" descr="Hit by an object - Copy.png"/>
          <p:cNvPicPr>
            <a:picLocks noChangeAspect="1"/>
          </p:cNvPicPr>
          <p:nvPr/>
        </p:nvPicPr>
        <p:blipFill>
          <a:blip r:embed="rId5" cstate="print"/>
          <a:stretch>
            <a:fillRect/>
          </a:stretch>
        </p:blipFill>
        <p:spPr>
          <a:xfrm>
            <a:off x="405851" y="724849"/>
            <a:ext cx="965749" cy="1256351"/>
          </a:xfrm>
          <a:prstGeom prst="rect">
            <a:avLst/>
          </a:prstGeom>
        </p:spPr>
      </p:pic>
      <p:pic>
        <p:nvPicPr>
          <p:cNvPr id="1026" name="Picture 2" descr="cid:image002.png@01D46F74.EF726C90"/>
          <p:cNvPicPr>
            <a:picLocks noChangeAspect="1" noChangeArrowheads="1"/>
          </p:cNvPicPr>
          <p:nvPr/>
        </p:nvPicPr>
        <p:blipFill>
          <a:blip r:embed="rId6" cstate="print"/>
          <a:srcRect/>
          <a:stretch>
            <a:fillRect/>
          </a:stretch>
        </p:blipFill>
        <p:spPr bwMode="auto">
          <a:xfrm>
            <a:off x="6705600" y="1828800"/>
            <a:ext cx="2057400" cy="2133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92040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AD1A7C4-327C-40FF-90A1-CED99F39EFA3}"/>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purl.org/dc/elements/1.1/"/>
    <ds:schemaRef ds:uri="http://schemas.microsoft.com/sharepoint/v3/fields"/>
    <ds:schemaRef ds:uri="4880e4f8-4b7d-4bdd-91e3-e10d47036eca"/>
    <ds:schemaRef ds:uri="http://schemas.microsoft.com/sharepoint/v3"/>
    <ds:schemaRef ds:uri="4880E4F8-4B7D-4BDD-91E3-E10D47036ECA"/>
    <ds:schemaRef ds:uri="http://schemas.microsoft.com/office/infopath/2007/PartnerControls"/>
    <ds:schemaRef ds:uri="http://schemas.openxmlformats.org/package/2006/metadata/core-properties"/>
    <ds:schemaRef ds:uri="http://www.w3.org/XML/1998/namespace"/>
    <ds:schemaRef ds:uri="http://schemas.microsoft.com/office/2006/documentManagement/types"/>
    <ds:schemaRef ds:uri="9d51eac6-a7d5-47f5-a119-63d146adb134"/>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6645</TotalTime>
  <Words>131</Words>
  <Application>Microsoft Office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755</cp:revision>
  <dcterms:created xsi:type="dcterms:W3CDTF">2001-05-03T06:07:08Z</dcterms:created>
  <dcterms:modified xsi:type="dcterms:W3CDTF">2024-04-21T05:57:51Z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