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40" autoAdjust="0"/>
    <p:restoredTop sz="95747" autoAdjust="0"/>
  </p:normalViewPr>
  <p:slideViewPr>
    <p:cSldViewPr>
      <p:cViewPr varScale="1">
        <p:scale>
          <a:sx n="73" d="100"/>
          <a:sy n="73" d="100"/>
        </p:scale>
        <p:origin x="145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152400" y="2067580"/>
            <a:ext cx="5562600" cy="523220"/>
          </a:xfrm>
          <a:prstGeom prst="rect">
            <a:avLst/>
          </a:prstGeom>
          <a:noFill/>
          <a:ln w="9525">
            <a:noFill/>
            <a:miter lim="800000"/>
            <a:headEnd/>
            <a:tailEnd/>
          </a:ln>
        </p:spPr>
        <p:txBody>
          <a:bodyPr wrap="square">
            <a:spAutoFit/>
          </a:bodyPr>
          <a:lstStyle/>
          <a:p>
            <a:r>
              <a:rPr lang="en-US" sz="1600" b="1" dirty="0">
                <a:solidFill>
                  <a:schemeClr val="accent2"/>
                </a:solidFill>
                <a:latin typeface="+mj-lt"/>
                <a:cs typeface="Calibri" pitchFamily="34" charset="0"/>
              </a:rPr>
              <a:t>What happened</a:t>
            </a:r>
          </a:p>
          <a:p>
            <a:endParaRPr lang="en-US" sz="1200" dirty="0"/>
          </a:p>
        </p:txBody>
      </p:sp>
      <p:sp>
        <p:nvSpPr>
          <p:cNvPr id="18" name="Rectangle 4"/>
          <p:cNvSpPr>
            <a:spLocks noChangeArrowheads="1"/>
          </p:cNvSpPr>
          <p:nvPr/>
        </p:nvSpPr>
        <p:spPr bwMode="auto">
          <a:xfrm>
            <a:off x="685800" y="3425825"/>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email"/>
          <a:srcRect/>
          <a:stretch>
            <a:fillRect/>
          </a:stretch>
        </p:blipFill>
        <p:spPr bwMode="auto">
          <a:xfrm>
            <a:off x="152400" y="55626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7150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4" cstate="email"/>
          <a:stretch>
            <a:fillRect/>
          </a:stretch>
        </p:blipFill>
        <p:spPr>
          <a:xfrm>
            <a:off x="5543550" y="4572001"/>
            <a:ext cx="857250" cy="1905000"/>
          </a:xfrm>
          <a:prstGeom prst="rect">
            <a:avLst/>
          </a:prstGeom>
        </p:spPr>
      </p:pic>
      <p:graphicFrame>
        <p:nvGraphicFramePr>
          <p:cNvPr id="32" name="Table 31"/>
          <p:cNvGraphicFramePr>
            <a:graphicFrameLocks noGrp="1"/>
          </p:cNvGraphicFramePr>
          <p:nvPr>
            <p:extLst>
              <p:ext uri="{D42A27DB-BD31-4B8C-83A1-F6EECF244321}">
                <p14:modId xmlns:p14="http://schemas.microsoft.com/office/powerpoint/2010/main" val="146016275"/>
              </p:ext>
            </p:extLst>
          </p:nvPr>
        </p:nvGraphicFramePr>
        <p:xfrm>
          <a:off x="1676401" y="762000"/>
          <a:ext cx="7391400" cy="914400"/>
        </p:xfrm>
        <a:graphic>
          <a:graphicData uri="http://schemas.openxmlformats.org/drawingml/2006/table">
            <a:tbl>
              <a:tblPr firstRow="1" bandRow="1">
                <a:tableStyleId>{5C22544A-7EE6-4342-B048-85BDC9FD1C3A}</a:tableStyleId>
              </a:tblPr>
              <a:tblGrid>
                <a:gridCol w="1687167">
                  <a:extLst>
                    <a:ext uri="{9D8B030D-6E8A-4147-A177-3AD203B41FA5}">
                      <a16:colId xmlns:a16="http://schemas.microsoft.com/office/drawing/2014/main" val="20000"/>
                    </a:ext>
                  </a:extLst>
                </a:gridCol>
                <a:gridCol w="2249557">
                  <a:extLst>
                    <a:ext uri="{9D8B030D-6E8A-4147-A177-3AD203B41FA5}">
                      <a16:colId xmlns:a16="http://schemas.microsoft.com/office/drawing/2014/main" val="20001"/>
                    </a:ext>
                  </a:extLst>
                </a:gridCol>
                <a:gridCol w="1625121">
                  <a:extLst>
                    <a:ext uri="{9D8B030D-6E8A-4147-A177-3AD203B41FA5}">
                      <a16:colId xmlns:a16="http://schemas.microsoft.com/office/drawing/2014/main" val="20002"/>
                    </a:ext>
                  </a:extLst>
                </a:gridCol>
                <a:gridCol w="1829555">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a:txBody>
                    <a:bodyPr/>
                    <a:lstStyle/>
                    <a:p>
                      <a:r>
                        <a:rPr lang="en-US" sz="1400" b="0" kern="1200" dirty="0">
                          <a:solidFill>
                            <a:schemeClr val="tx1"/>
                          </a:solidFill>
                          <a:latin typeface="Calibri" pitchFamily="34" charset="0"/>
                          <a:ea typeface="+mn-ea"/>
                          <a:cs typeface="Calibri" pitchFamily="34" charset="0"/>
                        </a:rPr>
                        <a:t>LTI (#26)</a:t>
                      </a:r>
                    </a:p>
                  </a:txBody>
                  <a:tcPr>
                    <a:noFill/>
                  </a:tcPr>
                </a:tc>
                <a:tc>
                  <a:txBody>
                    <a:bodyPr/>
                    <a:lstStyle/>
                    <a:p>
                      <a:pPr marL="0" algn="l" defTabSz="914400" rtl="0" eaLnBrk="1" latinLnBrk="0" hangingPunct="1"/>
                      <a:endParaRPr lang="en-US" sz="1400" b="1" kern="1200" dirty="0">
                        <a:solidFill>
                          <a:schemeClr val="dk1"/>
                        </a:solidFill>
                        <a:latin typeface="Calibri" pitchFamily="34" charset="0"/>
                        <a:ea typeface="+mn-ea"/>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a:solidFill>
                            <a:schemeClr val="tx1"/>
                          </a:solidFill>
                          <a:latin typeface="Calibri" pitchFamily="34" charset="0"/>
                          <a:ea typeface="+mn-ea"/>
                          <a:cs typeface="Calibri" pitchFamily="34" charset="0"/>
                        </a:rPr>
                        <a:t>25.10.201 8 at 23:30hrs.</a:t>
                      </a:r>
                      <a:endParaRPr lang="en-US" sz="1400" b="0" kern="1200" dirty="0">
                        <a:solidFill>
                          <a:schemeClr val="tx1"/>
                        </a:solidFill>
                        <a:latin typeface="Calibri" pitchFamily="34" charset="0"/>
                        <a:ea typeface="+mn-ea"/>
                        <a:cs typeface="Calibri" pitchFamily="34" charset="0"/>
                      </a:endParaRP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Bahja</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r>
              <a:rPr lang="en-US" sz="1600" b="1">
                <a:solidFill>
                  <a:schemeClr val="bg1"/>
                </a:solidFill>
                <a:latin typeface="Calibri" pitchFamily="34" charset="0"/>
                <a:cs typeface="Calibri" pitchFamily="34" charset="0"/>
              </a:rPr>
              <a:t> </a:t>
            </a:r>
            <a:endParaRPr lang="en-GB" sz="1600" b="1"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152400" y="3886200"/>
            <a:ext cx="5410200" cy="762000"/>
          </a:xfrm>
          <a:prstGeom prst="wedgeRoundRectCallout">
            <a:avLst>
              <a:gd name="adj1" fmla="val 56382"/>
              <a:gd name="adj2" fmla="val 109680"/>
              <a:gd name="adj3" fmla="val 16667"/>
            </a:avLst>
          </a:prstGeom>
          <a:solidFill>
            <a:srgbClr val="FFC000">
              <a:alpha val="59999"/>
            </a:srgbClr>
          </a:solidFill>
          <a:ln w="9525" algn="ctr">
            <a:solidFill>
              <a:schemeClr val="tx1"/>
            </a:solidFill>
            <a:round/>
            <a:headEnd/>
            <a:tailEnd/>
          </a:ln>
        </p:spPr>
        <p:txBody>
          <a:bodyPr/>
          <a:lstStyle/>
          <a:p>
            <a:pPr marL="342900" indent="-342900">
              <a:buAutoNum type="arabicPeriod"/>
            </a:pPr>
            <a:r>
              <a:rPr lang="en-US" sz="1200" dirty="0">
                <a:solidFill>
                  <a:srgbClr val="000000"/>
                </a:solidFill>
                <a:latin typeface="Calibri" pitchFamily="34" charset="0"/>
                <a:cs typeface="Calibri" pitchFamily="34" charset="0"/>
              </a:rPr>
              <a:t>Do all hazards are identified in the task you performing?</a:t>
            </a:r>
          </a:p>
          <a:p>
            <a:pPr marL="342900" indent="-342900">
              <a:buAutoNum type="arabicPeriod"/>
            </a:pPr>
            <a:r>
              <a:rPr lang="en-US" sz="1200" dirty="0">
                <a:solidFill>
                  <a:srgbClr val="000000"/>
                </a:solidFill>
                <a:latin typeface="Calibri" pitchFamily="34" charset="0"/>
                <a:cs typeface="Calibri" pitchFamily="34" charset="0"/>
              </a:rPr>
              <a:t>Are you standing in a safe place?</a:t>
            </a:r>
          </a:p>
          <a:p>
            <a:pPr marL="342900" indent="-342900">
              <a:buFontTx/>
              <a:buAutoNum type="arabicPeriod"/>
            </a:pPr>
            <a:r>
              <a:rPr lang="en-US" sz="1200" dirty="0">
                <a:solidFill>
                  <a:srgbClr val="000000"/>
                </a:solidFill>
                <a:latin typeface="Calibri" pitchFamily="34" charset="0"/>
                <a:cs typeface="Calibri" pitchFamily="34" charset="0"/>
              </a:rPr>
              <a:t>Are you in the ‘line of fire’?</a:t>
            </a:r>
          </a:p>
          <a:p>
            <a:pPr marL="342900" indent="-342900">
              <a:buFontTx/>
              <a:buAutoNum type="arabicPeriod"/>
            </a:pPr>
            <a:endParaRPr lang="en-US" sz="1200" dirty="0">
              <a:solidFill>
                <a:srgbClr val="000000"/>
              </a:solidFill>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buFont typeface="Arial" charset="0"/>
              <a:buAutoNum type="arabicPeriod"/>
            </a:pPr>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buFont typeface="Arial" charset="0"/>
              <a:buAutoNum type="arabicPeriod"/>
            </a:pPr>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p:txBody>
      </p:sp>
      <p:sp>
        <p:nvSpPr>
          <p:cNvPr id="3073" name="Rectangle 1"/>
          <p:cNvSpPr>
            <a:spLocks noChangeArrowheads="1"/>
          </p:cNvSpPr>
          <p:nvPr/>
        </p:nvSpPr>
        <p:spPr bwMode="auto">
          <a:xfrm>
            <a:off x="152400" y="2521803"/>
            <a:ext cx="57912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n-US" sz="1200" dirty="0">
                <a:latin typeface="Calibri" pitchFamily="34" charset="0"/>
                <a:cs typeface="Calibri" pitchFamily="34" charset="0"/>
              </a:rPr>
              <a:t>While the Derrickman was standing in the rig floor  to cut the banding of the connected cable to the tubing, the cable suddenly slipped from the tube inside the hole striking him in his left arm causing double fractures.</a:t>
            </a:r>
            <a:endParaRPr lang="en-US" sz="1200" dirty="0">
              <a:latin typeface="Calibri" pitchFamily="34" charset="0"/>
            </a:endParaRPr>
          </a:p>
        </p:txBody>
      </p:sp>
      <p:pic>
        <p:nvPicPr>
          <p:cNvPr id="21" name="Picture 20" descr="Hit by an object - Copy.png"/>
          <p:cNvPicPr>
            <a:picLocks noChangeAspect="1"/>
          </p:cNvPicPr>
          <p:nvPr/>
        </p:nvPicPr>
        <p:blipFill>
          <a:blip r:embed="rId5" cstate="print"/>
          <a:stretch>
            <a:fillRect/>
          </a:stretch>
        </p:blipFill>
        <p:spPr>
          <a:xfrm>
            <a:off x="405851" y="724849"/>
            <a:ext cx="965749" cy="1256351"/>
          </a:xfrm>
          <a:prstGeom prst="rect">
            <a:avLst/>
          </a:prstGeom>
        </p:spPr>
      </p:pic>
      <p:pic>
        <p:nvPicPr>
          <p:cNvPr id="1026" name="Picture 2" descr="cid:image002.png@01D46F74.EF726C90"/>
          <p:cNvPicPr>
            <a:picLocks noChangeAspect="1" noChangeArrowheads="1"/>
          </p:cNvPicPr>
          <p:nvPr/>
        </p:nvPicPr>
        <p:blipFill>
          <a:blip r:embed="rId6" cstate="print"/>
          <a:srcRect/>
          <a:stretch>
            <a:fillRect/>
          </a:stretch>
        </p:blipFill>
        <p:spPr bwMode="auto">
          <a:xfrm>
            <a:off x="6705600" y="1828800"/>
            <a:ext cx="2057400" cy="21336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92040</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AAD1A7C4-327C-40FF-90A1-CED99F39EFA3}"/>
</file>

<file path=customXml/itemProps2.xml><?xml version="1.0" encoding="utf-8"?>
<ds:datastoreItem xmlns:ds="http://schemas.openxmlformats.org/officeDocument/2006/customXml" ds:itemID="{85FDC16C-F63C-417A-BF49-6BFDCAFEB574}">
  <ds:schemaRefs>
    <ds:schemaRef ds:uri="http://schemas.microsoft.com/sharepoint/v3/contenttype/forms"/>
  </ds:schemaRefs>
</ds:datastoreItem>
</file>

<file path=customXml/itemProps3.xml><?xml version="1.0" encoding="utf-8"?>
<ds:datastoreItem xmlns:ds="http://schemas.openxmlformats.org/officeDocument/2006/customXml" ds:itemID="{3A5D88EA-5F43-417B-8A80-9407E5803871}">
  <ds:schemaRefs>
    <ds:schemaRef ds:uri="http://purl.org/dc/elements/1.1/"/>
    <ds:schemaRef ds:uri="http://schemas.microsoft.com/sharepoint/v3/fields"/>
    <ds:schemaRef ds:uri="4880e4f8-4b7d-4bdd-91e3-e10d47036eca"/>
    <ds:schemaRef ds:uri="http://schemas.microsoft.com/sharepoint/v3"/>
    <ds:schemaRef ds:uri="4880E4F8-4B7D-4BDD-91E3-E10D47036ECA"/>
    <ds:schemaRef ds:uri="http://schemas.microsoft.com/office/infopath/2007/PartnerControls"/>
    <ds:schemaRef ds:uri="http://schemas.openxmlformats.org/package/2006/metadata/core-properties"/>
    <ds:schemaRef ds:uri="http://www.w3.org/XML/1998/namespace"/>
    <ds:schemaRef ds:uri="http://schemas.microsoft.com/office/2006/documentManagement/types"/>
    <ds:schemaRef ds:uri="9d51eac6-a7d5-47f5-a119-63d146adb134"/>
    <ds:schemaRef ds:uri="http://schemas.microsoft.com/office/2006/metadata/properties"/>
    <ds:schemaRef ds:uri="http://purl.org/dc/dcmitype/"/>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6645</TotalTime>
  <Words>131</Words>
  <Application>Microsoft Office PowerPoint</Application>
  <PresentationFormat>On-screen Show (4:3)</PresentationFormat>
  <Paragraphs>28</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755</cp:revision>
  <dcterms:created xsi:type="dcterms:W3CDTF">2001-05-03T06:07:08Z</dcterms:created>
  <dcterms:modified xsi:type="dcterms:W3CDTF">2024-04-21T05:57:51Z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