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03" r:id="rId2"/>
    <p:sldId id="304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99856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09217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838200"/>
            <a:ext cx="5105400" cy="419345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GB" sz="1400" b="1" dirty="0" smtClean="0">
                <a:solidFill>
                  <a:srgbClr val="333399"/>
                </a:solidFill>
                <a:latin typeface="Tahoma" pitchFamily="34" charset="0"/>
              </a:rPr>
              <a:t>17.04.18 	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Incident title: </a:t>
            </a:r>
            <a:r>
              <a:rPr lang="en-GB" sz="1400" b="1" dirty="0" smtClean="0">
                <a:solidFill>
                  <a:srgbClr val="333399"/>
                </a:solidFill>
                <a:latin typeface="Tahoma" pitchFamily="34" charset="0"/>
              </a:rPr>
              <a:t>HiPo</a:t>
            </a:r>
          </a:p>
          <a:p>
            <a:pPr marL="114300" indent="-114300" algn="just">
              <a:defRPr/>
            </a:pPr>
            <a:endParaRPr lang="en-GB" sz="105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GB" sz="1050" b="1" dirty="0" smtClean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happened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?</a:t>
            </a:r>
          </a:p>
          <a:p>
            <a:pPr marL="114300" indent="-114300" algn="just">
              <a:defRPr/>
            </a:pP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GB" sz="1050" dirty="0" smtClean="0">
                <a:latin typeface="Arial" charset="0"/>
                <a:cs typeface="Tahoma" pitchFamily="34" charset="0"/>
              </a:rPr>
              <a:t>   </a:t>
            </a:r>
            <a:r>
              <a:rPr lang="en-GB" sz="1400" dirty="0">
                <a:latin typeface="Calibri" pitchFamily="34" charset="0"/>
                <a:cs typeface="Arial" charset="0"/>
              </a:rPr>
              <a:t>On the 17 April a driver and one passenger travelled from Muscat to Lekhwair  to attend a meeting before continuing onwards with their journey to Yibal. At 13:39 hrs the driver lost control of the vehicle, and it was driven across the road into the oncoming lane and then </a:t>
            </a:r>
            <a:r>
              <a:rPr lang="en-GB" sz="1400" dirty="0" smtClean="0">
                <a:latin typeface="Calibri" pitchFamily="34" charset="0"/>
                <a:cs typeface="Arial" charset="0"/>
              </a:rPr>
              <a:t>into </a:t>
            </a:r>
            <a:r>
              <a:rPr lang="en-GB" sz="1400" dirty="0">
                <a:latin typeface="Calibri" pitchFamily="34" charset="0"/>
                <a:cs typeface="Arial" charset="0"/>
              </a:rPr>
              <a:t>soft terrain (sand) resulting in the rollover.  Both employees received minor injuries. </a:t>
            </a:r>
          </a:p>
          <a:p>
            <a:pPr marL="114300" indent="-114300" algn="just">
              <a:defRPr/>
            </a:pPr>
            <a:endParaRPr lang="en-US" sz="12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learning from this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incident…</a:t>
            </a:r>
          </a:p>
          <a:p>
            <a:pPr marL="114300" indent="-114300" algn="just">
              <a:buFont typeface="Arial" pitchFamily="34" charset="0"/>
              <a:buChar char="•"/>
              <a:defRPr/>
            </a:pPr>
            <a:r>
              <a:rPr lang="en-GB" sz="1400" dirty="0">
                <a:latin typeface="Calibri" pitchFamily="34" charset="0"/>
                <a:cs typeface="Arial" charset="0"/>
              </a:rPr>
              <a:t>You must have </a:t>
            </a:r>
            <a:r>
              <a:rPr lang="en-GB" sz="1400" dirty="0" smtClean="0">
                <a:latin typeface="Calibri" pitchFamily="34" charset="0"/>
                <a:cs typeface="Arial" charset="0"/>
              </a:rPr>
              <a:t>an </a:t>
            </a:r>
            <a:r>
              <a:rPr lang="en-GB" sz="1400" dirty="0">
                <a:latin typeface="Calibri" pitchFamily="34" charset="0"/>
                <a:cs typeface="Arial" charset="0"/>
              </a:rPr>
              <a:t>adequate rest before your drive</a:t>
            </a:r>
          </a:p>
          <a:p>
            <a:pPr marL="114300" indent="-114300" algn="just">
              <a:buFont typeface="Arial" pitchFamily="34" charset="0"/>
              <a:buChar char="•"/>
              <a:defRPr/>
            </a:pPr>
            <a:r>
              <a:rPr lang="en-GB" sz="1400" dirty="0">
                <a:latin typeface="Calibri" pitchFamily="34" charset="0"/>
                <a:cs typeface="Arial" charset="0"/>
              </a:rPr>
              <a:t>Drivers must take regular breaks</a:t>
            </a:r>
          </a:p>
          <a:p>
            <a:pPr marL="114300" indent="-114300" algn="just">
              <a:buFont typeface="Arial" pitchFamily="34" charset="0"/>
              <a:buChar char="•"/>
              <a:defRPr/>
            </a:pPr>
            <a:r>
              <a:rPr lang="en-GB" sz="1400" dirty="0">
                <a:latin typeface="Calibri" pitchFamily="34" charset="0"/>
                <a:cs typeface="Arial" charset="0"/>
              </a:rPr>
              <a:t>Follow the prescribe JMP. </a:t>
            </a:r>
          </a:p>
          <a:p>
            <a:pPr marL="114300" indent="-114300" algn="just">
              <a:buFont typeface="Arial" pitchFamily="34" charset="0"/>
              <a:buChar char="•"/>
              <a:defRPr/>
            </a:pPr>
            <a:r>
              <a:rPr lang="en-GB" sz="1400" dirty="0">
                <a:latin typeface="Calibri" pitchFamily="34" charset="0"/>
                <a:cs typeface="Arial" charset="0"/>
              </a:rPr>
              <a:t>JMP only to be issued on the day </a:t>
            </a:r>
          </a:p>
          <a:p>
            <a:pPr marL="114300" indent="-114300" algn="just">
              <a:buFont typeface="Arial" pitchFamily="34" charset="0"/>
              <a:buChar char="•"/>
              <a:defRPr/>
            </a:pPr>
            <a:r>
              <a:rPr lang="en-US" sz="1400" dirty="0">
                <a:latin typeface="Calibri" pitchFamily="34" charset="0"/>
                <a:cs typeface="Arial" charset="0"/>
              </a:rPr>
              <a:t>Driver must </a:t>
            </a:r>
            <a:r>
              <a:rPr lang="en-US" sz="1400" dirty="0">
                <a:latin typeface="Calibri" pitchFamily="34" charset="0"/>
                <a:cs typeface="Arial" charset="0"/>
              </a:rPr>
              <a:t> </a:t>
            </a:r>
            <a:r>
              <a:rPr lang="en-US" sz="1400" dirty="0" smtClean="0">
                <a:latin typeface="Calibri" pitchFamily="34" charset="0"/>
                <a:cs typeface="Arial" charset="0"/>
              </a:rPr>
              <a:t>adhere to </a:t>
            </a:r>
            <a:r>
              <a:rPr lang="en-US" sz="1400" dirty="0" smtClean="0">
                <a:latin typeface="Calibri" pitchFamily="34" charset="0"/>
                <a:cs typeface="Arial" charset="0"/>
              </a:rPr>
              <a:t>the </a:t>
            </a:r>
            <a:r>
              <a:rPr lang="en-US" sz="1400" dirty="0">
                <a:latin typeface="Calibri" pitchFamily="34" charset="0"/>
                <a:cs typeface="Arial" charset="0"/>
              </a:rPr>
              <a:t>speed limits </a:t>
            </a:r>
          </a:p>
          <a:p>
            <a:pPr marL="114300" indent="-114300" algn="just">
              <a:buFont typeface="Arial" pitchFamily="34" charset="0"/>
              <a:buChar char="•"/>
              <a:defRPr/>
            </a:pPr>
            <a:r>
              <a:rPr lang="en-US" sz="1400" dirty="0">
                <a:latin typeface="Calibri" pitchFamily="34" charset="0"/>
                <a:cs typeface="Arial" charset="0"/>
              </a:rPr>
              <a:t>Staff must follow Life Saving Rules </a:t>
            </a:r>
          </a:p>
          <a:p>
            <a:pPr marL="114300" indent="-114300" algn="just">
              <a:buFont typeface="Arial" pitchFamily="34" charset="0"/>
              <a:buChar char="•"/>
              <a:defRPr/>
            </a:pPr>
            <a:r>
              <a:rPr lang="en-GB" sz="1400" dirty="0">
                <a:latin typeface="Calibri" pitchFamily="34" charset="0"/>
                <a:cs typeface="Arial" charset="0"/>
              </a:rPr>
              <a:t>Passengers to Intervene if the driver is over </a:t>
            </a:r>
            <a:r>
              <a:rPr lang="en-GB" sz="1400" dirty="0" smtClean="0">
                <a:latin typeface="Calibri" pitchFamily="34" charset="0"/>
                <a:cs typeface="Arial" charset="0"/>
              </a:rPr>
              <a:t>speeding</a:t>
            </a:r>
            <a:endParaRPr lang="en-GB" sz="1400" dirty="0">
              <a:latin typeface="Calibri" pitchFamily="34" charset="0"/>
              <a:cs typeface="Arial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 dirty="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28600" y="5257800"/>
            <a:ext cx="5181600" cy="461665"/>
          </a:xfrm>
          <a:prstGeom prst="rect">
            <a:avLst/>
          </a:prstGeom>
          <a:solidFill>
            <a:srgbClr val="0000FF"/>
          </a:solidFill>
          <a:ln w="38100"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indent="-114300" algn="ctr">
              <a:lnSpc>
                <a:spcPct val="150000"/>
              </a:lnSpc>
              <a:defRPr sz="1600" b="1">
                <a:solidFill>
                  <a:srgbClr val="FFFF00"/>
                </a:solidFill>
                <a:latin typeface="+mj-lt"/>
                <a:cs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GB" dirty="0"/>
              <a:t>Tiredness and Speed Can Kill! </a:t>
            </a:r>
            <a:endParaRPr lang="en-US" dirty="0"/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7142" y="1371600"/>
            <a:ext cx="3103391" cy="2249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8" name="Group 131"/>
          <p:cNvGrpSpPr>
            <a:grpSpLocks/>
          </p:cNvGrpSpPr>
          <p:nvPr/>
        </p:nvGrpSpPr>
        <p:grpSpPr bwMode="auto">
          <a:xfrm>
            <a:off x="8312364" y="2885080"/>
            <a:ext cx="606107" cy="529041"/>
            <a:chOff x="3504" y="544"/>
            <a:chExt cx="2287" cy="1855"/>
          </a:xfrm>
        </p:grpSpPr>
        <p:sp>
          <p:nvSpPr>
            <p:cNvPr id="19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b="1" dirty="0">
                <a:latin typeface="+mj-lt"/>
              </a:endParaRPr>
            </a:p>
          </p:txBody>
        </p:sp>
        <p:sp>
          <p:nvSpPr>
            <p:cNvPr id="20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b="1" dirty="0">
                <a:latin typeface="+mj-lt"/>
              </a:endParaRPr>
            </a:p>
          </p:txBody>
        </p:sp>
      </p:grp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8824" y="4018250"/>
            <a:ext cx="3048109" cy="193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34" name="Freeform 132"/>
          <p:cNvSpPr>
            <a:spLocks/>
          </p:cNvSpPr>
          <p:nvPr/>
        </p:nvSpPr>
        <p:spPr bwMode="auto">
          <a:xfrm>
            <a:off x="8272463" y="5473987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33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515350" cy="273921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algn="just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and to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ensure continual improvement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all contract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managers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2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</a:t>
            </a: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you ensure that Journey 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managers check the condition of the vehicle and driver before issuing a JMP</a:t>
            </a: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</a:t>
            </a: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ensure that 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your drivers fit to drive?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</a:t>
            </a: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you ensure that your 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vehicles comply with SP2000v4?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</a:t>
            </a: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ensure that 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your IVMS is  PDO approved 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</a:t>
            </a: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ensure that 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you monitor your IVMS correctly and give adequate feed back to drivers or apply management consequences as required?</a:t>
            </a: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731144" y="870857"/>
            <a:ext cx="389722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/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17.04.2018      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Incident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title: HiPo </a:t>
            </a:r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37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92042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3B307082-00A9-4585-AD54-A70E45E2A631}"/>
</file>

<file path=customXml/itemProps2.xml><?xml version="1.0" encoding="utf-8"?>
<ds:datastoreItem xmlns:ds="http://schemas.openxmlformats.org/officeDocument/2006/customXml" ds:itemID="{935DCCE7-C809-4CC4-B532-ED9B08CA54D1}"/>
</file>

<file path=customXml/itemProps3.xml><?xml version="1.0" encoding="utf-8"?>
<ds:datastoreItem xmlns:ds="http://schemas.openxmlformats.org/officeDocument/2006/customXml" ds:itemID="{1357E27E-F7DA-4E84-9230-4050F58E558D}"/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186</Words>
  <Application>Microsoft Office PowerPoint</Application>
  <PresentationFormat>On-screen Show (4:3)</PresentationFormat>
  <Paragraphs>34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Tahoma</vt:lpstr>
      <vt:lpstr>Webdings</vt:lpstr>
      <vt:lpstr>Wingdings</vt:lpstr>
      <vt:lpstr>Theme1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Jabri, Fahad MSE51</cp:lastModifiedBy>
  <cp:revision>38</cp:revision>
  <dcterms:created xsi:type="dcterms:W3CDTF">2016-03-28T05:48:29Z</dcterms:created>
  <dcterms:modified xsi:type="dcterms:W3CDTF">2018-11-26T05:11:18Z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