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3" r:id="rId2"/>
    <p:sldId id="29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3747194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856409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866775"/>
            <a:ext cx="5250607" cy="493211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Arial" panose="020B0604020202020204" pitchFamily="34" charset="0"/>
                <a:cs typeface="Arial" panose="020B0604020202020204" pitchFamily="34" charset="0"/>
              </a:rPr>
              <a:t>Date</a:t>
            </a:r>
            <a:r>
              <a:rPr lang="en-GB" sz="1600" b="1" dirty="0" smtClean="0">
                <a:solidFill>
                  <a:srgbClr val="333399"/>
                </a:solidFill>
                <a:latin typeface="Arial" panose="020B0604020202020204" pitchFamily="34" charset="0"/>
                <a:cs typeface="Arial" panose="020B0604020202020204" pitchFamily="34" charset="0"/>
              </a:rPr>
              <a:t>: </a:t>
            </a:r>
            <a:r>
              <a:rPr lang="en-GB" sz="1600" b="1" dirty="0" smtClean="0">
                <a:solidFill>
                  <a:srgbClr val="333399"/>
                </a:solidFill>
                <a:latin typeface="Arial" panose="020B0604020202020204" pitchFamily="34" charset="0"/>
                <a:cs typeface="Arial" panose="020B0604020202020204" pitchFamily="34" charset="0"/>
              </a:rPr>
              <a:t>19.4.</a:t>
            </a:r>
            <a:r>
              <a:rPr lang="en-GB" sz="1600" b="1" dirty="0" smtClean="0">
                <a:solidFill>
                  <a:srgbClr val="333399"/>
                </a:solidFill>
                <a:latin typeface="Arial" panose="020B0604020202020204" pitchFamily="34" charset="0"/>
                <a:cs typeface="Arial" panose="020B0604020202020204" pitchFamily="34" charset="0"/>
              </a:rPr>
              <a:t>2018</a:t>
            </a:r>
            <a:r>
              <a:rPr lang="en-US" sz="1600" b="1" dirty="0" smtClean="0">
                <a:solidFill>
                  <a:srgbClr val="333399"/>
                </a:solidFill>
                <a:latin typeface="Arial" panose="020B0604020202020204" pitchFamily="34" charset="0"/>
                <a:cs typeface="Arial" panose="020B0604020202020204" pitchFamily="34" charset="0"/>
              </a:rPr>
              <a:t>       </a:t>
            </a:r>
            <a:r>
              <a:rPr lang="en-US" sz="1600" b="1" dirty="0">
                <a:solidFill>
                  <a:srgbClr val="333399"/>
                </a:solidFill>
                <a:latin typeface="Arial" panose="020B0604020202020204" pitchFamily="34" charset="0"/>
                <a:cs typeface="Arial" panose="020B0604020202020204" pitchFamily="34" charset="0"/>
              </a:rPr>
              <a:t>Incident </a:t>
            </a:r>
            <a:r>
              <a:rPr lang="en-US" sz="1600" b="1" dirty="0" smtClean="0">
                <a:solidFill>
                  <a:srgbClr val="333399"/>
                </a:solidFill>
                <a:latin typeface="Arial" panose="020B0604020202020204" pitchFamily="34" charset="0"/>
                <a:cs typeface="Arial" panose="020B0604020202020204" pitchFamily="34" charset="0"/>
              </a:rPr>
              <a:t>title: HiPo</a:t>
            </a:r>
            <a:endParaRPr lang="en-US" sz="1600" b="1" dirty="0">
              <a:solidFill>
                <a:srgbClr val="333399"/>
              </a:solidFill>
              <a:latin typeface="Arial" panose="020B0604020202020204" pitchFamily="34" charset="0"/>
              <a:cs typeface="Arial" panose="020B0604020202020204"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endParaRPr lang="en-US" sz="1600" dirty="0">
              <a:solidFill>
                <a:srgbClr val="FF0000"/>
              </a:solidFill>
              <a:latin typeface="Tahoma" pitchFamily="34" charset="0"/>
            </a:endParaRPr>
          </a:p>
          <a:p>
            <a:pPr algn="just"/>
            <a:endParaRPr lang="en-US" sz="1050" dirty="0" smtClean="0">
              <a:latin typeface="Arial" charset="0"/>
              <a:cs typeface="Arial" charset="0"/>
            </a:endParaRPr>
          </a:p>
          <a:p>
            <a:pPr algn="just"/>
            <a:r>
              <a:rPr lang="en-US" sz="1200" dirty="0" smtClean="0">
                <a:latin typeface="Arial" charset="0"/>
                <a:cs typeface="Arial" charset="0"/>
              </a:rPr>
              <a:t>At 14:22 hrs. during rig move operations, one of the trailers carrying rig floor substructure rolled over (90⁰) on the graded road between the old and new rig sites. Total distance between both rig sites is 4.5 km, during travelling the driver was maneuvering the vehicle to avoid pot holes on the road. After 1.7km from the old location the driver drove on the road left shoulder which was uneven and caused the truck to tip over due to high center of gravity. </a:t>
            </a:r>
          </a:p>
          <a:p>
            <a:pPr algn="just"/>
            <a:r>
              <a:rPr lang="en-US" sz="1050" dirty="0" smtClean="0">
                <a:latin typeface="Arial" charset="0"/>
                <a:cs typeface="Arial" charset="0"/>
              </a:rPr>
              <a:t> </a:t>
            </a:r>
            <a:endParaRPr lang="en-US" sz="1050" dirty="0">
              <a:latin typeface="Arial" charset="0"/>
              <a:cs typeface="Arial" charset="0"/>
            </a:endParaRPr>
          </a:p>
          <a:p>
            <a:pPr marL="342900" indent="-342900" eaLnBrk="1" hangingPunct="1">
              <a:defRPr/>
            </a:pPr>
            <a:endParaRPr lang="en-US" sz="1600" dirty="0">
              <a:solidFill>
                <a:srgbClr val="000000"/>
              </a:solidFill>
              <a:latin typeface="Arial" panose="020B0604020202020204" pitchFamily="34" charset="0"/>
              <a:cs typeface="Arial" panose="020B0604020202020204" pitchFamily="34" charset="0"/>
            </a:endParaRPr>
          </a:p>
          <a:p>
            <a:pPr marL="114300" indent="-114300" algn="just">
              <a:defRPr/>
            </a:pPr>
            <a:r>
              <a:rPr lang="en-US" sz="1600" b="1" dirty="0">
                <a:solidFill>
                  <a:srgbClr val="333399"/>
                </a:solidFill>
                <a:latin typeface="Arial" panose="020B0604020202020204" pitchFamily="34" charset="0"/>
                <a:cs typeface="Arial" panose="020B0604020202020204" pitchFamily="34" charset="0"/>
              </a:rPr>
              <a:t>Your learning from this </a:t>
            </a:r>
            <a:r>
              <a:rPr lang="en-US" sz="1600" b="1" dirty="0" smtClean="0">
                <a:solidFill>
                  <a:srgbClr val="333399"/>
                </a:solidFill>
                <a:latin typeface="Arial" panose="020B0604020202020204" pitchFamily="34" charset="0"/>
                <a:cs typeface="Arial" panose="020B0604020202020204" pitchFamily="34" charset="0"/>
              </a:rPr>
              <a:t>incident…</a:t>
            </a:r>
            <a:endParaRPr lang="en-US" sz="1600" b="1" dirty="0">
              <a:solidFill>
                <a:srgbClr val="333399"/>
              </a:solidFill>
              <a:latin typeface="Arial" panose="020B0604020202020204" pitchFamily="34" charset="0"/>
              <a:cs typeface="Arial" panose="020B0604020202020204" pitchFamily="34" charset="0"/>
            </a:endParaRPr>
          </a:p>
          <a:p>
            <a:pPr marL="114300" indent="-114300" algn="just">
              <a:defRPr/>
            </a:pPr>
            <a:endParaRPr lang="en-US" sz="600" dirty="0">
              <a:solidFill>
                <a:srgbClr val="000000"/>
              </a:solidFill>
              <a:latin typeface="Arial" charset="0"/>
            </a:endParaRPr>
          </a:p>
          <a:p>
            <a:pPr marL="114300" indent="-114300">
              <a:defRPr/>
            </a:pPr>
            <a:endParaRPr lang="en-US" sz="1050" dirty="0">
              <a:latin typeface="Arial" charset="0"/>
              <a:cs typeface="Tahoma" pitchFamily="34" charset="0"/>
            </a:endParaRPr>
          </a:p>
          <a:p>
            <a:pPr eaLnBrk="1" hangingPunct="1">
              <a:buFont typeface="Arial" pitchFamily="34" charset="0"/>
              <a:buChar char="•"/>
              <a:defRPr/>
            </a:pPr>
            <a:r>
              <a:rPr lang="en-US" sz="1200" dirty="0" smtClean="0">
                <a:latin typeface="Arial" charset="0"/>
                <a:cs typeface="Tahoma" pitchFamily="34" charset="0"/>
              </a:rPr>
              <a:t>  Always ensure ROP escort is in place for Rig Moves.</a:t>
            </a:r>
          </a:p>
          <a:p>
            <a:pPr eaLnBrk="1" hangingPunct="1">
              <a:buFont typeface="Arial" pitchFamily="34" charset="0"/>
              <a:buChar char="•"/>
              <a:defRPr/>
            </a:pPr>
            <a:r>
              <a:rPr lang="en-US" sz="1200" dirty="0" smtClean="0">
                <a:latin typeface="Arial" charset="0"/>
                <a:cs typeface="Tahoma" pitchFamily="34" charset="0"/>
              </a:rPr>
              <a:t>  Always ensure load is stable and does not have high Center of Gravity.</a:t>
            </a:r>
          </a:p>
          <a:p>
            <a:pPr eaLnBrk="1" hangingPunct="1">
              <a:buFont typeface="Arial" pitchFamily="34" charset="0"/>
              <a:buChar char="•"/>
              <a:defRPr/>
            </a:pPr>
            <a:r>
              <a:rPr lang="en-US" sz="1200" dirty="0" smtClean="0">
                <a:latin typeface="Arial" charset="0"/>
                <a:cs typeface="Tahoma" pitchFamily="34" charset="0"/>
              </a:rPr>
              <a:t>  Always ensure Load is properly positioned and secured on the trailer before move.</a:t>
            </a:r>
          </a:p>
          <a:p>
            <a:pPr eaLnBrk="1" hangingPunct="1">
              <a:defRPr/>
            </a:pPr>
            <a:r>
              <a:rPr lang="en-US" sz="1200" dirty="0" smtClean="0"/>
              <a:t> </a:t>
            </a:r>
            <a:endParaRPr lang="en-US" sz="1200" dirty="0"/>
          </a:p>
          <a:p>
            <a:pPr marL="36000" lvl="1">
              <a:defRPr/>
            </a:pPr>
            <a:endParaRPr lang="en-US" sz="1050" dirty="0" smtClean="0">
              <a:solidFill>
                <a:srgbClr val="FF0000"/>
              </a:solidFill>
              <a:latin typeface="Arial" charset="0"/>
              <a:cs typeface="Tahoma" pitchFamily="34" charset="0"/>
            </a:endParaRP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28600" y="4953000"/>
            <a:ext cx="5181600" cy="698717"/>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sz="1400" b="1" dirty="0" smtClean="0">
                <a:solidFill>
                  <a:srgbClr val="FFFF00"/>
                </a:solidFill>
                <a:latin typeface="Arial" panose="020B0604020202020204" pitchFamily="34" charset="0"/>
                <a:cs typeface="Arial" panose="020B0604020202020204" pitchFamily="34" charset="0"/>
              </a:rPr>
              <a:t>Ensure that all Rig moves are carried out by competent personnel</a:t>
            </a:r>
            <a:endParaRPr lang="en-US" altLang="en-US" sz="1400" b="1" dirty="0">
              <a:solidFill>
                <a:srgbClr val="FFFF00"/>
              </a:solidFill>
              <a:latin typeface="Arial" panose="020B0604020202020204" pitchFamily="34" charset="0"/>
              <a:cs typeface="Arial" panose="020B0604020202020204" pitchFamily="34" charset="0"/>
            </a:endParaRP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4"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549900" y="3556197"/>
            <a:ext cx="3441700" cy="2311203"/>
          </a:xfrm>
          <a:prstGeom prst="rect">
            <a:avLst/>
          </a:prstGeom>
        </p:spPr>
      </p:pic>
      <p:sp>
        <p:nvSpPr>
          <p:cNvPr id="26634" name="Freeform 132"/>
          <p:cNvSpPr>
            <a:spLocks/>
          </p:cNvSpPr>
          <p:nvPr/>
        </p:nvSpPr>
        <p:spPr bwMode="auto">
          <a:xfrm>
            <a:off x="8396238" y="5274677"/>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3" name="Picture 2"/>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5562600" y="1066800"/>
            <a:ext cx="3352800" cy="2286000"/>
          </a:xfrm>
          <a:prstGeom prst="rect">
            <a:avLst/>
          </a:prstGeom>
        </p:spPr>
      </p:pic>
      <p:grpSp>
        <p:nvGrpSpPr>
          <p:cNvPr id="5" name="Group 131"/>
          <p:cNvGrpSpPr>
            <a:grpSpLocks/>
          </p:cNvGrpSpPr>
          <p:nvPr/>
        </p:nvGrpSpPr>
        <p:grpSpPr bwMode="auto">
          <a:xfrm>
            <a:off x="8417694" y="2695177"/>
            <a:ext cx="336550" cy="544513"/>
            <a:chOff x="3504" y="544"/>
            <a:chExt cx="2287" cy="1855"/>
          </a:xfrm>
        </p:grpSpPr>
        <p:sp>
          <p:nvSpPr>
            <p:cNvPr id="18"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1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6220" y="1147962"/>
            <a:ext cx="9037779" cy="3385542"/>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As a learning from this incident and </a:t>
            </a:r>
            <a:r>
              <a:rPr lang="en-US" sz="1600" b="1" dirty="0" smtClean="0">
                <a:solidFill>
                  <a:srgbClr val="FF0000"/>
                </a:solidFill>
                <a:latin typeface="Arial" panose="020B0604020202020204" pitchFamily="34" charset="0"/>
                <a:cs typeface="Arial" panose="020B0604020202020204" pitchFamily="34" charset="0"/>
              </a:rPr>
              <a:t>to ensure </a:t>
            </a:r>
            <a:r>
              <a:rPr lang="en-US" sz="1600" b="1" dirty="0">
                <a:solidFill>
                  <a:srgbClr val="FF0000"/>
                </a:solidFill>
                <a:latin typeface="Arial" panose="020B0604020202020204" pitchFamily="34" charset="0"/>
                <a:cs typeface="Arial" panose="020B0604020202020204" pitchFamily="34" charset="0"/>
              </a:rPr>
              <a:t>continual </a:t>
            </a:r>
            <a:r>
              <a:rPr lang="en-US" sz="1600" b="1" dirty="0" smtClean="0">
                <a:solidFill>
                  <a:srgbClr val="FF0000"/>
                </a:solidFill>
                <a:latin typeface="Arial" panose="020B0604020202020204" pitchFamily="34" charset="0"/>
                <a:cs typeface="Arial" panose="020B0604020202020204" pitchFamily="34" charset="0"/>
              </a:rPr>
              <a:t>improvement ,  </a:t>
            </a:r>
            <a:r>
              <a:rPr lang="en-US" sz="1600" b="1" dirty="0">
                <a:solidFill>
                  <a:srgbClr val="FF0000"/>
                </a:solidFill>
                <a:latin typeface="Arial" panose="020B0604020202020204" pitchFamily="34" charset="0"/>
                <a:cs typeface="Arial" panose="020B0604020202020204" pitchFamily="34" charset="0"/>
              </a:rPr>
              <a:t>all contract</a:t>
            </a: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Arial" panose="020B0604020202020204" pitchFamily="34" charset="0"/>
                <a:cs typeface="Arial" panose="020B0604020202020204" pitchFamily="34" charset="0"/>
              </a:rPr>
              <a:t>Confirm the following:</a:t>
            </a:r>
            <a:endParaRPr lang="en-US" sz="1600" dirty="0">
              <a:solidFill>
                <a:srgbClr val="0000FF"/>
              </a:solidFill>
              <a:latin typeface="Arial" panose="020B0604020202020204" pitchFamily="34" charset="0"/>
              <a:cs typeface="Arial" panose="020B0604020202020204" pitchFamily="34" charset="0"/>
            </a:endParaRPr>
          </a:p>
          <a:p>
            <a:pPr marL="342900" indent="-342900" eaLnBrk="1" hangingPunct="1">
              <a:defRPr/>
            </a:pPr>
            <a:endParaRPr lang="en-US" sz="1400" dirty="0">
              <a:solidFill>
                <a:srgbClr val="000000"/>
              </a:solidFill>
              <a:latin typeface="Arial" charset="0"/>
            </a:endParaRPr>
          </a:p>
          <a:p>
            <a:pPr marL="119063" indent="-119063" eaLnBrk="1" hangingPunct="1">
              <a:buFontTx/>
              <a:buChar char="•"/>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 Do you ensure Competent personnel are assigned to supervise Rig move activities?</a:t>
            </a:r>
          </a:p>
          <a:p>
            <a:pPr marL="119063" indent="-119063" eaLnBrk="1" hangingPunct="1">
              <a:buFontTx/>
              <a:buChar char="•"/>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 Do you ensure that HEMP covers all rig move activities?</a:t>
            </a:r>
          </a:p>
          <a:p>
            <a:pPr marL="119063" indent="-119063" eaLnBrk="1" hangingPunct="1">
              <a:buFontTx/>
              <a:buChar char="•"/>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 Do you ensure that no shortcuts are taken during rig moves?</a:t>
            </a:r>
          </a:p>
          <a:p>
            <a:pPr marL="119063" indent="-119063" eaLnBrk="1" hangingPunct="1">
              <a:buFontTx/>
              <a:buChar char="•"/>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 Do you ensure that ROP escorting done as per procedure?</a:t>
            </a:r>
          </a:p>
          <a:p>
            <a:pPr marL="119063" indent="-119063" eaLnBrk="1" hangingPunct="1">
              <a:buFontTx/>
              <a:buChar char="•"/>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 Do you ensure that Rig move procedure is understood and implemented?</a:t>
            </a:r>
            <a:endParaRPr lang="en-US" sz="1200" dirty="0">
              <a:solidFill>
                <a:srgbClr val="0033CC"/>
              </a:solidFill>
              <a:latin typeface="Arial" panose="020B0604020202020204" pitchFamily="34" charset="0"/>
              <a:cs typeface="Arial" panose="020B0604020202020204" pitchFamily="34" charset="0"/>
              <a:sym typeface="Wingdings" pitchFamily="2" charset="2"/>
            </a:endParaRPr>
          </a:p>
          <a:p>
            <a:pPr marL="119063" indent="-119063" eaLnBrk="1" hangingPunct="1">
              <a:buFontTx/>
              <a:buChar char="•"/>
              <a:defRPr/>
            </a:pPr>
            <a:endParaRPr lang="en-US" sz="1400" dirty="0" smtClean="0">
              <a:solidFill>
                <a:srgbClr val="0033CC"/>
              </a:solidFill>
              <a:latin typeface="+mj-lt"/>
              <a:sym typeface="Wingdings" pitchFamily="2" charset="2"/>
            </a:endParaRPr>
          </a:p>
          <a:p>
            <a:pPr marL="119063" indent="-119063" eaLnBrk="1" hangingPunct="1">
              <a:defRPr/>
            </a:pPr>
            <a:r>
              <a:rPr lang="en-US" sz="1400" dirty="0" smtClean="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735658" y="778074"/>
            <a:ext cx="3990195"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Arial" panose="020B0604020202020204" pitchFamily="34" charset="0"/>
                <a:cs typeface="Arial" panose="020B0604020202020204" pitchFamily="34" charset="0"/>
              </a:rPr>
              <a:t>Date: </a:t>
            </a:r>
            <a:r>
              <a:rPr lang="en-GB" sz="1600" b="1" dirty="0" smtClean="0">
                <a:solidFill>
                  <a:srgbClr val="333399"/>
                </a:solidFill>
                <a:latin typeface="Arial" panose="020B0604020202020204" pitchFamily="34" charset="0"/>
                <a:cs typeface="Arial" panose="020B0604020202020204" pitchFamily="34" charset="0"/>
              </a:rPr>
              <a:t>19.04.</a:t>
            </a:r>
            <a:r>
              <a:rPr lang="en-GB" sz="1600" b="1" dirty="0" smtClean="0">
                <a:solidFill>
                  <a:srgbClr val="333399"/>
                </a:solidFill>
                <a:latin typeface="Arial" panose="020B0604020202020204" pitchFamily="34" charset="0"/>
                <a:cs typeface="Arial" panose="020B0604020202020204" pitchFamily="34" charset="0"/>
              </a:rPr>
              <a:t>2018</a:t>
            </a:r>
            <a:r>
              <a:rPr lang="en-US" sz="1600" b="1" dirty="0" smtClean="0">
                <a:solidFill>
                  <a:srgbClr val="333399"/>
                </a:solidFill>
                <a:latin typeface="Arial" panose="020B0604020202020204" pitchFamily="34" charset="0"/>
                <a:cs typeface="Arial" panose="020B0604020202020204" pitchFamily="34" charset="0"/>
              </a:rPr>
              <a:t>       </a:t>
            </a:r>
            <a:r>
              <a:rPr lang="en-US" sz="1600" b="1" dirty="0">
                <a:solidFill>
                  <a:srgbClr val="333399"/>
                </a:solidFill>
                <a:latin typeface="Arial" panose="020B0604020202020204" pitchFamily="34" charset="0"/>
                <a:cs typeface="Arial" panose="020B0604020202020204" pitchFamily="34" charset="0"/>
              </a:rPr>
              <a:t>Incident title: </a:t>
            </a:r>
            <a:r>
              <a:rPr lang="en-US" sz="1600" b="1" dirty="0" smtClean="0">
                <a:solidFill>
                  <a:srgbClr val="333399"/>
                </a:solidFill>
                <a:latin typeface="Arial" panose="020B0604020202020204" pitchFamily="34" charset="0"/>
                <a:cs typeface="Arial" panose="020B0604020202020204" pitchFamily="34" charset="0"/>
              </a:rPr>
              <a:t>HiPo</a:t>
            </a:r>
            <a:endParaRPr lang="en-US" sz="1600" b="1" dirty="0">
              <a:solidFill>
                <a:srgbClr val="333399"/>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92043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DC4F85A-597B-4E8F-82A9-B4DC7531198F}"/>
</file>

<file path=customXml/itemProps2.xml><?xml version="1.0" encoding="utf-8"?>
<ds:datastoreItem xmlns:ds="http://schemas.openxmlformats.org/officeDocument/2006/customXml" ds:itemID="{E7965DD6-A6B4-465C-9BFB-9085C0C6A2FD}"/>
</file>

<file path=customXml/itemProps3.xml><?xml version="1.0" encoding="utf-8"?>
<ds:datastoreItem xmlns:ds="http://schemas.openxmlformats.org/officeDocument/2006/customXml" ds:itemID="{53D7A7A5-4D1C-4985-BFDD-375134530B7C}"/>
</file>

<file path=docProps/app.xml><?xml version="1.0" encoding="utf-8"?>
<Properties xmlns="http://schemas.openxmlformats.org/officeDocument/2006/extended-properties" xmlns:vt="http://schemas.openxmlformats.org/officeDocument/2006/docPropsVTypes">
  <TotalTime>85</TotalTime>
  <Words>347</Words>
  <Application>Microsoft Office PowerPoint</Application>
  <PresentationFormat>On-screen Show (4:3)</PresentationFormat>
  <Paragraphs>43</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33</cp:revision>
  <dcterms:created xsi:type="dcterms:W3CDTF">2016-03-28T05:48:29Z</dcterms:created>
  <dcterms:modified xsi:type="dcterms:W3CDTF">2018-11-26T05:00:43Z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