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93" r:id="rId2"/>
    <p:sldId id="294"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26/11/2018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extLst>
      <p:ext uri="{BB962C8B-B14F-4D97-AF65-F5344CB8AC3E}">
        <p14:creationId xmlns:p14="http://schemas.microsoft.com/office/powerpoint/2010/main" val="3747194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extLst>
      <p:ext uri="{BB962C8B-B14F-4D97-AF65-F5344CB8AC3E}">
        <p14:creationId xmlns:p14="http://schemas.microsoft.com/office/powerpoint/2010/main" val="856409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26/11/2018</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26/11/2018</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26/11/2018</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26/11/2018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26/11/2018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76200" y="866775"/>
            <a:ext cx="5250607" cy="4932119"/>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Arial" panose="020B0604020202020204" pitchFamily="34" charset="0"/>
                <a:cs typeface="Arial" panose="020B0604020202020204" pitchFamily="34" charset="0"/>
              </a:rPr>
              <a:t>Date</a:t>
            </a:r>
            <a:r>
              <a:rPr lang="en-GB" sz="1600" b="1" dirty="0" smtClean="0">
                <a:solidFill>
                  <a:srgbClr val="333399"/>
                </a:solidFill>
                <a:latin typeface="Arial" panose="020B0604020202020204" pitchFamily="34" charset="0"/>
                <a:cs typeface="Arial" panose="020B0604020202020204" pitchFamily="34" charset="0"/>
              </a:rPr>
              <a:t>: </a:t>
            </a:r>
            <a:r>
              <a:rPr lang="en-GB" sz="1600" b="1" dirty="0" smtClean="0">
                <a:solidFill>
                  <a:srgbClr val="333399"/>
                </a:solidFill>
                <a:latin typeface="Arial" panose="020B0604020202020204" pitchFamily="34" charset="0"/>
                <a:cs typeface="Arial" panose="020B0604020202020204" pitchFamily="34" charset="0"/>
              </a:rPr>
              <a:t>19.4.</a:t>
            </a:r>
            <a:r>
              <a:rPr lang="en-GB" sz="1600" b="1" dirty="0" smtClean="0">
                <a:solidFill>
                  <a:srgbClr val="333399"/>
                </a:solidFill>
                <a:latin typeface="Arial" panose="020B0604020202020204" pitchFamily="34" charset="0"/>
                <a:cs typeface="Arial" panose="020B0604020202020204" pitchFamily="34" charset="0"/>
              </a:rPr>
              <a:t>2018</a:t>
            </a:r>
            <a:r>
              <a:rPr lang="en-US" sz="1600" b="1" dirty="0" smtClean="0">
                <a:solidFill>
                  <a:srgbClr val="333399"/>
                </a:solidFill>
                <a:latin typeface="Arial" panose="020B0604020202020204" pitchFamily="34" charset="0"/>
                <a:cs typeface="Arial" panose="020B0604020202020204" pitchFamily="34" charset="0"/>
              </a:rPr>
              <a:t>       </a:t>
            </a:r>
            <a:r>
              <a:rPr lang="en-US" sz="1600" b="1" dirty="0">
                <a:solidFill>
                  <a:srgbClr val="333399"/>
                </a:solidFill>
                <a:latin typeface="Arial" panose="020B0604020202020204" pitchFamily="34" charset="0"/>
                <a:cs typeface="Arial" panose="020B0604020202020204" pitchFamily="34" charset="0"/>
              </a:rPr>
              <a:t>Incident </a:t>
            </a:r>
            <a:r>
              <a:rPr lang="en-US" sz="1600" b="1" dirty="0" smtClean="0">
                <a:solidFill>
                  <a:srgbClr val="333399"/>
                </a:solidFill>
                <a:latin typeface="Arial" panose="020B0604020202020204" pitchFamily="34" charset="0"/>
                <a:cs typeface="Arial" panose="020B0604020202020204" pitchFamily="34" charset="0"/>
              </a:rPr>
              <a:t>title: HiPo</a:t>
            </a:r>
            <a:endParaRPr lang="en-US" sz="1600" b="1" dirty="0">
              <a:solidFill>
                <a:srgbClr val="333399"/>
              </a:solidFill>
              <a:latin typeface="Arial" panose="020B0604020202020204" pitchFamily="34" charset="0"/>
              <a:cs typeface="Arial" panose="020B0604020202020204"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r>
              <a:rPr lang="en-US" sz="1600" b="1" dirty="0" smtClean="0">
                <a:solidFill>
                  <a:srgbClr val="FF0000"/>
                </a:solidFill>
                <a:latin typeface="Tahoma" pitchFamily="34" charset="0"/>
              </a:rPr>
              <a:t>?</a:t>
            </a:r>
            <a:endParaRPr lang="en-US" sz="1600" dirty="0">
              <a:solidFill>
                <a:srgbClr val="FF0000"/>
              </a:solidFill>
              <a:latin typeface="Tahoma" pitchFamily="34" charset="0"/>
            </a:endParaRPr>
          </a:p>
          <a:p>
            <a:pPr algn="just"/>
            <a:endParaRPr lang="en-US" sz="1050" dirty="0" smtClean="0">
              <a:latin typeface="Arial" charset="0"/>
              <a:cs typeface="Arial" charset="0"/>
            </a:endParaRPr>
          </a:p>
          <a:p>
            <a:pPr algn="just"/>
            <a:r>
              <a:rPr lang="en-US" sz="1200" dirty="0" smtClean="0">
                <a:latin typeface="Arial" charset="0"/>
                <a:cs typeface="Arial" charset="0"/>
              </a:rPr>
              <a:t>At 14:22 hrs. during rig move operations, one of the trailers carrying rig floor substructure rolled over (90⁰) on the graded road between the old and new rig sites. Total distance between both rig sites is 4.5 km, during travelling the driver was maneuvering the vehicle to avoid pot holes on the road. After 1.7km from the old location the driver drove on the road left shoulder which was uneven and caused the truck to tip over due to high center of gravity. </a:t>
            </a:r>
          </a:p>
          <a:p>
            <a:pPr algn="just"/>
            <a:r>
              <a:rPr lang="en-US" sz="1050" dirty="0" smtClean="0">
                <a:latin typeface="Arial" charset="0"/>
                <a:cs typeface="Arial" charset="0"/>
              </a:rPr>
              <a:t> </a:t>
            </a:r>
            <a:endParaRPr lang="en-US" sz="1050" dirty="0">
              <a:latin typeface="Arial" charset="0"/>
              <a:cs typeface="Arial" charset="0"/>
            </a:endParaRPr>
          </a:p>
          <a:p>
            <a:pPr marL="342900" indent="-342900" eaLnBrk="1" hangingPunct="1">
              <a:defRPr/>
            </a:pPr>
            <a:endParaRPr lang="en-US" sz="1600" dirty="0">
              <a:solidFill>
                <a:srgbClr val="000000"/>
              </a:solidFill>
              <a:latin typeface="Arial" panose="020B0604020202020204" pitchFamily="34" charset="0"/>
              <a:cs typeface="Arial" panose="020B0604020202020204" pitchFamily="34" charset="0"/>
            </a:endParaRPr>
          </a:p>
          <a:p>
            <a:pPr marL="114300" indent="-114300" algn="just">
              <a:defRPr/>
            </a:pPr>
            <a:r>
              <a:rPr lang="en-US" sz="1600" b="1" dirty="0">
                <a:solidFill>
                  <a:srgbClr val="333399"/>
                </a:solidFill>
                <a:latin typeface="Arial" panose="020B0604020202020204" pitchFamily="34" charset="0"/>
                <a:cs typeface="Arial" panose="020B0604020202020204" pitchFamily="34" charset="0"/>
              </a:rPr>
              <a:t>Your learning from this </a:t>
            </a:r>
            <a:r>
              <a:rPr lang="en-US" sz="1600" b="1" dirty="0" smtClean="0">
                <a:solidFill>
                  <a:srgbClr val="333399"/>
                </a:solidFill>
                <a:latin typeface="Arial" panose="020B0604020202020204" pitchFamily="34" charset="0"/>
                <a:cs typeface="Arial" panose="020B0604020202020204" pitchFamily="34" charset="0"/>
              </a:rPr>
              <a:t>incident…</a:t>
            </a:r>
            <a:endParaRPr lang="en-US" sz="1600" b="1" dirty="0">
              <a:solidFill>
                <a:srgbClr val="333399"/>
              </a:solidFill>
              <a:latin typeface="Arial" panose="020B0604020202020204" pitchFamily="34" charset="0"/>
              <a:cs typeface="Arial" panose="020B0604020202020204" pitchFamily="34" charset="0"/>
            </a:endParaRPr>
          </a:p>
          <a:p>
            <a:pPr marL="114300" indent="-114300" algn="just">
              <a:defRPr/>
            </a:pPr>
            <a:endParaRPr lang="en-US" sz="600" dirty="0">
              <a:solidFill>
                <a:srgbClr val="000000"/>
              </a:solidFill>
              <a:latin typeface="Arial" charset="0"/>
            </a:endParaRPr>
          </a:p>
          <a:p>
            <a:pPr marL="114300" indent="-114300">
              <a:defRPr/>
            </a:pPr>
            <a:endParaRPr lang="en-US" sz="1050" dirty="0">
              <a:latin typeface="Arial" charset="0"/>
              <a:cs typeface="Tahoma" pitchFamily="34" charset="0"/>
            </a:endParaRPr>
          </a:p>
          <a:p>
            <a:pPr eaLnBrk="1" hangingPunct="1">
              <a:buFont typeface="Arial" pitchFamily="34" charset="0"/>
              <a:buChar char="•"/>
              <a:defRPr/>
            </a:pPr>
            <a:r>
              <a:rPr lang="en-US" sz="1200" dirty="0" smtClean="0">
                <a:latin typeface="Arial" charset="0"/>
                <a:cs typeface="Tahoma" pitchFamily="34" charset="0"/>
              </a:rPr>
              <a:t>  Always ensure ROP escort is in place for Rig Moves.</a:t>
            </a:r>
          </a:p>
          <a:p>
            <a:pPr eaLnBrk="1" hangingPunct="1">
              <a:buFont typeface="Arial" pitchFamily="34" charset="0"/>
              <a:buChar char="•"/>
              <a:defRPr/>
            </a:pPr>
            <a:r>
              <a:rPr lang="en-US" sz="1200" dirty="0" smtClean="0">
                <a:latin typeface="Arial" charset="0"/>
                <a:cs typeface="Tahoma" pitchFamily="34" charset="0"/>
              </a:rPr>
              <a:t>  Always ensure load is stable and does not have high Center of Gravity.</a:t>
            </a:r>
          </a:p>
          <a:p>
            <a:pPr eaLnBrk="1" hangingPunct="1">
              <a:buFont typeface="Arial" pitchFamily="34" charset="0"/>
              <a:buChar char="•"/>
              <a:defRPr/>
            </a:pPr>
            <a:r>
              <a:rPr lang="en-US" sz="1200" dirty="0" smtClean="0">
                <a:latin typeface="Arial" charset="0"/>
                <a:cs typeface="Tahoma" pitchFamily="34" charset="0"/>
              </a:rPr>
              <a:t>  Always ensure Load is properly positioned and secured on the trailer before move.</a:t>
            </a:r>
          </a:p>
          <a:p>
            <a:pPr eaLnBrk="1" hangingPunct="1">
              <a:defRPr/>
            </a:pPr>
            <a:r>
              <a:rPr lang="en-US" sz="1200" dirty="0" smtClean="0"/>
              <a:t> </a:t>
            </a:r>
            <a:endParaRPr lang="en-US" sz="1200" dirty="0"/>
          </a:p>
          <a:p>
            <a:pPr marL="36000" lvl="1">
              <a:defRPr/>
            </a:pPr>
            <a:endParaRPr lang="en-US" sz="1050" dirty="0" smtClean="0">
              <a:solidFill>
                <a:srgbClr val="FF0000"/>
              </a:solidFill>
              <a:latin typeface="Arial" charset="0"/>
              <a:cs typeface="Tahoma" pitchFamily="34" charset="0"/>
            </a:endParaRPr>
          </a:p>
          <a:p>
            <a:pPr eaLnBrk="1" hangingPunct="1">
              <a:buFont typeface="Arial" pitchFamily="34" charset="0"/>
              <a:buChar char="•"/>
              <a:defRPr/>
            </a:pPr>
            <a:endParaRPr lang="en-US" sz="1050" dirty="0">
              <a:solidFill>
                <a:srgbClr val="FF0000"/>
              </a:solidFill>
              <a:latin typeface="Arial" charset="0"/>
              <a:cs typeface="Tahoma" pitchFamily="34" charset="0"/>
            </a:endParaRPr>
          </a:p>
          <a:p>
            <a:pPr eaLnBrk="1" hangingPunct="1">
              <a:buFont typeface="Arial" pitchFamily="34" charset="0"/>
              <a:buChar char="•"/>
              <a:defRPr/>
            </a:pPr>
            <a:endParaRPr lang="en-US" sz="1050" dirty="0">
              <a:solidFill>
                <a:srgbClr val="FF0000"/>
              </a:solidFill>
              <a:latin typeface="Arial" charset="0"/>
              <a:cs typeface="Tahoma" pitchFamily="34" charset="0"/>
            </a:endParaRPr>
          </a:p>
          <a:p>
            <a:pPr eaLnBrk="1" hangingPunct="1">
              <a:defRPr/>
            </a:pPr>
            <a:endParaRPr lang="en-US" sz="1050" dirty="0">
              <a:solidFill>
                <a:srgbClr val="FF0000"/>
              </a:solidFill>
              <a:latin typeface="Arial" charset="0"/>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228600" y="4953000"/>
            <a:ext cx="5181600" cy="698717"/>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lnSpc>
                <a:spcPct val="150000"/>
              </a:lnSpc>
              <a:defRPr/>
            </a:pPr>
            <a:r>
              <a:rPr lang="en-US" altLang="en-US" sz="1400" b="1" dirty="0" smtClean="0">
                <a:solidFill>
                  <a:srgbClr val="FFFF00"/>
                </a:solidFill>
                <a:latin typeface="Arial" panose="020B0604020202020204" pitchFamily="34" charset="0"/>
                <a:cs typeface="Arial" panose="020B0604020202020204" pitchFamily="34" charset="0"/>
              </a:rPr>
              <a:t>Ensure that all Rig moves are carried out by competent personnel</a:t>
            </a:r>
            <a:endParaRPr lang="en-US" altLang="en-US" sz="1400" b="1" dirty="0">
              <a:solidFill>
                <a:srgbClr val="FFFF00"/>
              </a:solidFill>
              <a:latin typeface="Arial" panose="020B0604020202020204" pitchFamily="34" charset="0"/>
              <a:cs typeface="Arial" panose="020B0604020202020204" pitchFamily="34" charset="0"/>
            </a:endParaRPr>
          </a:p>
        </p:txBody>
      </p:sp>
      <p:sp>
        <p:nvSpPr>
          <p:cNvPr id="14" name="Rectangle 13"/>
          <p:cNvSpPr/>
          <p:nvPr/>
        </p:nvSpPr>
        <p:spPr>
          <a:xfrm>
            <a:off x="5562600" y="1066800"/>
            <a:ext cx="3352800" cy="22860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mj-lt"/>
              </a:rPr>
              <a:t>Photo explaining what was done wrong</a:t>
            </a:r>
          </a:p>
        </p:txBody>
      </p:sp>
      <p:sp>
        <p:nvSpPr>
          <p:cNvPr id="15" name="Rectangle 14"/>
          <p:cNvSpPr/>
          <p:nvPr/>
        </p:nvSpPr>
        <p:spPr>
          <a:xfrm>
            <a:off x="5562600" y="3581400"/>
            <a:ext cx="3429000" cy="2286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latin typeface="+mj-lt"/>
              </a:rPr>
              <a:t>Photo explaining how it should be done right</a:t>
            </a: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smtClean="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4" name="Group 131"/>
          <p:cNvGrpSpPr>
            <a:grpSpLocks/>
          </p:cNvGrpSpPr>
          <p:nvPr/>
        </p:nvGrpSpPr>
        <p:grpSpPr bwMode="auto">
          <a:xfrm>
            <a:off x="8534400" y="27432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2" name="Picture 1"/>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5549900" y="3556197"/>
            <a:ext cx="3441700" cy="2311203"/>
          </a:xfrm>
          <a:prstGeom prst="rect">
            <a:avLst/>
          </a:prstGeom>
        </p:spPr>
      </p:pic>
      <p:sp>
        <p:nvSpPr>
          <p:cNvPr id="26634" name="Freeform 132"/>
          <p:cNvSpPr>
            <a:spLocks/>
          </p:cNvSpPr>
          <p:nvPr/>
        </p:nvSpPr>
        <p:spPr bwMode="auto">
          <a:xfrm>
            <a:off x="8396238" y="5274677"/>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pic>
        <p:nvPicPr>
          <p:cNvPr id="3" name="Picture 2"/>
          <p:cNvPicPr>
            <a:picLocks noChangeAspect="1"/>
          </p:cNvPicPr>
          <p:nvPr/>
        </p:nvPicPr>
        <p:blipFill rotWithShape="1">
          <a:blip r:embed="rId4" cstate="email">
            <a:extLst>
              <a:ext uri="{28A0092B-C50C-407E-A947-70E740481C1C}">
                <a14:useLocalDpi xmlns:a14="http://schemas.microsoft.com/office/drawing/2010/main" val="0"/>
              </a:ext>
            </a:extLst>
          </a:blip>
          <a:srcRect/>
          <a:stretch/>
        </p:blipFill>
        <p:spPr>
          <a:xfrm>
            <a:off x="5562600" y="1066800"/>
            <a:ext cx="3352800" cy="2286000"/>
          </a:xfrm>
          <a:prstGeom prst="rect">
            <a:avLst/>
          </a:prstGeom>
        </p:spPr>
      </p:pic>
      <p:grpSp>
        <p:nvGrpSpPr>
          <p:cNvPr id="5" name="Group 131"/>
          <p:cNvGrpSpPr>
            <a:grpSpLocks/>
          </p:cNvGrpSpPr>
          <p:nvPr/>
        </p:nvGrpSpPr>
        <p:grpSpPr bwMode="auto">
          <a:xfrm>
            <a:off x="8417694" y="2695177"/>
            <a:ext cx="336550" cy="544513"/>
            <a:chOff x="3504" y="544"/>
            <a:chExt cx="2287" cy="1855"/>
          </a:xfrm>
        </p:grpSpPr>
        <p:sp>
          <p:nvSpPr>
            <p:cNvPr id="18"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dirty="0"/>
            </a:p>
          </p:txBody>
        </p:sp>
        <p:sp>
          <p:nvSpPr>
            <p:cNvPr id="19"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dirty="0"/>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06220" y="1147962"/>
            <a:ext cx="9037779" cy="3385542"/>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Arial" panose="020B0604020202020204" pitchFamily="34" charset="0"/>
                <a:cs typeface="Arial" panose="020B0604020202020204" pitchFamily="34" charset="0"/>
              </a:rPr>
              <a:t>As a learning from this incident and </a:t>
            </a:r>
            <a:r>
              <a:rPr lang="en-US" sz="1600" b="1" dirty="0" smtClean="0">
                <a:solidFill>
                  <a:srgbClr val="FF0000"/>
                </a:solidFill>
                <a:latin typeface="Arial" panose="020B0604020202020204" pitchFamily="34" charset="0"/>
                <a:cs typeface="Arial" panose="020B0604020202020204" pitchFamily="34" charset="0"/>
              </a:rPr>
              <a:t>to ensure </a:t>
            </a:r>
            <a:r>
              <a:rPr lang="en-US" sz="1600" b="1" dirty="0">
                <a:solidFill>
                  <a:srgbClr val="FF0000"/>
                </a:solidFill>
                <a:latin typeface="Arial" panose="020B0604020202020204" pitchFamily="34" charset="0"/>
                <a:cs typeface="Arial" panose="020B0604020202020204" pitchFamily="34" charset="0"/>
              </a:rPr>
              <a:t>continual </a:t>
            </a:r>
            <a:r>
              <a:rPr lang="en-US" sz="1600" b="1" dirty="0" smtClean="0">
                <a:solidFill>
                  <a:srgbClr val="FF0000"/>
                </a:solidFill>
                <a:latin typeface="Arial" panose="020B0604020202020204" pitchFamily="34" charset="0"/>
                <a:cs typeface="Arial" panose="020B0604020202020204" pitchFamily="34" charset="0"/>
              </a:rPr>
              <a:t>improvement ,  </a:t>
            </a:r>
            <a:r>
              <a:rPr lang="en-US" sz="1600" b="1" dirty="0">
                <a:solidFill>
                  <a:srgbClr val="FF0000"/>
                </a:solidFill>
                <a:latin typeface="Arial" panose="020B0604020202020204" pitchFamily="34" charset="0"/>
                <a:cs typeface="Arial" panose="020B0604020202020204" pitchFamily="34" charset="0"/>
              </a:rPr>
              <a:t>all contract</a:t>
            </a:r>
          </a:p>
          <a:p>
            <a:pPr marL="342900" indent="-342900" eaLnBrk="1" hangingPunct="1">
              <a:defRPr/>
            </a:pPr>
            <a:r>
              <a:rPr lang="en-US" sz="1600" b="1" dirty="0">
                <a:solidFill>
                  <a:srgbClr val="FF0000"/>
                </a:solidFill>
                <a:latin typeface="Arial" panose="020B0604020202020204" pitchFamily="34" charset="0"/>
                <a:cs typeface="Arial" panose="020B0604020202020204"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Arial" panose="020B0604020202020204" pitchFamily="34" charset="0"/>
                <a:cs typeface="Arial" panose="020B0604020202020204" pitchFamily="34" charset="0"/>
              </a:rPr>
              <a:t>Confirm the following:</a:t>
            </a:r>
            <a:endParaRPr lang="en-US" sz="1600" dirty="0">
              <a:solidFill>
                <a:srgbClr val="0000FF"/>
              </a:solidFill>
              <a:latin typeface="Arial" panose="020B0604020202020204" pitchFamily="34" charset="0"/>
              <a:cs typeface="Arial" panose="020B0604020202020204" pitchFamily="34" charset="0"/>
            </a:endParaRPr>
          </a:p>
          <a:p>
            <a:pPr marL="342900" indent="-342900" eaLnBrk="1" hangingPunct="1">
              <a:defRPr/>
            </a:pPr>
            <a:endParaRPr lang="en-US" sz="1400" dirty="0">
              <a:solidFill>
                <a:srgbClr val="000000"/>
              </a:solidFill>
              <a:latin typeface="Arial" charset="0"/>
            </a:endParaRPr>
          </a:p>
          <a:p>
            <a:pPr marL="119063" indent="-119063" eaLnBrk="1" hangingPunct="1">
              <a:buFontTx/>
              <a:buChar char="•"/>
              <a:defRPr/>
            </a:pPr>
            <a:r>
              <a:rPr lang="en-US" sz="1200" dirty="0" smtClean="0">
                <a:solidFill>
                  <a:srgbClr val="0033CC"/>
                </a:solidFill>
                <a:latin typeface="Arial" panose="020B0604020202020204" pitchFamily="34" charset="0"/>
                <a:cs typeface="Arial" panose="020B0604020202020204" pitchFamily="34" charset="0"/>
                <a:sym typeface="Wingdings" pitchFamily="2" charset="2"/>
              </a:rPr>
              <a:t> Do you ensure Competent personnel are assigned to supervise Rig move activities?</a:t>
            </a:r>
          </a:p>
          <a:p>
            <a:pPr marL="119063" indent="-119063" eaLnBrk="1" hangingPunct="1">
              <a:buFontTx/>
              <a:buChar char="•"/>
              <a:defRPr/>
            </a:pPr>
            <a:r>
              <a:rPr lang="en-US" sz="1200" dirty="0" smtClean="0">
                <a:solidFill>
                  <a:srgbClr val="0033CC"/>
                </a:solidFill>
                <a:latin typeface="Arial" panose="020B0604020202020204" pitchFamily="34" charset="0"/>
                <a:cs typeface="Arial" panose="020B0604020202020204" pitchFamily="34" charset="0"/>
                <a:sym typeface="Wingdings" pitchFamily="2" charset="2"/>
              </a:rPr>
              <a:t> Do you ensure that HEMP covers all rig move activities?</a:t>
            </a:r>
          </a:p>
          <a:p>
            <a:pPr marL="119063" indent="-119063" eaLnBrk="1" hangingPunct="1">
              <a:buFontTx/>
              <a:buChar char="•"/>
              <a:defRPr/>
            </a:pPr>
            <a:r>
              <a:rPr lang="en-US" sz="1200" dirty="0" smtClean="0">
                <a:solidFill>
                  <a:srgbClr val="0033CC"/>
                </a:solidFill>
                <a:latin typeface="Arial" panose="020B0604020202020204" pitchFamily="34" charset="0"/>
                <a:cs typeface="Arial" panose="020B0604020202020204" pitchFamily="34" charset="0"/>
                <a:sym typeface="Wingdings" pitchFamily="2" charset="2"/>
              </a:rPr>
              <a:t> Do you ensure that no shortcuts are taken during rig moves?</a:t>
            </a:r>
          </a:p>
          <a:p>
            <a:pPr marL="119063" indent="-119063" eaLnBrk="1" hangingPunct="1">
              <a:buFontTx/>
              <a:buChar char="•"/>
              <a:defRPr/>
            </a:pPr>
            <a:r>
              <a:rPr lang="en-US" sz="1200" dirty="0" smtClean="0">
                <a:solidFill>
                  <a:srgbClr val="0033CC"/>
                </a:solidFill>
                <a:latin typeface="Arial" panose="020B0604020202020204" pitchFamily="34" charset="0"/>
                <a:cs typeface="Arial" panose="020B0604020202020204" pitchFamily="34" charset="0"/>
                <a:sym typeface="Wingdings" pitchFamily="2" charset="2"/>
              </a:rPr>
              <a:t> Do you ensure that ROP escorting done as per procedure?</a:t>
            </a:r>
          </a:p>
          <a:p>
            <a:pPr marL="119063" indent="-119063" eaLnBrk="1" hangingPunct="1">
              <a:buFontTx/>
              <a:buChar char="•"/>
              <a:defRPr/>
            </a:pPr>
            <a:r>
              <a:rPr lang="en-US" sz="1200" dirty="0" smtClean="0">
                <a:solidFill>
                  <a:srgbClr val="0033CC"/>
                </a:solidFill>
                <a:latin typeface="Arial" panose="020B0604020202020204" pitchFamily="34" charset="0"/>
                <a:cs typeface="Arial" panose="020B0604020202020204" pitchFamily="34" charset="0"/>
                <a:sym typeface="Wingdings" pitchFamily="2" charset="2"/>
              </a:rPr>
              <a:t> Do you ensure that Rig move procedure is understood and implemented?</a:t>
            </a:r>
            <a:endParaRPr lang="en-US" sz="1200" dirty="0">
              <a:solidFill>
                <a:srgbClr val="0033CC"/>
              </a:solidFill>
              <a:latin typeface="Arial" panose="020B0604020202020204" pitchFamily="34" charset="0"/>
              <a:cs typeface="Arial" panose="020B0604020202020204" pitchFamily="34" charset="0"/>
              <a:sym typeface="Wingdings" pitchFamily="2" charset="2"/>
            </a:endParaRPr>
          </a:p>
          <a:p>
            <a:pPr marL="119063" indent="-119063" eaLnBrk="1" hangingPunct="1">
              <a:buFontTx/>
              <a:buChar char="•"/>
              <a:defRPr/>
            </a:pPr>
            <a:endParaRPr lang="en-US" sz="1400" dirty="0" smtClean="0">
              <a:solidFill>
                <a:srgbClr val="0033CC"/>
              </a:solidFill>
              <a:latin typeface="+mj-lt"/>
              <a:sym typeface="Wingdings" pitchFamily="2" charset="2"/>
            </a:endParaRPr>
          </a:p>
          <a:p>
            <a:pPr marL="119063" indent="-119063" eaLnBrk="1" hangingPunct="1">
              <a:defRPr/>
            </a:pPr>
            <a:r>
              <a:rPr lang="en-US" sz="1400" dirty="0" smtClean="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smtClean="0"/>
          </a:p>
        </p:txBody>
      </p:sp>
      <p:sp>
        <p:nvSpPr>
          <p:cNvPr id="27653" name="Rectangle 8"/>
          <p:cNvSpPr>
            <a:spLocks noChangeArrowheads="1"/>
          </p:cNvSpPr>
          <p:nvPr/>
        </p:nvSpPr>
        <p:spPr bwMode="auto">
          <a:xfrm>
            <a:off x="735658" y="778074"/>
            <a:ext cx="3990195" cy="338554"/>
          </a:xfrm>
          <a:prstGeom prst="rect">
            <a:avLst/>
          </a:prstGeom>
          <a:noFill/>
          <a:ln w="9525">
            <a:noFill/>
            <a:miter lim="800000"/>
            <a:headEnd/>
            <a:tailEnd/>
          </a:ln>
        </p:spPr>
        <p:txBody>
          <a:bodyPr wrap="none">
            <a:spAutoFit/>
          </a:bodyPr>
          <a:lstStyle/>
          <a:p>
            <a:pPr marL="114300" indent="-114300" algn="just">
              <a:defRPr/>
            </a:pPr>
            <a:r>
              <a:rPr lang="en-GB" sz="1600" b="1" dirty="0">
                <a:solidFill>
                  <a:srgbClr val="333399"/>
                </a:solidFill>
                <a:latin typeface="Arial" panose="020B0604020202020204" pitchFamily="34" charset="0"/>
                <a:cs typeface="Arial" panose="020B0604020202020204" pitchFamily="34" charset="0"/>
              </a:rPr>
              <a:t>Date: </a:t>
            </a:r>
            <a:r>
              <a:rPr lang="en-GB" sz="1600" b="1" dirty="0" smtClean="0">
                <a:solidFill>
                  <a:srgbClr val="333399"/>
                </a:solidFill>
                <a:latin typeface="Arial" panose="020B0604020202020204" pitchFamily="34" charset="0"/>
                <a:cs typeface="Arial" panose="020B0604020202020204" pitchFamily="34" charset="0"/>
              </a:rPr>
              <a:t>19.04.</a:t>
            </a:r>
            <a:r>
              <a:rPr lang="en-GB" sz="1600" b="1" dirty="0" smtClean="0">
                <a:solidFill>
                  <a:srgbClr val="333399"/>
                </a:solidFill>
                <a:latin typeface="Arial" panose="020B0604020202020204" pitchFamily="34" charset="0"/>
                <a:cs typeface="Arial" panose="020B0604020202020204" pitchFamily="34" charset="0"/>
              </a:rPr>
              <a:t>2018</a:t>
            </a:r>
            <a:r>
              <a:rPr lang="en-US" sz="1600" b="1" dirty="0" smtClean="0">
                <a:solidFill>
                  <a:srgbClr val="333399"/>
                </a:solidFill>
                <a:latin typeface="Arial" panose="020B0604020202020204" pitchFamily="34" charset="0"/>
                <a:cs typeface="Arial" panose="020B0604020202020204" pitchFamily="34" charset="0"/>
              </a:rPr>
              <a:t>       </a:t>
            </a:r>
            <a:r>
              <a:rPr lang="en-US" sz="1600" b="1" dirty="0">
                <a:solidFill>
                  <a:srgbClr val="333399"/>
                </a:solidFill>
                <a:latin typeface="Arial" panose="020B0604020202020204" pitchFamily="34" charset="0"/>
                <a:cs typeface="Arial" panose="020B0604020202020204" pitchFamily="34" charset="0"/>
              </a:rPr>
              <a:t>Incident title: </a:t>
            </a:r>
            <a:r>
              <a:rPr lang="en-US" sz="1600" b="1" dirty="0" smtClean="0">
                <a:solidFill>
                  <a:srgbClr val="333399"/>
                </a:solidFill>
                <a:latin typeface="Arial" panose="020B0604020202020204" pitchFamily="34" charset="0"/>
                <a:cs typeface="Arial" panose="020B0604020202020204" pitchFamily="34" charset="0"/>
              </a:rPr>
              <a:t>HiPo</a:t>
            </a:r>
            <a:endParaRPr lang="en-US" sz="1600" b="1" dirty="0">
              <a:solidFill>
                <a:srgbClr val="333399"/>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92043</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3DC4F85A-597B-4E8F-82A9-B4DC7531198F}"/>
</file>

<file path=customXml/itemProps2.xml><?xml version="1.0" encoding="utf-8"?>
<ds:datastoreItem xmlns:ds="http://schemas.openxmlformats.org/officeDocument/2006/customXml" ds:itemID="{E7965DD6-A6B4-465C-9BFB-9085C0C6A2FD}"/>
</file>

<file path=customXml/itemProps3.xml><?xml version="1.0" encoding="utf-8"?>
<ds:datastoreItem xmlns:ds="http://schemas.openxmlformats.org/officeDocument/2006/customXml" ds:itemID="{53D7A7A5-4D1C-4985-BFDD-375134530B7C}"/>
</file>

<file path=docProps/app.xml><?xml version="1.0" encoding="utf-8"?>
<Properties xmlns="http://schemas.openxmlformats.org/officeDocument/2006/extended-properties" xmlns:vt="http://schemas.openxmlformats.org/officeDocument/2006/docPropsVTypes">
  <TotalTime>85</TotalTime>
  <Words>347</Words>
  <Application>Microsoft Office PowerPoint</Application>
  <PresentationFormat>On-screen Show (4:3)</PresentationFormat>
  <Paragraphs>43</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Webdings</vt:lpstr>
      <vt:lpstr>Wingdings</vt:lpstr>
      <vt:lpstr>Theme1</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Jabri, Fahad MSE51</cp:lastModifiedBy>
  <cp:revision>33</cp:revision>
  <dcterms:created xsi:type="dcterms:W3CDTF">2016-03-28T05:48:29Z</dcterms:created>
  <dcterms:modified xsi:type="dcterms:W3CDTF">2018-11-26T05:00:43Z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