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3" r:id="rId2"/>
    <p:sldId id="29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2945601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solidFill>
                  <a:srgbClr val="000000"/>
                </a:solidFill>
              </a:rPr>
              <a:pPr/>
              <a:t>2</a:t>
            </a:fld>
            <a:endParaRPr lang="en-US">
              <a:solidFill>
                <a:srgbClr val="000000"/>
              </a:solidFill>
            </a:endParaRPr>
          </a:p>
        </p:txBody>
      </p:sp>
    </p:spTree>
    <p:extLst>
      <p:ext uri="{BB962C8B-B14F-4D97-AF65-F5344CB8AC3E}">
        <p14:creationId xmlns:p14="http://schemas.microsoft.com/office/powerpoint/2010/main" val="243467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5867400" y="3810000"/>
            <a:ext cx="2743200" cy="2514600"/>
          </a:xfrm>
          <a:prstGeom prst="rect">
            <a:avLst/>
          </a:prstGeom>
        </p:spPr>
      </p:pic>
      <p:sp>
        <p:nvSpPr>
          <p:cNvPr id="14339" name="Text Box 2"/>
          <p:cNvSpPr txBox="1">
            <a:spLocks noChangeArrowheads="1"/>
          </p:cNvSpPr>
          <p:nvPr/>
        </p:nvSpPr>
        <p:spPr bwMode="auto">
          <a:xfrm>
            <a:off x="152400" y="838200"/>
            <a:ext cx="5105400" cy="4447371"/>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08.04.2018 	</a:t>
            </a:r>
            <a:r>
              <a:rPr lang="en-US" sz="1400" b="1" dirty="0" smtClean="0">
                <a:solidFill>
                  <a:srgbClr val="333399"/>
                </a:solidFill>
                <a:latin typeface="Tahoma" pitchFamily="34" charset="0"/>
              </a:rPr>
              <a:t>      Incident</a:t>
            </a:r>
            <a:r>
              <a:rPr lang="en-US" sz="1400" b="1" dirty="0">
                <a:solidFill>
                  <a:srgbClr val="333399"/>
                </a:solidFill>
                <a:latin typeface="Tahoma" pitchFamily="34" charset="0"/>
              </a:rPr>
              <a:t>: </a:t>
            </a:r>
            <a:r>
              <a:rPr lang="en-US" sz="1400" b="1" dirty="0" smtClean="0">
                <a:solidFill>
                  <a:srgbClr val="333399"/>
                </a:solidFill>
                <a:latin typeface="Tahoma" pitchFamily="34" charset="0"/>
              </a:rPr>
              <a:t>HiPo</a:t>
            </a:r>
            <a:endParaRPr lang="en-US" sz="14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endParaRPr lang="en-US" sz="1050" dirty="0">
              <a:solidFill>
                <a:srgbClr val="000000"/>
              </a:solidFill>
              <a:latin typeface="Arial" pitchFamily="34" charset="0"/>
            </a:endParaRPr>
          </a:p>
          <a:p>
            <a:pPr eaLnBrk="1" hangingPunct="1">
              <a:defRPr/>
            </a:pPr>
            <a:r>
              <a:rPr lang="en-GB" sz="1200" dirty="0">
                <a:latin typeface="Arial" panose="020B0604020202020204" pitchFamily="34" charset="0"/>
                <a:cs typeface="Arial" panose="020B0604020202020204" pitchFamily="34" charset="0"/>
              </a:rPr>
              <a:t>A Back Hoe Loader carrying back filling material was passing underneath an over head 2-inch </a:t>
            </a:r>
            <a:r>
              <a:rPr lang="en-GB" sz="1200" dirty="0" err="1">
                <a:latin typeface="Arial" panose="020B0604020202020204" pitchFamily="34" charset="0"/>
                <a:cs typeface="Arial" panose="020B0604020202020204" pitchFamily="34" charset="0"/>
              </a:rPr>
              <a:t>dia</a:t>
            </a:r>
            <a:r>
              <a:rPr lang="en-GB" sz="1200" dirty="0">
                <a:latin typeface="Arial" panose="020B0604020202020204" pitchFamily="34" charset="0"/>
                <a:cs typeface="Arial" panose="020B0604020202020204" pitchFamily="34" charset="0"/>
              </a:rPr>
              <a:t> Instrument air line inside a live gas plant. While passing the line the rear arm of the loader hit the line as the vehicle recoiled when the operator applied brake. Due to the impact the line detached from its threaded flange which caused trip of two running compressors in the station.</a:t>
            </a: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600" b="1" dirty="0">
                <a:solidFill>
                  <a:srgbClr val="333399"/>
                </a:solidFill>
                <a:latin typeface="Tahoma" pitchFamily="34" charset="0"/>
              </a:rPr>
              <a:t>Your learning from this incident..</a:t>
            </a:r>
            <a:endParaRPr lang="en-US" sz="1050" dirty="0">
              <a:solidFill>
                <a:srgbClr val="000000"/>
              </a:solidFill>
              <a:latin typeface="Arial" charset="0"/>
              <a:cs typeface="Tahoma" pitchFamily="34" charset="0"/>
            </a:endParaRPr>
          </a:p>
          <a:p>
            <a:pPr marL="285750" indent="-285750" algn="just">
              <a:spcBef>
                <a:spcPts val="600"/>
              </a:spcBef>
              <a:buFont typeface="Wingdings" pitchFamily="2" charset="2"/>
              <a:buChar char="Ø"/>
              <a:defRPr/>
            </a:pPr>
            <a:r>
              <a:rPr lang="en-GB" sz="1050" dirty="0">
                <a:latin typeface="+mj-lt"/>
                <a:cs typeface="Calibri" pitchFamily="34" charset="0"/>
              </a:rPr>
              <a:t> </a:t>
            </a:r>
            <a:r>
              <a:rPr lang="en-GB" sz="1200" dirty="0">
                <a:latin typeface="+mj-lt"/>
              </a:rPr>
              <a:t>Always check and inspect worksite for obstructions/hazards before vehicle and equipment movement.</a:t>
            </a:r>
          </a:p>
          <a:p>
            <a:pPr marL="285750" indent="-285750" algn="just">
              <a:spcBef>
                <a:spcPts val="600"/>
              </a:spcBef>
              <a:buFont typeface="Wingdings" pitchFamily="2" charset="2"/>
              <a:buChar char="Ø"/>
              <a:defRPr/>
            </a:pPr>
            <a:r>
              <a:rPr lang="en-GB" sz="1200" dirty="0">
                <a:latin typeface="+mj-lt"/>
              </a:rPr>
              <a:t> Vehicle route map and line walk are mandatory for PTW in live facilities</a:t>
            </a:r>
          </a:p>
          <a:p>
            <a:pPr marL="285750" indent="-285750" algn="just">
              <a:spcBef>
                <a:spcPts val="600"/>
              </a:spcBef>
              <a:buFont typeface="Wingdings" pitchFamily="2" charset="2"/>
              <a:buChar char="Ø"/>
              <a:defRPr/>
            </a:pPr>
            <a:r>
              <a:rPr lang="en-GB" sz="1200" dirty="0">
                <a:latin typeface="+mj-lt"/>
              </a:rPr>
              <a:t> For any change in equipment, including make and model, follow dynamic risk assessment / MOC process</a:t>
            </a:r>
          </a:p>
          <a:p>
            <a:pPr marL="285750" indent="-285750" algn="just">
              <a:spcBef>
                <a:spcPts val="600"/>
              </a:spcBef>
              <a:buFont typeface="Wingdings" pitchFamily="2" charset="2"/>
              <a:buChar char="Ø"/>
              <a:defRPr/>
            </a:pPr>
            <a:r>
              <a:rPr lang="en-GB" sz="1200" dirty="0">
                <a:latin typeface="+mj-lt"/>
              </a:rPr>
              <a:t> Always ensure the equipment used for the task is suitable and fit for purpose.</a:t>
            </a:r>
          </a:p>
          <a:p>
            <a:pPr marL="285750" indent="-285750" algn="just">
              <a:spcBef>
                <a:spcPts val="600"/>
              </a:spcBef>
              <a:buFont typeface="Wingdings" pitchFamily="2" charset="2"/>
              <a:buChar char="Ø"/>
              <a:defRPr/>
            </a:pPr>
            <a:r>
              <a:rPr lang="en-US" sz="1200" dirty="0">
                <a:latin typeface="+mj-lt"/>
              </a:rPr>
              <a:t> Place warning signs and goal posts at the work site, if height restrictions are identified.</a:t>
            </a:r>
            <a:endParaRPr lang="en-GB" sz="1200" dirty="0">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solidFill>
                  <a:srgbClr val="000000"/>
                </a:solidFill>
              </a:rPr>
              <a:pPr/>
              <a:t>1</a:t>
            </a:fld>
            <a:endParaRPr lang="en-US" dirty="0">
              <a:solidFill>
                <a:srgbClr val="000000"/>
              </a:solidFill>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sp>
        <p:nvSpPr>
          <p:cNvPr id="13" name="TextBox 16"/>
          <p:cNvSpPr txBox="1">
            <a:spLocks noChangeArrowheads="1"/>
          </p:cNvSpPr>
          <p:nvPr/>
        </p:nvSpPr>
        <p:spPr bwMode="auto">
          <a:xfrm>
            <a:off x="381000" y="5562600"/>
            <a:ext cx="4953000" cy="462050"/>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GB" altLang="en-US" b="1" dirty="0">
                <a:solidFill>
                  <a:srgbClr val="FFFF00"/>
                </a:solidFill>
                <a:latin typeface="+mj-lt"/>
                <a:cs typeface="Arial" panose="020B0604020202020204" pitchFamily="34" charset="0"/>
              </a:rPr>
              <a:t>Always use the right equipment for the task</a:t>
            </a:r>
          </a:p>
        </p:txBody>
      </p:sp>
      <p:pic>
        <p:nvPicPr>
          <p:cNvPr id="14" name="Picture 1"/>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838825" y="907785"/>
            <a:ext cx="2760472" cy="2727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31"/>
          <p:cNvGrpSpPr>
            <a:grpSpLocks/>
          </p:cNvGrpSpPr>
          <p:nvPr/>
        </p:nvGrpSpPr>
        <p:grpSpPr bwMode="auto">
          <a:xfrm>
            <a:off x="8150939" y="288969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solidFill>
                  <a:srgbClr val="000000"/>
                </a:solidFill>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solidFill>
                  <a:srgbClr val="000000"/>
                </a:solidFill>
              </a:endParaRPr>
            </a:p>
          </p:txBody>
        </p:sp>
      </p:grpSp>
      <p:sp>
        <p:nvSpPr>
          <p:cNvPr id="26634" name="Freeform 132"/>
          <p:cNvSpPr>
            <a:spLocks/>
          </p:cNvSpPr>
          <p:nvPr/>
        </p:nvSpPr>
        <p:spPr bwMode="auto">
          <a:xfrm>
            <a:off x="8001000" y="5562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solidFill>
                <a:srgbClr val="000000"/>
              </a:solidFill>
            </a:endParaRPr>
          </a:p>
        </p:txBody>
      </p:sp>
    </p:spTree>
    <p:extLst>
      <p:ext uri="{BB962C8B-B14F-4D97-AF65-F5344CB8AC3E}">
        <p14:creationId xmlns:p14="http://schemas.microsoft.com/office/powerpoint/2010/main" val="3610213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416320"/>
          </a:xfrm>
          <a:prstGeom prst="rect">
            <a:avLst/>
          </a:prstGeom>
          <a:noFill/>
          <a:ln w="19050">
            <a:noFill/>
            <a:miter lim="800000"/>
            <a:headEnd/>
            <a:tailEnd/>
          </a:ln>
        </p:spPr>
        <p:txBody>
          <a:bodyPr>
            <a:spAutoFit/>
          </a:bodyPr>
          <a:lstStyle/>
          <a:p>
            <a:pPr algn="just" eaLnBrk="1" hangingPunct="1">
              <a:spcBef>
                <a:spcPct val="50000"/>
              </a:spcBef>
              <a:defRPr/>
            </a:pPr>
            <a:endParaRPr lang="en-US" sz="1600" dirty="0">
              <a:solidFill>
                <a:srgbClr val="000000"/>
              </a:solidFill>
              <a:latin typeface="Arial" panose="020B0604020202020204" pitchFamily="34" charset="0"/>
              <a:cs typeface="Arial" panose="020B0604020202020204" pitchFamily="34" charset="0"/>
            </a:endParaRPr>
          </a:p>
          <a:p>
            <a:pPr marL="173038" indent="-173038" eaLnBrk="1" hangingPunct="1">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As a learning from this incident and ensure continual improvement all contract</a:t>
            </a: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managers must review their HSE HEMP against the questions asked below        </a:t>
            </a:r>
          </a:p>
          <a:p>
            <a:pPr marL="342900" indent="-342900" eaLnBrk="1" hangingPunct="1">
              <a:defRPr/>
            </a:pPr>
            <a:endParaRPr lang="en-US" sz="1600" b="1" dirty="0">
              <a:solidFill>
                <a:srgbClr val="FF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0000FF"/>
                </a:solidFill>
                <a:latin typeface="Arial" panose="020B0604020202020204" pitchFamily="34" charset="0"/>
                <a:cs typeface="Arial" panose="020B0604020202020204" pitchFamily="34" charset="0"/>
              </a:rPr>
              <a:t>Confirm the following:</a:t>
            </a:r>
            <a:endParaRPr lang="en-US" sz="1600" dirty="0">
              <a:solidFill>
                <a:srgbClr val="0000FF"/>
              </a:solidFill>
              <a:latin typeface="Arial" panose="020B0604020202020204" pitchFamily="34" charset="0"/>
              <a:cs typeface="Arial" panose="020B0604020202020204" pitchFamily="34" charset="0"/>
            </a:endParaRPr>
          </a:p>
          <a:p>
            <a:pPr marL="342900" indent="-342900" eaLnBrk="1" hangingPunct="1">
              <a:defRPr/>
            </a:pPr>
            <a:endParaRPr lang="en-US" sz="1200" dirty="0">
              <a:solidFill>
                <a:srgbClr val="000000"/>
              </a:solidFill>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en-GB" sz="1200" dirty="0">
                <a:solidFill>
                  <a:srgbClr val="0033CC"/>
                </a:solidFill>
                <a:latin typeface="Arial" panose="020B0604020202020204" pitchFamily="34" charset="0"/>
                <a:cs typeface="Arial" panose="020B0604020202020204" pitchFamily="34" charset="0"/>
                <a:sym typeface="Wingdings" pitchFamily="2" charset="2"/>
              </a:rPr>
              <a:t>Do you regularly check/inspect worksites for obstructions/Hazards (e.g. height restrictions) before vehicle and Equipment Movement</a:t>
            </a:r>
            <a:r>
              <a:rPr lang="en-GB" sz="1200" dirty="0" smtClean="0">
                <a:solidFill>
                  <a:srgbClr val="0033CC"/>
                </a:solidFill>
                <a:latin typeface="Arial" panose="020B0604020202020204" pitchFamily="34" charset="0"/>
                <a:cs typeface="Arial" panose="020B0604020202020204" pitchFamily="34" charset="0"/>
                <a:sym typeface="Wingdings" pitchFamily="2" charset="2"/>
              </a:rPr>
              <a:t>?</a:t>
            </a:r>
          </a:p>
          <a:p>
            <a:pPr marL="342900" indent="-342900" eaLnBrk="1" hangingPunct="1">
              <a:buFont typeface="+mj-lt"/>
              <a:buAutoNum type="arabicPeriod"/>
              <a:defRPr/>
            </a:pPr>
            <a:r>
              <a:rPr lang="en-US" sz="1200" dirty="0">
                <a:solidFill>
                  <a:srgbClr val="0033CC"/>
                </a:solidFill>
                <a:latin typeface="Arial" panose="020B0604020202020204" pitchFamily="34" charset="0"/>
                <a:cs typeface="Arial" panose="020B0604020202020204" pitchFamily="34" charset="0"/>
                <a:sym typeface="Wingdings" pitchFamily="2" charset="2"/>
              </a:rPr>
              <a:t>Do you ensure that the latest version of PTW formats are being used</a:t>
            </a:r>
            <a:r>
              <a:rPr lang="en-US" sz="1200" dirty="0" smtClean="0">
                <a:solidFill>
                  <a:srgbClr val="0033CC"/>
                </a:solidFill>
                <a:latin typeface="Arial" panose="020B0604020202020204" pitchFamily="34" charset="0"/>
                <a:cs typeface="Arial" panose="020B0604020202020204" pitchFamily="34" charset="0"/>
                <a:sym typeface="Wingdings" pitchFamily="2" charset="2"/>
              </a:rPr>
              <a:t>?</a:t>
            </a:r>
            <a:endParaRPr lang="en-US" sz="1200" dirty="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buFont typeface="+mj-lt"/>
              <a:buAutoNum type="arabicPeriod"/>
              <a:defRPr/>
            </a:pPr>
            <a:r>
              <a:rPr lang="en-US" sz="1200" dirty="0">
                <a:solidFill>
                  <a:srgbClr val="0033CC"/>
                </a:solidFill>
                <a:latin typeface="Arial" panose="020B0604020202020204" pitchFamily="34" charset="0"/>
                <a:cs typeface="Arial" panose="020B0604020202020204" pitchFamily="34" charset="0"/>
                <a:sym typeface="Wingdings" pitchFamily="2" charset="2"/>
              </a:rPr>
              <a:t>Do you ensure selection of right equipment fit for the job considering the nature of the work site?</a:t>
            </a:r>
          </a:p>
          <a:p>
            <a:pPr marL="342900" indent="-342900" eaLnBrk="1" hangingPunct="1">
              <a:buFont typeface="+mj-lt"/>
              <a:buAutoNum type="arabicPeriod"/>
              <a:defRPr/>
            </a:pPr>
            <a:r>
              <a:rPr lang="en-GB" sz="1200" dirty="0">
                <a:solidFill>
                  <a:srgbClr val="0033CC"/>
                </a:solidFill>
                <a:latin typeface="Arial" panose="020B0604020202020204" pitchFamily="34" charset="0"/>
                <a:cs typeface="Arial" panose="020B0604020202020204" pitchFamily="34" charset="0"/>
                <a:sym typeface="Wingdings" pitchFamily="2" charset="2"/>
              </a:rPr>
              <a:t>Do you follow HSE Dynamic risk assessment / MOC process  for any change in equipment including make and model for the job?</a:t>
            </a:r>
          </a:p>
          <a:p>
            <a:pPr marL="342900" indent="-342900" eaLnBrk="1" hangingPunct="1">
              <a:buFont typeface="+mj-lt"/>
              <a:buAutoNum type="arabicPeriod"/>
              <a:defRPr/>
            </a:pPr>
            <a:r>
              <a:rPr lang="en-US" sz="1200" dirty="0">
                <a:solidFill>
                  <a:srgbClr val="0033CC"/>
                </a:solidFill>
                <a:latin typeface="Arial" panose="020B0604020202020204" pitchFamily="34" charset="0"/>
                <a:cs typeface="Arial" panose="020B0604020202020204" pitchFamily="34" charset="0"/>
                <a:sym typeface="Wingdings" pitchFamily="2" charset="2"/>
              </a:rPr>
              <a:t>Do you ensure that plant and equipment movement/operations inside live facilities are always controlled by banksman?</a:t>
            </a:r>
          </a:p>
          <a:p>
            <a:pPr marL="342900" indent="-342900" eaLnBrk="1" hangingPunct="1">
              <a:buFont typeface="+mj-lt"/>
              <a:buAutoNum type="arabicPeriod"/>
              <a:defRPr/>
            </a:pPr>
            <a:r>
              <a:rPr lang="en-US" sz="1200" dirty="0">
                <a:solidFill>
                  <a:srgbClr val="0033CC"/>
                </a:solidFill>
                <a:latin typeface="Arial" panose="020B0604020202020204" pitchFamily="34" charset="0"/>
                <a:cs typeface="Arial" panose="020B0604020202020204" pitchFamily="34" charset="0"/>
                <a:sym typeface="Wingdings" pitchFamily="2" charset="2"/>
              </a:rPr>
              <a:t>Do you consider the difference in dimension of equipment’s in </a:t>
            </a:r>
            <a:r>
              <a:rPr lang="en-US" sz="1200" dirty="0" smtClean="0">
                <a:solidFill>
                  <a:srgbClr val="0033CC"/>
                </a:solidFill>
                <a:latin typeface="Arial" panose="020B0604020202020204" pitchFamily="34" charset="0"/>
                <a:cs typeface="Arial" panose="020B0604020202020204" pitchFamily="34" charset="0"/>
                <a:sym typeface="Wingdings" pitchFamily="2" charset="2"/>
              </a:rPr>
              <a:t>HEMP controls / TRIC?</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solidFill>
                  <a:srgbClr val="000000"/>
                </a:solidFill>
              </a:rPr>
              <a:pPr/>
              <a:t>2</a:t>
            </a:fld>
            <a:endParaRPr lang="en-US">
              <a:solidFill>
                <a:srgbClr val="000000"/>
              </a:solidFill>
            </a:endParaRPr>
          </a:p>
        </p:txBody>
      </p:sp>
      <p:sp>
        <p:nvSpPr>
          <p:cNvPr id="27653" name="Rectangle 8"/>
          <p:cNvSpPr>
            <a:spLocks noChangeArrowheads="1"/>
          </p:cNvSpPr>
          <p:nvPr/>
        </p:nvSpPr>
        <p:spPr bwMode="auto">
          <a:xfrm>
            <a:off x="12700" y="827286"/>
            <a:ext cx="7302499" cy="338554"/>
          </a:xfrm>
          <a:prstGeom prst="rect">
            <a:avLst/>
          </a:prstGeom>
          <a:noFill/>
          <a:ln w="9525">
            <a:noFill/>
            <a:miter lim="800000"/>
            <a:headEnd/>
            <a:tailEnd/>
          </a:ln>
        </p:spPr>
        <p:txBody>
          <a:bodyPr wrap="square">
            <a:spAutoFit/>
          </a:bodyPr>
          <a:lstStyle/>
          <a:p>
            <a:pPr marL="114300" indent="-114300" algn="just"/>
            <a:r>
              <a:rPr lang="en-GB" sz="1600" b="1" dirty="0">
                <a:solidFill>
                  <a:srgbClr val="333399"/>
                </a:solidFill>
                <a:latin typeface="Arial" panose="020B0604020202020204" pitchFamily="34" charset="0"/>
                <a:cs typeface="Arial" panose="020B0604020202020204" pitchFamily="34" charset="0"/>
              </a:rPr>
              <a:t>Date:</a:t>
            </a:r>
            <a:r>
              <a:rPr lang="en-US" sz="1600" b="1" dirty="0">
                <a:solidFill>
                  <a:srgbClr val="333399"/>
                </a:solidFill>
                <a:latin typeface="Arial" panose="020B0604020202020204" pitchFamily="34" charset="0"/>
                <a:cs typeface="Arial" panose="020B0604020202020204" pitchFamily="34" charset="0"/>
              </a:rPr>
              <a:t>  08.04.2018     </a:t>
            </a:r>
            <a:r>
              <a:rPr lang="en-US" sz="1600" b="1" dirty="0" smtClean="0">
                <a:solidFill>
                  <a:srgbClr val="333399"/>
                </a:solidFill>
                <a:latin typeface="Arial" panose="020B0604020202020204" pitchFamily="34" charset="0"/>
                <a:cs typeface="Arial" panose="020B0604020202020204" pitchFamily="34" charset="0"/>
              </a:rPr>
              <a:t>           Incident</a:t>
            </a:r>
            <a:r>
              <a:rPr lang="en-US" sz="1600" b="1" dirty="0">
                <a:solidFill>
                  <a:srgbClr val="333399"/>
                </a:solidFill>
                <a:latin typeface="Arial" panose="020B0604020202020204" pitchFamily="34" charset="0"/>
                <a:cs typeface="Arial" panose="020B0604020202020204" pitchFamily="34" charset="0"/>
              </a:rPr>
              <a:t>: </a:t>
            </a:r>
            <a:r>
              <a:rPr lang="en-US" sz="1600" b="1" dirty="0" smtClean="0">
                <a:solidFill>
                  <a:srgbClr val="333399"/>
                </a:solidFill>
                <a:latin typeface="Arial" panose="020B0604020202020204" pitchFamily="34" charset="0"/>
                <a:cs typeface="Arial" panose="020B0604020202020204" pitchFamily="34" charset="0"/>
              </a:rPr>
              <a:t>HiPo</a:t>
            </a:r>
            <a:endParaRPr lang="en-US" sz="1600" b="1" dirty="0">
              <a:solidFill>
                <a:srgbClr val="3333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1548114"/>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92044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01AA9CD-D33A-4CBB-A790-F4ADA2D7B8D7}"/>
</file>

<file path=customXml/itemProps2.xml><?xml version="1.0" encoding="utf-8"?>
<ds:datastoreItem xmlns:ds="http://schemas.openxmlformats.org/officeDocument/2006/customXml" ds:itemID="{250795B4-2A7F-49D5-A829-630C75A8A627}"/>
</file>

<file path=customXml/itemProps3.xml><?xml version="1.0" encoding="utf-8"?>
<ds:datastoreItem xmlns:ds="http://schemas.openxmlformats.org/officeDocument/2006/customXml" ds:itemID="{7DC905A5-636B-4ACC-BBC4-B6F9964E227A}"/>
</file>

<file path=docProps/app.xml><?xml version="1.0" encoding="utf-8"?>
<Properties xmlns="http://schemas.openxmlformats.org/officeDocument/2006/extended-properties" xmlns:vt="http://schemas.openxmlformats.org/officeDocument/2006/docPropsVTypes">
  <TotalTime>82</TotalTime>
  <Words>221</Words>
  <Application>Microsoft Office PowerPoint</Application>
  <PresentationFormat>On-screen Show (4:3)</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30</cp:revision>
  <dcterms:created xsi:type="dcterms:W3CDTF">2016-03-28T05:48:29Z</dcterms:created>
  <dcterms:modified xsi:type="dcterms:W3CDTF">2018-11-26T05:19:31Z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