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5" r:id="rId2"/>
    <p:sldId id="29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1B4E3-1F76-4E61-B254-1A7031AA599B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55988-80E2-4333-8473-6782ED1C01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38CA7-92E6-41FD-A1B7-5ABDE6F17714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6998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Make a list of closed questions (only ‘yes’ or ‘no’ as an answer) to ask other contractors if they have the same issues based on the management or HSE-MS failings or shortfalls identified in the investigation. Pretend you have to audit other companies to see if they could have the same issues.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B2BACC-5893-4478-93DA-688A131F8366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77941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2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5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52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1" y="236542"/>
            <a:ext cx="8364538" cy="6072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5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5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18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73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0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08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4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F0857-E928-469E-BFE6-24CB53BD6AF5}" type="datetimeFigureOut">
              <a:rPr lang="en-US" smtClean="0"/>
              <a:pPr/>
              <a:t>26/11/2018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1" name="Picture 3" descr="C:\Ruchi\Ruchi\PDO\2012\Corporate Identity\PDO ppt 2.jpg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576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28600" y="1066800"/>
            <a:ext cx="5105400" cy="426270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 algn="just">
              <a:defRPr/>
            </a:pPr>
            <a:r>
              <a:rPr lang="en-GB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Date:</a:t>
            </a:r>
            <a:r>
              <a:rPr lang="en-US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28.04.2018                   </a:t>
            </a:r>
            <a:r>
              <a:rPr lang="en-US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Incident </a:t>
            </a:r>
            <a:r>
              <a:rPr lang="en-US" sz="16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HiPo</a:t>
            </a:r>
            <a:endParaRPr lang="en-US" sz="1600" b="1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-114300" algn="just">
              <a:defRPr/>
            </a:pPr>
            <a:endParaRPr lang="en-US" sz="1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happened</a:t>
            </a:r>
            <a:r>
              <a:rPr 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>
              <a:defRPr/>
            </a:pP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While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tipper driver was offloading the soil in the work location for road resetting work, due to the uneven surface the tipper fall to the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side.</a:t>
            </a:r>
          </a:p>
          <a:p>
            <a:pPr marL="114300" indent="-114300" algn="just">
              <a:defRPr/>
            </a:pPr>
            <a:endParaRPr 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defRPr/>
            </a:pPr>
            <a:endParaRPr lang="en-US" sz="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learning from this incident..</a:t>
            </a:r>
          </a:p>
          <a:p>
            <a:pPr marL="114300" indent="-114300" algn="just">
              <a:defRPr/>
            </a:pPr>
            <a:endParaRPr lang="en-US" sz="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Ensure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surface condition before parking</a:t>
            </a:r>
          </a:p>
          <a:p>
            <a:pPr marL="285750" indent="-285750" algn="just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Always ensure banksman is used for vehicle movement, reversing and offloading materials.</a:t>
            </a:r>
          </a:p>
          <a:p>
            <a:pPr marL="285750" indent="-285750" algn="just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Ensure TRIC been used effectively.</a:t>
            </a:r>
          </a:p>
          <a:p>
            <a:pPr marL="285750" indent="-285750" algn="just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Ensure proper planning and adequate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resources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available for the activity</a:t>
            </a:r>
          </a:p>
          <a:p>
            <a:pPr marL="285750" indent="-285750" algn="just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Adequate supervision</a:t>
            </a:r>
          </a:p>
          <a:p>
            <a:pPr marL="285750" indent="-285750" algn="just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 are Empowered to STOP if not </a:t>
            </a:r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5838825" y="1219200"/>
            <a:ext cx="1676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600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26628" name="TextBox 16"/>
          <p:cNvSpPr txBox="1">
            <a:spLocks noChangeArrowheads="1"/>
          </p:cNvSpPr>
          <p:nvPr/>
        </p:nvSpPr>
        <p:spPr bwMode="auto">
          <a:xfrm>
            <a:off x="32657" y="5506307"/>
            <a:ext cx="5875111" cy="416011"/>
          </a:xfrm>
          <a:prstGeom prst="rect">
            <a:avLst/>
          </a:prstGeom>
          <a:solidFill>
            <a:srgbClr val="0000FF"/>
          </a:solidFill>
          <a:ln w="38100"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-114300" algn="ctr">
              <a:lnSpc>
                <a:spcPct val="150000"/>
              </a:lnSpc>
              <a:defRPr/>
            </a:pPr>
            <a:r>
              <a:rPr lang="en-US" altLang="en-US" sz="1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Seek assistance of Banksman while reversing the vehicle</a:t>
            </a:r>
            <a:endParaRPr lang="en-US" altLang="en-US" sz="1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31" name="Slide Number Placeholder 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4615DE-AE29-4DBE-9167-7BEF3C40510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219200" y="0"/>
            <a:ext cx="7056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+mj-lt"/>
              </a:rPr>
              <a:t>PDO Second Alert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401" y="1042886"/>
            <a:ext cx="2920999" cy="2207078"/>
          </a:xfrm>
          <a:prstGeom prst="rect">
            <a:avLst/>
          </a:prstGeom>
        </p:spPr>
      </p:pic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8505371" y="2630713"/>
            <a:ext cx="320675" cy="533401"/>
            <a:chOff x="3504" y="544"/>
            <a:chExt cx="2287" cy="1855"/>
          </a:xfrm>
        </p:grpSpPr>
        <p:sp>
          <p:nvSpPr>
            <p:cNvPr id="18" name="Line 129"/>
            <p:cNvSpPr>
              <a:spLocks noChangeShapeType="1"/>
            </p:cNvSpPr>
            <p:nvPr/>
          </p:nvSpPr>
          <p:spPr bwMode="auto">
            <a:xfrm>
              <a:off x="3504" y="568"/>
              <a:ext cx="2287" cy="1831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30"/>
            <p:cNvSpPr>
              <a:spLocks noChangeShapeType="1"/>
            </p:cNvSpPr>
            <p:nvPr/>
          </p:nvSpPr>
          <p:spPr bwMode="auto">
            <a:xfrm flipV="1">
              <a:off x="3528" y="544"/>
              <a:ext cx="2144" cy="1807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400" y="3842795"/>
            <a:ext cx="2920999" cy="2347495"/>
          </a:xfrm>
          <a:prstGeom prst="rect">
            <a:avLst/>
          </a:prstGeom>
        </p:spPr>
      </p:pic>
      <p:sp>
        <p:nvSpPr>
          <p:cNvPr id="21" name="Freeform 132"/>
          <p:cNvSpPr>
            <a:spLocks/>
          </p:cNvSpPr>
          <p:nvPr/>
        </p:nvSpPr>
        <p:spPr bwMode="auto">
          <a:xfrm>
            <a:off x="6079671" y="5626100"/>
            <a:ext cx="457200" cy="457200"/>
          </a:xfrm>
          <a:custGeom>
            <a:avLst/>
            <a:gdLst>
              <a:gd name="T0" fmla="*/ 0 w 1336"/>
              <a:gd name="T1" fmla="*/ 2147483647 h 888"/>
              <a:gd name="T2" fmla="*/ 2147483647 w 1336"/>
              <a:gd name="T3" fmla="*/ 2147483647 h 888"/>
              <a:gd name="T4" fmla="*/ 2147483647 w 1336"/>
              <a:gd name="T5" fmla="*/ 0 h 888"/>
              <a:gd name="T6" fmla="*/ 0 60000 65536"/>
              <a:gd name="T7" fmla="*/ 0 60000 65536"/>
              <a:gd name="T8" fmla="*/ 0 60000 65536"/>
              <a:gd name="T9" fmla="*/ 0 w 1336"/>
              <a:gd name="T10" fmla="*/ 0 h 888"/>
              <a:gd name="T11" fmla="*/ 1336 w 133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6" h="888">
                <a:moveTo>
                  <a:pt x="0" y="600"/>
                </a:moveTo>
                <a:lnTo>
                  <a:pt x="312" y="888"/>
                </a:lnTo>
                <a:lnTo>
                  <a:pt x="1336" y="0"/>
                </a:lnTo>
              </a:path>
            </a:pathLst>
          </a:custGeom>
          <a:noFill/>
          <a:ln w="1333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23849" y="1526818"/>
            <a:ext cx="8609013" cy="233910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1" hangingPunct="1">
              <a:defRPr/>
            </a:pP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learning from this incident and 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ensure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continual improvement all 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managers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review their HSE HEMP against the questions asked below        </a:t>
            </a:r>
          </a:p>
          <a:p>
            <a:pPr marL="342900" indent="-342900" eaLnBrk="1" hangingPunct="1">
              <a:defRPr/>
            </a:pP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defRPr/>
            </a:pPr>
            <a:r>
              <a:rPr lang="en-US" sz="1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Confirm the following:</a:t>
            </a:r>
            <a:endParaRPr lang="en-US" sz="14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defRPr/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Do </a:t>
            </a:r>
            <a:r>
              <a:rPr lang="en-US" sz="14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you ensure adequate manpower  resources available to perform the activity? 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Do you ensure  your HEMP covers all the hazards involved in each task and is communicated to your workforce? 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Do you ensure your TBT covers all associated hazards for the activity?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Do you empower your team to stop unsafe act/condition? </a:t>
            </a: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2700" y="-228600"/>
            <a:ext cx="8920163" cy="990600"/>
            <a:chOff x="9" y="-144"/>
            <a:chExt cx="6087" cy="624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288" y="144"/>
              <a:ext cx="518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GB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14" name="Text Box 12"/>
            <p:cNvSpPr txBox="1">
              <a:spLocks noChangeArrowheads="1"/>
            </p:cNvSpPr>
            <p:nvPr/>
          </p:nvSpPr>
          <p:spPr bwMode="auto">
            <a:xfrm>
              <a:off x="676" y="0"/>
              <a:ext cx="4815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3600" b="1" dirty="0">
                  <a:latin typeface="+mj-lt"/>
                </a:rPr>
                <a:t>Management self audit </a:t>
              </a:r>
            </a:p>
          </p:txBody>
        </p:sp>
        <p:sp>
          <p:nvSpPr>
            <p:cNvPr id="27656" name="Text Box 13"/>
            <p:cNvSpPr txBox="1">
              <a:spLocks noChangeArrowheads="1"/>
            </p:cNvSpPr>
            <p:nvPr/>
          </p:nvSpPr>
          <p:spPr bwMode="auto">
            <a:xfrm>
              <a:off x="9" y="0"/>
              <a:ext cx="1144" cy="17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10000"/>
                </a:spcBef>
              </a:pPr>
              <a:endParaRPr lang="en-GB" sz="12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7657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5448" y="-144"/>
              <a:ext cx="648" cy="576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/>
              <a:endPara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27652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38B89D-F213-4B22-83B0-682ADC9DB09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536500" y="882757"/>
            <a:ext cx="51023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 algn="just"/>
            <a:r>
              <a:rPr lang="en-GB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Date:</a:t>
            </a:r>
            <a:r>
              <a:rPr lang="en-US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28.04.2018                         </a:t>
            </a:r>
            <a:r>
              <a:rPr lang="en-US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Incident </a:t>
            </a:r>
            <a:r>
              <a:rPr lang="en-US" sz="16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HiPo</a:t>
            </a:r>
            <a:endParaRPr lang="en-US" sz="1600" b="1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92045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B216A24F-FCCC-4A06-8EFE-6304256E4EFA}"/>
</file>

<file path=customXml/itemProps2.xml><?xml version="1.0" encoding="utf-8"?>
<ds:datastoreItem xmlns:ds="http://schemas.openxmlformats.org/officeDocument/2006/customXml" ds:itemID="{527B7F45-5BDE-4021-8FFB-462079987F23}"/>
</file>

<file path=customXml/itemProps3.xml><?xml version="1.0" encoding="utf-8"?>
<ds:datastoreItem xmlns:ds="http://schemas.openxmlformats.org/officeDocument/2006/customXml" ds:itemID="{5A43617C-BF2B-44EE-8589-1685CE5697E9}"/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259</Words>
  <Application>Microsoft Office PowerPoint</Application>
  <PresentationFormat>On-screen Show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Webdings</vt:lpstr>
      <vt:lpstr>Wingdings</vt:lpstr>
      <vt:lpstr>Theme1</vt:lpstr>
      <vt:lpstr>PowerPoint Presentation</vt:lpstr>
      <vt:lpstr>PowerPoint Presentation</vt:lpstr>
    </vt:vector>
  </TitlesOfParts>
  <Company>PDO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MU61323</dc:creator>
  <cp:lastModifiedBy>Jabri, Fahad MSE51</cp:lastModifiedBy>
  <cp:revision>34</cp:revision>
  <dcterms:created xsi:type="dcterms:W3CDTF">2016-03-28T05:48:29Z</dcterms:created>
  <dcterms:modified xsi:type="dcterms:W3CDTF">2018-11-26T04:45:46Z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