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91" r:id="rId2"/>
    <p:sldId id="29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26/11/2018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extLst>
      <p:ext uri="{BB962C8B-B14F-4D97-AF65-F5344CB8AC3E}">
        <p14:creationId xmlns:p14="http://schemas.microsoft.com/office/powerpoint/2010/main" val="1782860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extLst>
      <p:ext uri="{BB962C8B-B14F-4D97-AF65-F5344CB8AC3E}">
        <p14:creationId xmlns:p14="http://schemas.microsoft.com/office/powerpoint/2010/main" val="2950270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26/11/2018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26/11/2018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26/11/2018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26/11/2018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838200"/>
            <a:ext cx="5867400" cy="4416594"/>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Arial" panose="020B0604020202020204" pitchFamily="34" charset="0"/>
                <a:cs typeface="Arial" panose="020B0604020202020204" pitchFamily="34" charset="0"/>
              </a:rPr>
              <a:t>Date</a:t>
            </a:r>
            <a:r>
              <a:rPr lang="en-GB" sz="1200" b="1" dirty="0" smtClean="0">
                <a:solidFill>
                  <a:srgbClr val="333399"/>
                </a:solidFill>
                <a:latin typeface="Arial" panose="020B0604020202020204" pitchFamily="34" charset="0"/>
                <a:cs typeface="Arial" panose="020B0604020202020204" pitchFamily="34" charset="0"/>
              </a:rPr>
              <a:t>: </a:t>
            </a:r>
            <a:r>
              <a:rPr lang="en-GB" sz="1200" b="1" dirty="0" smtClean="0">
                <a:solidFill>
                  <a:srgbClr val="333399"/>
                </a:solidFill>
                <a:latin typeface="Arial" panose="020B0604020202020204" pitchFamily="34" charset="0"/>
                <a:cs typeface="Arial" panose="020B0604020202020204" pitchFamily="34" charset="0"/>
              </a:rPr>
              <a:t>30.04.2018</a:t>
            </a:r>
            <a:r>
              <a:rPr lang="en-US" sz="1200" b="1" dirty="0" smtClean="0">
                <a:solidFill>
                  <a:srgbClr val="333399"/>
                </a:solidFill>
                <a:latin typeface="Arial" panose="020B0604020202020204" pitchFamily="34" charset="0"/>
                <a:cs typeface="Arial" panose="020B0604020202020204" pitchFamily="34" charset="0"/>
              </a:rPr>
              <a:t>       </a:t>
            </a:r>
            <a:r>
              <a:rPr lang="en-US" sz="1200" b="1" dirty="0">
                <a:solidFill>
                  <a:srgbClr val="333399"/>
                </a:solidFill>
                <a:latin typeface="Arial" panose="020B0604020202020204" pitchFamily="34" charset="0"/>
                <a:cs typeface="Arial" panose="020B0604020202020204" pitchFamily="34" charset="0"/>
              </a:rPr>
              <a:t>Incident </a:t>
            </a:r>
            <a:r>
              <a:rPr lang="en-US" sz="1200" b="1" dirty="0" smtClean="0">
                <a:solidFill>
                  <a:srgbClr val="333399"/>
                </a:solidFill>
                <a:latin typeface="Arial" panose="020B0604020202020204" pitchFamily="34" charset="0"/>
                <a:cs typeface="Arial" panose="020B0604020202020204" pitchFamily="34" charset="0"/>
              </a:rPr>
              <a:t>title: HiPo </a:t>
            </a:r>
            <a:endParaRPr lang="en-US" sz="1200" b="1" dirty="0">
              <a:solidFill>
                <a:srgbClr val="333399"/>
              </a:solidFill>
              <a:latin typeface="Arial" panose="020B0604020202020204" pitchFamily="34" charset="0"/>
              <a:cs typeface="Arial" panose="020B0604020202020204"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Arial" panose="020B0604020202020204" pitchFamily="34" charset="0"/>
                <a:cs typeface="Arial" panose="020B0604020202020204" pitchFamily="34" charset="0"/>
              </a:rPr>
              <a:t>What happened</a:t>
            </a:r>
            <a:r>
              <a:rPr lang="en-US" sz="1600" b="1" dirty="0" smtClean="0">
                <a:solidFill>
                  <a:srgbClr val="FF0000"/>
                </a:solidFill>
                <a:latin typeface="Arial" panose="020B0604020202020204" pitchFamily="34" charset="0"/>
                <a:cs typeface="Arial" panose="020B0604020202020204" pitchFamily="34" charset="0"/>
              </a:rPr>
              <a:t>?</a:t>
            </a:r>
          </a:p>
          <a:p>
            <a:pPr marL="114300" indent="-114300" algn="just">
              <a:defRPr/>
            </a:pPr>
            <a:endParaRPr lang="en-US" sz="1600" dirty="0">
              <a:solidFill>
                <a:srgbClr val="FF0000"/>
              </a:solidFill>
              <a:latin typeface="Arial" panose="020B0604020202020204" pitchFamily="34" charset="0"/>
              <a:cs typeface="Arial" panose="020B0604020202020204" pitchFamily="34" charset="0"/>
            </a:endParaRPr>
          </a:p>
          <a:p>
            <a:pPr algn="just">
              <a:defRPr/>
            </a:pPr>
            <a:r>
              <a:rPr lang="en-US" sz="1200" dirty="0" smtClean="0">
                <a:latin typeface="Arial" panose="020B0604020202020204" pitchFamily="34" charset="0"/>
                <a:cs typeface="Arial" panose="020B0604020202020204" pitchFamily="34" charset="0"/>
              </a:rPr>
              <a:t>During rig up, the </a:t>
            </a:r>
            <a:r>
              <a:rPr lang="en-US" sz="1200" dirty="0">
                <a:latin typeface="Arial" panose="020B0604020202020204" pitchFamily="34" charset="0"/>
                <a:cs typeface="Arial" panose="020B0604020202020204" pitchFamily="34" charset="0"/>
              </a:rPr>
              <a:t>night </a:t>
            </a:r>
            <a:r>
              <a:rPr lang="en-US" sz="1200" dirty="0" smtClean="0">
                <a:latin typeface="Arial" panose="020B0604020202020204" pitchFamily="34" charset="0"/>
                <a:cs typeface="Arial" panose="020B0604020202020204" pitchFamily="34" charset="0"/>
              </a:rPr>
              <a:t> electrician </a:t>
            </a:r>
            <a:r>
              <a:rPr lang="en-US" sz="1200" dirty="0">
                <a:latin typeface="Arial" panose="020B0604020202020204" pitchFamily="34" charset="0"/>
                <a:cs typeface="Arial" panose="020B0604020202020204" pitchFamily="34" charset="0"/>
              </a:rPr>
              <a:t>connected the power cables and turned on the light switches from MCC (motor control center). While walk around the electrician noticed that the light on the water tank was not on. Upon inspection he found that the cable to the water tank was not connected. He then attempted to plug the socket and turned it (Twist Switch) to switch on the power. </a:t>
            </a:r>
          </a:p>
          <a:p>
            <a:pPr algn="just">
              <a:defRPr/>
            </a:pPr>
            <a:endParaRPr lang="en-US" sz="1200" dirty="0">
              <a:latin typeface="Arial" panose="020B0604020202020204" pitchFamily="34" charset="0"/>
              <a:cs typeface="Arial" panose="020B0604020202020204" pitchFamily="34" charset="0"/>
            </a:endParaRPr>
          </a:p>
          <a:p>
            <a:pPr>
              <a:defRPr/>
            </a:pPr>
            <a:r>
              <a:rPr lang="en-US" sz="1200" dirty="0">
                <a:latin typeface="Arial" panose="020B0604020202020204" pitchFamily="34" charset="0"/>
                <a:cs typeface="Arial" panose="020B0604020202020204" pitchFamily="34" charset="0"/>
              </a:rPr>
              <a:t>Unfortunately he did not notice the damaged section (exposed wires) of the cable and got an electric shock on his right arm. Immediately  he went to the MCC and turned off the switch. </a:t>
            </a:r>
            <a:r>
              <a:rPr lang="en-US" sz="1200" dirty="0" smtClean="0">
                <a:latin typeface="Arial" panose="020B0604020202020204" pitchFamily="34" charset="0"/>
                <a:cs typeface="Arial" panose="020B0604020202020204" pitchFamily="34" charset="0"/>
              </a:rPr>
              <a:t>Luckily he didn’t receive any electrical burn. </a:t>
            </a:r>
            <a:endParaRPr lang="en-US" sz="1200" dirty="0">
              <a:latin typeface="Arial" panose="020B0604020202020204" pitchFamily="34" charset="0"/>
              <a:cs typeface="Arial" panose="020B0604020202020204" pitchFamily="34" charset="0"/>
            </a:endParaRPr>
          </a:p>
          <a:p>
            <a:pPr algn="just"/>
            <a:r>
              <a:rPr lang="en-US" sz="1200" dirty="0" smtClean="0">
                <a:latin typeface="Arial" panose="020B0604020202020204" pitchFamily="34" charset="0"/>
                <a:cs typeface="Arial" panose="020B0604020202020204" pitchFamily="34" charset="0"/>
              </a:rPr>
              <a:t>. </a:t>
            </a:r>
            <a:endParaRPr lang="en-US" sz="1200" dirty="0">
              <a:latin typeface="Arial" panose="020B0604020202020204" pitchFamily="34" charset="0"/>
              <a:cs typeface="Arial" panose="020B0604020202020204" pitchFamily="34" charset="0"/>
            </a:endParaRPr>
          </a:p>
          <a:p>
            <a:pPr marL="342900" indent="-342900" algn="just" eaLnBrk="1" hangingPunct="1">
              <a:defRPr/>
            </a:pPr>
            <a:endParaRPr lang="en-US" sz="800" dirty="0">
              <a:solidFill>
                <a:srgbClr val="000000"/>
              </a:solidFill>
              <a:latin typeface="Arial" panose="020B0604020202020204" pitchFamily="34" charset="0"/>
              <a:cs typeface="Arial" panose="020B0604020202020204" pitchFamily="34" charset="0"/>
            </a:endParaRPr>
          </a:p>
          <a:p>
            <a:pPr marL="342900" indent="-342900" eaLnBrk="1" hangingPunct="1">
              <a:defRPr/>
            </a:pPr>
            <a:endParaRPr lang="en-US" sz="600" dirty="0">
              <a:solidFill>
                <a:srgbClr val="000000"/>
              </a:solidFill>
              <a:latin typeface="Arial" panose="020B0604020202020204" pitchFamily="34" charset="0"/>
              <a:cs typeface="Arial" panose="020B0604020202020204" pitchFamily="34" charset="0"/>
            </a:endParaRPr>
          </a:p>
          <a:p>
            <a:pPr marL="114300" indent="-114300" algn="just">
              <a:defRPr/>
            </a:pPr>
            <a:r>
              <a:rPr lang="en-US" sz="1600" b="1" dirty="0">
                <a:solidFill>
                  <a:srgbClr val="333399"/>
                </a:solidFill>
                <a:latin typeface="Arial" panose="020B0604020202020204" pitchFamily="34" charset="0"/>
                <a:cs typeface="Arial" panose="020B0604020202020204" pitchFamily="34" charset="0"/>
              </a:rPr>
              <a:t>Your learning from this incident..</a:t>
            </a:r>
          </a:p>
          <a:p>
            <a:pPr marL="114300" indent="-114300" algn="just">
              <a:defRPr/>
            </a:pPr>
            <a:endParaRPr lang="en-US" sz="1200" dirty="0">
              <a:latin typeface="Arial" panose="020B0604020202020204" pitchFamily="34" charset="0"/>
              <a:cs typeface="Arial" panose="020B0604020202020204" pitchFamily="34" charset="0"/>
            </a:endParaRPr>
          </a:p>
          <a:p>
            <a:pPr marL="285750" indent="-285750" algn="just">
              <a:buFont typeface="Wingdings" pitchFamily="2" charset="2"/>
              <a:buChar char="Ø"/>
            </a:pPr>
            <a:r>
              <a:rPr lang="en-US" sz="1200" dirty="0">
                <a:latin typeface="Arial" panose="020B0604020202020204" pitchFamily="34" charset="0"/>
                <a:cs typeface="Arial" panose="020B0604020202020204" pitchFamily="34" charset="0"/>
              </a:rPr>
              <a:t>Always ensure grounding is properly done and tested prior  to power up</a:t>
            </a:r>
          </a:p>
          <a:p>
            <a:pPr marL="285750" indent="-285750" algn="just">
              <a:buFont typeface="Wingdings" pitchFamily="2" charset="2"/>
              <a:buChar char="Ø"/>
            </a:pPr>
            <a:r>
              <a:rPr lang="en-US" sz="1200" dirty="0" smtClean="0">
                <a:latin typeface="Arial" panose="020B0604020202020204" pitchFamily="34" charset="0"/>
                <a:cs typeface="Arial" panose="020B0604020202020204" pitchFamily="34" charset="0"/>
              </a:rPr>
              <a:t>Always ensure electrical cables are checked for damage</a:t>
            </a:r>
          </a:p>
          <a:p>
            <a:pPr marL="285750" indent="-285750" algn="just">
              <a:buFont typeface="Wingdings" pitchFamily="2" charset="2"/>
              <a:buChar char="Ø"/>
            </a:pPr>
            <a:r>
              <a:rPr lang="en-US" sz="1200" dirty="0" smtClean="0">
                <a:latin typeface="Arial" panose="020B0604020202020204" pitchFamily="34" charset="0"/>
                <a:cs typeface="Arial" panose="020B0604020202020204" pitchFamily="34" charset="0"/>
              </a:rPr>
              <a:t>Always ensure isolation before working on energized equipment </a:t>
            </a:r>
            <a:endParaRPr lang="en-US" sz="1200" dirty="0">
              <a:latin typeface="Arial" panose="020B0604020202020204" pitchFamily="34" charset="0"/>
              <a:cs typeface="Arial" panose="020B0604020202020204" pitchFamily="34" charset="0"/>
            </a:endParaRPr>
          </a:p>
          <a:p>
            <a:pPr marL="285750" indent="-285750" algn="just">
              <a:buFont typeface="Wingdings" pitchFamily="2" charset="2"/>
              <a:buChar char="Ø"/>
            </a:pPr>
            <a:r>
              <a:rPr lang="en-US" sz="1200" dirty="0" smtClean="0">
                <a:latin typeface="Arial" panose="020B0604020202020204" pitchFamily="34" charset="0"/>
                <a:cs typeface="Arial" panose="020B0604020202020204" pitchFamily="34" charset="0"/>
              </a:rPr>
              <a:t>Provide </a:t>
            </a:r>
            <a:r>
              <a:rPr lang="en-US" sz="1200" dirty="0">
                <a:latin typeface="Arial" panose="020B0604020202020204" pitchFamily="34" charset="0"/>
                <a:cs typeface="Arial" panose="020B0604020202020204" pitchFamily="34" charset="0"/>
              </a:rPr>
              <a:t>onsite supervision </a:t>
            </a:r>
            <a:r>
              <a:rPr lang="en-US" sz="1200" dirty="0" smtClean="0">
                <a:latin typeface="Arial" panose="020B0604020202020204" pitchFamily="34" charset="0"/>
                <a:cs typeface="Arial" panose="020B0604020202020204" pitchFamily="34" charset="0"/>
              </a:rPr>
              <a:t>to electricians </a:t>
            </a:r>
            <a:r>
              <a:rPr lang="en-US" sz="1200" dirty="0">
                <a:latin typeface="Arial" panose="020B0604020202020204" pitchFamily="34" charset="0"/>
                <a:cs typeface="Arial" panose="020B0604020202020204" pitchFamily="34" charset="0"/>
              </a:rPr>
              <a:t>during critical </a:t>
            </a:r>
            <a:r>
              <a:rPr lang="en-US" sz="1200" dirty="0" smtClean="0">
                <a:latin typeface="Arial" panose="020B0604020202020204" pitchFamily="34" charset="0"/>
                <a:cs typeface="Arial" panose="020B0604020202020204" pitchFamily="34" charset="0"/>
              </a:rPr>
              <a:t>activities.</a:t>
            </a:r>
            <a:endParaRPr lang="en-US" sz="1200" dirty="0">
              <a:latin typeface="Arial" panose="020B0604020202020204" pitchFamily="34" charset="0"/>
              <a:cs typeface="Arial" panose="020B0604020202020204"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152399" y="5363010"/>
            <a:ext cx="6110397" cy="461665"/>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lnSpc>
                <a:spcPct val="150000"/>
              </a:lnSpc>
              <a:defRPr/>
            </a:pPr>
            <a:r>
              <a:rPr lang="en-US" altLang="en-US" sz="1600" b="1" dirty="0" smtClean="0">
                <a:solidFill>
                  <a:srgbClr val="FFFF00"/>
                </a:solidFill>
                <a:latin typeface="Arial" panose="020B0604020202020204" pitchFamily="34" charset="0"/>
                <a:cs typeface="Arial" panose="020B0604020202020204" pitchFamily="34" charset="0"/>
              </a:rPr>
              <a:t>Always isolate the power prior to connect the power cables</a:t>
            </a:r>
            <a:endParaRPr lang="en-US" altLang="en-US" sz="1600" b="1" dirty="0">
              <a:solidFill>
                <a:srgbClr val="FFFF00"/>
              </a:solidFill>
              <a:latin typeface="Arial" panose="020B0604020202020204" pitchFamily="34" charset="0"/>
              <a:cs typeface="Arial" panose="020B0604020202020204" pitchFamily="34" charset="0"/>
            </a:endParaRP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21" name="Text Placeholder 4"/>
          <p:cNvSpPr txBox="1">
            <a:spLocks/>
          </p:cNvSpPr>
          <p:nvPr/>
        </p:nvSpPr>
        <p:spPr>
          <a:xfrm>
            <a:off x="6096000" y="3124200"/>
            <a:ext cx="3048000" cy="3048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buNone/>
            </a:pPr>
            <a:r>
              <a:rPr lang="en-US" sz="1100" b="1" dirty="0" smtClean="0">
                <a:latin typeface="Calibri" pitchFamily="34" charset="0"/>
              </a:rPr>
              <a:t>Connecting cable when the power is on (damaged cable)</a:t>
            </a:r>
            <a:endParaRPr lang="en-US" sz="1100" b="1" dirty="0">
              <a:latin typeface="Calibri" pitchFamily="34" charset="0"/>
            </a:endParaRPr>
          </a:p>
        </p:txBody>
      </p:sp>
      <p:sp>
        <p:nvSpPr>
          <p:cNvPr id="22" name="Text Placeholder 7"/>
          <p:cNvSpPr txBox="1">
            <a:spLocks/>
          </p:cNvSpPr>
          <p:nvPr/>
        </p:nvSpPr>
        <p:spPr>
          <a:xfrm>
            <a:off x="6262797" y="5949950"/>
            <a:ext cx="2652603" cy="45085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buNone/>
            </a:pPr>
            <a:r>
              <a:rPr lang="en-US" sz="1100" b="1" dirty="0" smtClean="0">
                <a:solidFill>
                  <a:srgbClr val="000000"/>
                </a:solidFill>
                <a:latin typeface="Calibri" pitchFamily="34" charset="0"/>
                <a:cs typeface="Calibri" pitchFamily="34" charset="0"/>
              </a:rPr>
              <a:t>Isolate the power prior to connect the cables </a:t>
            </a:r>
            <a:endParaRPr lang="en-US" sz="1100" b="1" dirty="0">
              <a:latin typeface="Calibri" pitchFamily="34" charset="0"/>
              <a:cs typeface="Calibri" pitchFamily="34" charset="0"/>
            </a:endParaRPr>
          </a:p>
        </p:txBody>
      </p:sp>
      <p:pic>
        <p:nvPicPr>
          <p:cNvPr id="18" name="Picture 4"/>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6149276" y="1011216"/>
            <a:ext cx="2712868" cy="2085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 name="Group 131"/>
          <p:cNvGrpSpPr>
            <a:grpSpLocks/>
          </p:cNvGrpSpPr>
          <p:nvPr/>
        </p:nvGrpSpPr>
        <p:grpSpPr bwMode="auto">
          <a:xfrm>
            <a:off x="8305800" y="2509157"/>
            <a:ext cx="487313" cy="537468"/>
            <a:chOff x="3504" y="544"/>
            <a:chExt cx="2287" cy="1855"/>
          </a:xfrm>
        </p:grpSpPr>
        <p:sp>
          <p:nvSpPr>
            <p:cNvPr id="13"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14"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19" name="Picture 1" descr="C:\Users\mu54394\AppData\Local\Temp\wzc94c\isolation-(PDO).jpg"/>
          <p:cNvPicPr>
            <a:picLocks noChangeAspect="1" noChangeArrowheads="1"/>
          </p:cNvPicPr>
          <p:nvPr/>
        </p:nvPicPr>
        <p:blipFill>
          <a:blip r:embed="rId4" cstate="print"/>
          <a:srcRect/>
          <a:stretch>
            <a:fillRect/>
          </a:stretch>
        </p:blipFill>
        <p:spPr bwMode="auto">
          <a:xfrm>
            <a:off x="6148496" y="3581399"/>
            <a:ext cx="2881203" cy="2368551"/>
          </a:xfrm>
          <a:prstGeom prst="rect">
            <a:avLst/>
          </a:prstGeom>
          <a:noFill/>
          <a:ln w="9525">
            <a:noFill/>
            <a:miter lim="800000"/>
            <a:headEnd/>
            <a:tailEnd/>
          </a:ln>
        </p:spPr>
      </p:pic>
      <p:sp>
        <p:nvSpPr>
          <p:cNvPr id="15" name="Freeform 132"/>
          <p:cNvSpPr>
            <a:spLocks/>
          </p:cNvSpPr>
          <p:nvPr/>
        </p:nvSpPr>
        <p:spPr bwMode="auto">
          <a:xfrm>
            <a:off x="8506267" y="5427973"/>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49" y="1387257"/>
            <a:ext cx="8609013" cy="2462213"/>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buFont typeface="+mj-lt"/>
              <a:buAutoNum type="arabicPeriod"/>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ensure that the electrical activities are properly covered in the SOP?</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a:t>
            </a:r>
            <a:r>
              <a:rPr lang="en-US" sz="1400" dirty="0">
                <a:solidFill>
                  <a:srgbClr val="0033CC"/>
                </a:solidFill>
                <a:latin typeface="+mj-lt"/>
                <a:sym typeface="Wingdings" pitchFamily="2" charset="2"/>
              </a:rPr>
              <a:t>you ensure PTW and Isolation process are followed by site </a:t>
            </a:r>
            <a:r>
              <a:rPr lang="en-US" sz="1400" dirty="0" smtClean="0">
                <a:solidFill>
                  <a:srgbClr val="0033CC"/>
                </a:solidFill>
                <a:latin typeface="+mj-lt"/>
                <a:sym typeface="Wingdings" pitchFamily="2" charset="2"/>
              </a:rPr>
              <a:t>teams ? </a:t>
            </a:r>
            <a:endParaRPr lang="en-US" sz="1400" dirty="0">
              <a:solidFill>
                <a:srgbClr val="0033CC"/>
              </a:solidFill>
              <a:latin typeface="+mj-lt"/>
              <a:sym typeface="Wingdings" pitchFamily="2" charset="2"/>
            </a:endParaRP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adequate site supervision provided for the electrician during rig up/down?</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electrical </a:t>
            </a:r>
            <a:r>
              <a:rPr lang="en-US" sz="1400" dirty="0" smtClean="0">
                <a:solidFill>
                  <a:srgbClr val="0033CC"/>
                </a:solidFill>
                <a:latin typeface="+mj-lt"/>
                <a:sym typeface="Wingdings" pitchFamily="2" charset="2"/>
              </a:rPr>
              <a:t>system done </a:t>
            </a:r>
            <a:r>
              <a:rPr lang="en-US" sz="1400" dirty="0">
                <a:solidFill>
                  <a:srgbClr val="0033CC"/>
                </a:solidFill>
                <a:latin typeface="+mj-lt"/>
                <a:sym typeface="Wingdings" pitchFamily="2" charset="2"/>
              </a:rPr>
              <a:t>audit by competent Electrician</a:t>
            </a:r>
            <a:r>
              <a:rPr lang="en-US" sz="1400" dirty="0" smtClean="0">
                <a:solidFill>
                  <a:srgbClr val="0033CC"/>
                </a:solidFill>
                <a:latin typeface="+mj-lt"/>
                <a:sym typeface="Wingdings" pitchFamily="2" charset="2"/>
              </a:rPr>
              <a:t>?</a:t>
            </a: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smtClean="0"/>
          </a:p>
        </p:txBody>
      </p:sp>
      <p:sp>
        <p:nvSpPr>
          <p:cNvPr id="27653" name="Rectangle 8"/>
          <p:cNvSpPr>
            <a:spLocks noChangeArrowheads="1"/>
          </p:cNvSpPr>
          <p:nvPr/>
        </p:nvSpPr>
        <p:spPr bwMode="auto">
          <a:xfrm>
            <a:off x="400896" y="809824"/>
            <a:ext cx="8531966" cy="307777"/>
          </a:xfrm>
          <a:prstGeom prst="rect">
            <a:avLst/>
          </a:prstGeom>
          <a:noFill/>
          <a:ln w="9525">
            <a:noFill/>
            <a:miter lim="800000"/>
            <a:headEnd/>
            <a:tailEnd/>
          </a:ln>
        </p:spPr>
        <p:txBody>
          <a:bodyPr wrap="square">
            <a:spAutoFit/>
          </a:bodyPr>
          <a:lstStyle/>
          <a:p>
            <a:pPr marL="114300" indent="-114300" algn="just">
              <a:defRPr/>
            </a:pPr>
            <a:r>
              <a:rPr lang="en-GB" sz="1400" b="1" dirty="0">
                <a:solidFill>
                  <a:srgbClr val="333399"/>
                </a:solidFill>
                <a:latin typeface="Tahoma" pitchFamily="34" charset="0"/>
              </a:rPr>
              <a:t>Date: </a:t>
            </a:r>
            <a:r>
              <a:rPr lang="en-GB" sz="1400" b="1" dirty="0" smtClean="0">
                <a:solidFill>
                  <a:srgbClr val="333399"/>
                </a:solidFill>
                <a:latin typeface="Tahoma" pitchFamily="34" charset="0"/>
              </a:rPr>
              <a:t>30/04/2018</a:t>
            </a:r>
            <a:r>
              <a:rPr lang="en-US" sz="1400" b="1" dirty="0" smtClean="0">
                <a:solidFill>
                  <a:srgbClr val="333399"/>
                </a:solidFill>
                <a:latin typeface="Tahoma" pitchFamily="34" charset="0"/>
              </a:rPr>
              <a:t>       </a:t>
            </a:r>
            <a:r>
              <a:rPr lang="en-US" sz="1400" b="1" dirty="0">
                <a:solidFill>
                  <a:srgbClr val="333399"/>
                </a:solidFill>
                <a:latin typeface="Tahoma" pitchFamily="34" charset="0"/>
              </a:rPr>
              <a:t>Incident title</a:t>
            </a:r>
            <a:r>
              <a:rPr lang="en-US" sz="1400" b="1">
                <a:solidFill>
                  <a:srgbClr val="333399"/>
                </a:solidFill>
                <a:latin typeface="Tahoma" pitchFamily="34" charset="0"/>
              </a:rPr>
              <a:t>: </a:t>
            </a:r>
            <a:r>
              <a:rPr lang="en-US" sz="1400" b="1" smtClean="0">
                <a:solidFill>
                  <a:srgbClr val="333399"/>
                </a:solidFill>
                <a:latin typeface="Tahoma" pitchFamily="34" charset="0"/>
              </a:rPr>
              <a:t>HiPo</a:t>
            </a:r>
            <a:endParaRPr lang="en-US" sz="1400" b="1" dirty="0">
              <a:solidFill>
                <a:srgbClr val="333399"/>
              </a:solidFill>
              <a:latin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92046</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EB34FDD4-7784-4B9B-A391-8CC1C675E666}"/>
</file>

<file path=customXml/itemProps2.xml><?xml version="1.0" encoding="utf-8"?>
<ds:datastoreItem xmlns:ds="http://schemas.openxmlformats.org/officeDocument/2006/customXml" ds:itemID="{FAF679B8-0A62-423B-8BC2-28CF5D11F5B7}"/>
</file>

<file path=customXml/itemProps3.xml><?xml version="1.0" encoding="utf-8"?>
<ds:datastoreItem xmlns:ds="http://schemas.openxmlformats.org/officeDocument/2006/customXml" ds:itemID="{18D4ECF5-77B6-49A0-A036-86348522BA03}"/>
</file>

<file path=docProps/app.xml><?xml version="1.0" encoding="utf-8"?>
<Properties xmlns="http://schemas.openxmlformats.org/officeDocument/2006/extended-properties" xmlns:vt="http://schemas.openxmlformats.org/officeDocument/2006/docPropsVTypes">
  <TotalTime>78</TotalTime>
  <Words>360</Words>
  <Application>Microsoft Office PowerPoint</Application>
  <PresentationFormat>On-screen Show (4:3)</PresentationFormat>
  <Paragraphs>38</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Webdings</vt:lpstr>
      <vt:lpstr>Wingdings</vt:lpstr>
      <vt:lpstr>Theme1</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Jabri, Fahad MSE51</cp:lastModifiedBy>
  <cp:revision>31</cp:revision>
  <dcterms:created xsi:type="dcterms:W3CDTF">2016-03-28T05:48:29Z</dcterms:created>
  <dcterms:modified xsi:type="dcterms:W3CDTF">2018-11-26T04:39:12Z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