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3" r:id="rId2"/>
    <p:sldId id="29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hju\Desktop\Nimr Sarooj Incident\Incident Photos\Intial Postio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3975" y="3555999"/>
            <a:ext cx="3276600" cy="2235201"/>
          </a:xfrm>
          <a:prstGeom prst="rect">
            <a:avLst/>
          </a:prstGeom>
          <a:noFill/>
          <a:extLst>
            <a:ext uri="{909E8E84-426E-40DD-AFC4-6F175D3DCCD1}">
              <a14:hiddenFill xmlns:a14="http://schemas.microsoft.com/office/drawing/2010/main">
                <a:solidFill>
                  <a:srgbClr val="FFFFFF"/>
                </a:solidFill>
              </a14:hiddenFill>
            </a:ext>
          </a:extLst>
        </p:spPr>
      </p:pic>
      <p:sp>
        <p:nvSpPr>
          <p:cNvPr id="14339" name="Text Box 2"/>
          <p:cNvSpPr txBox="1">
            <a:spLocks noChangeArrowheads="1"/>
          </p:cNvSpPr>
          <p:nvPr/>
        </p:nvSpPr>
        <p:spPr bwMode="auto">
          <a:xfrm>
            <a:off x="381000" y="1024607"/>
            <a:ext cx="4752975" cy="4101123"/>
          </a:xfrm>
          <a:prstGeom prst="rect">
            <a:avLst/>
          </a:prstGeom>
          <a:noFill/>
          <a:ln w="19050">
            <a:noFill/>
            <a:miter lim="800000"/>
            <a:headEnd/>
            <a:tailEnd/>
          </a:ln>
        </p:spPr>
        <p:txBody>
          <a:bodyPr>
            <a:spAutoFit/>
          </a:bodyPr>
          <a:lstStyle/>
          <a:p>
            <a:pPr marL="114300" indent="-114300" algn="just">
              <a:defRPr/>
            </a:pPr>
            <a:r>
              <a:rPr lang="en-GB" sz="1200" b="1" dirty="0">
                <a:solidFill>
                  <a:srgbClr val="333399"/>
                </a:solidFill>
                <a:latin typeface="Arial" panose="020B0604020202020204" pitchFamily="34" charset="0"/>
                <a:cs typeface="Arial" panose="020B0604020202020204" pitchFamily="34" charset="0"/>
              </a:rPr>
              <a:t>Date:</a:t>
            </a:r>
            <a:r>
              <a:rPr lang="en-US" sz="1200" b="1" dirty="0">
                <a:solidFill>
                  <a:srgbClr val="333399"/>
                </a:solidFill>
                <a:latin typeface="Arial" panose="020B0604020202020204" pitchFamily="34" charset="0"/>
                <a:cs typeface="Arial" panose="020B0604020202020204" pitchFamily="34" charset="0"/>
              </a:rPr>
              <a:t> </a:t>
            </a:r>
            <a:r>
              <a:rPr lang="en-US" sz="1200" b="1" dirty="0" smtClean="0">
                <a:solidFill>
                  <a:srgbClr val="333399"/>
                </a:solidFill>
                <a:latin typeface="Arial" panose="020B0604020202020204" pitchFamily="34" charset="0"/>
                <a:cs typeface="Arial" panose="020B0604020202020204" pitchFamily="34" charset="0"/>
              </a:rPr>
              <a:t>14.05.2018      Incident Title: HiPo</a:t>
            </a:r>
            <a:endParaRPr lang="en-US" sz="1200" b="1" dirty="0">
              <a:solidFill>
                <a:srgbClr val="333399"/>
              </a:solidFill>
              <a:latin typeface="Arial" panose="020B0604020202020204" pitchFamily="34" charset="0"/>
              <a:cs typeface="Arial" panose="020B0604020202020204" pitchFamily="34" charset="0"/>
            </a:endParaRPr>
          </a:p>
          <a:p>
            <a:pPr marL="114300" indent="-114300" algn="just">
              <a:defRPr/>
            </a:pPr>
            <a:endParaRPr lang="en-US" sz="1200" b="1" dirty="0">
              <a:solidFill>
                <a:srgbClr val="FF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FF0000"/>
                </a:solidFill>
                <a:latin typeface="Arial" panose="020B0604020202020204" pitchFamily="34" charset="0"/>
                <a:cs typeface="Arial" panose="020B0604020202020204" pitchFamily="34" charset="0"/>
              </a:rPr>
              <a:t>What happened?</a:t>
            </a:r>
            <a:endParaRPr lang="en-US" sz="1600" dirty="0">
              <a:solidFill>
                <a:srgbClr val="FF0000"/>
              </a:solidFill>
              <a:latin typeface="Arial" panose="020B0604020202020204" pitchFamily="34" charset="0"/>
              <a:cs typeface="Arial" panose="020B0604020202020204" pitchFamily="34" charset="0"/>
            </a:endParaRPr>
          </a:p>
          <a:p>
            <a:pPr eaLnBrk="1" hangingPunct="1">
              <a:defRPr/>
            </a:pPr>
            <a:endParaRPr lang="en-US" sz="1200" dirty="0" smtClean="0">
              <a:solidFill>
                <a:srgbClr val="000000"/>
              </a:solidFill>
              <a:latin typeface="Arial" panose="020B0604020202020204" pitchFamily="34" charset="0"/>
              <a:cs typeface="Arial" panose="020B0604020202020204" pitchFamily="34" charset="0"/>
            </a:endParaRPr>
          </a:p>
          <a:p>
            <a:pPr eaLnBrk="1" hangingPunct="1">
              <a:defRPr/>
            </a:pPr>
            <a:r>
              <a:rPr lang="en-US" sz="1200" dirty="0" smtClean="0">
                <a:solidFill>
                  <a:srgbClr val="000000"/>
                </a:solidFill>
                <a:latin typeface="Arial" panose="020B0604020202020204" pitchFamily="34" charset="0"/>
                <a:cs typeface="Arial" panose="020B0604020202020204" pitchFamily="34" charset="0"/>
              </a:rPr>
              <a:t>An excavator </a:t>
            </a:r>
            <a:r>
              <a:rPr lang="en-US" sz="1200" dirty="0">
                <a:solidFill>
                  <a:srgbClr val="000000"/>
                </a:solidFill>
                <a:latin typeface="Arial" panose="020B0604020202020204" pitchFamily="34" charset="0"/>
                <a:cs typeface="Arial" panose="020B0604020202020204" pitchFamily="34" charset="0"/>
              </a:rPr>
              <a:t>had returned to site after re-fueling, when a tipper approached the right side of the excavator at the same time as the excavator operator was rotating his machine. The boom of the excavator impacted with the </a:t>
            </a:r>
            <a:r>
              <a:rPr lang="en-US" sz="1200" dirty="0" smtClean="0">
                <a:solidFill>
                  <a:srgbClr val="000000"/>
                </a:solidFill>
                <a:latin typeface="Arial" panose="020B0604020202020204" pitchFamily="34" charset="0"/>
                <a:cs typeface="Arial" panose="020B0604020202020204" pitchFamily="34" charset="0"/>
              </a:rPr>
              <a:t>driver's </a:t>
            </a:r>
            <a:r>
              <a:rPr lang="en-US" sz="1200" dirty="0">
                <a:solidFill>
                  <a:srgbClr val="000000"/>
                </a:solidFill>
                <a:latin typeface="Arial" panose="020B0604020202020204" pitchFamily="34" charset="0"/>
                <a:cs typeface="Arial" panose="020B0604020202020204" pitchFamily="34" charset="0"/>
              </a:rPr>
              <a:t>side windscreen partially crushing the cab “A” pillar, the operator lowered his boom switching off his machine and assisted the tipper driver, who was uninjured coming out through the passenger door.</a:t>
            </a:r>
          </a:p>
          <a:p>
            <a:pPr marL="342900" indent="-342900" eaLnBrk="1" hangingPunct="1">
              <a:defRPr/>
            </a:pPr>
            <a:endParaRPr lang="en-US" sz="1200" dirty="0">
              <a:solidFill>
                <a:srgbClr val="000000"/>
              </a:solidFill>
              <a:latin typeface="Arial" panose="020B0604020202020204" pitchFamily="34" charset="0"/>
              <a:cs typeface="Arial" panose="020B0604020202020204" pitchFamily="34" charset="0"/>
            </a:endParaRPr>
          </a:p>
          <a:p>
            <a:pPr marL="114300" indent="-114300" algn="just">
              <a:defRPr/>
            </a:pPr>
            <a:r>
              <a:rPr lang="en-US" sz="1600" b="1" dirty="0" smtClean="0">
                <a:solidFill>
                  <a:srgbClr val="333399"/>
                </a:solidFill>
                <a:latin typeface="Arial" panose="020B0604020202020204" pitchFamily="34" charset="0"/>
                <a:cs typeface="Arial" panose="020B0604020202020204" pitchFamily="34" charset="0"/>
              </a:rPr>
              <a:t>Your </a:t>
            </a:r>
            <a:r>
              <a:rPr lang="en-US" sz="1600" b="1" dirty="0">
                <a:solidFill>
                  <a:srgbClr val="333399"/>
                </a:solidFill>
                <a:latin typeface="Arial" panose="020B0604020202020204" pitchFamily="34" charset="0"/>
                <a:cs typeface="Arial" panose="020B0604020202020204" pitchFamily="34" charset="0"/>
              </a:rPr>
              <a:t>learning from this incident..</a:t>
            </a:r>
          </a:p>
          <a:p>
            <a:pPr marL="114300" indent="-114300" algn="just">
              <a:defRPr/>
            </a:pPr>
            <a:endParaRPr lang="en-US" sz="1200" dirty="0">
              <a:solidFill>
                <a:srgbClr val="000000"/>
              </a:solidFill>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Keep Safe Distance at all times</a:t>
            </a:r>
          </a:p>
          <a:p>
            <a:pPr marL="171450" indent="-171450" eaLnBrk="1" hangingPunct="1">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If identified as a risk, STOP, fix it!</a:t>
            </a:r>
          </a:p>
          <a:p>
            <a:pPr marL="171450" indent="-171450" eaLnBrk="1" hangingPunct="1">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Communicate to your people don’t assume they know.</a:t>
            </a:r>
            <a:endParaRPr lang="en-US" sz="1200" dirty="0">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Training and Assessment for compliance go hand on hand</a:t>
            </a:r>
            <a:endParaRPr lang="en-US" sz="1200" dirty="0">
              <a:latin typeface="Arial" panose="020B0604020202020204" pitchFamily="34" charset="0"/>
              <a:cs typeface="Arial" panose="020B0604020202020204" pitchFamily="34" charset="0"/>
            </a:endParaRPr>
          </a:p>
          <a:p>
            <a:pPr marL="171450" indent="-171450" eaLnBrk="1" hangingPunct="1">
              <a:buFont typeface="Arial" panose="020B0604020202020204" pitchFamily="34" charset="0"/>
              <a:buChar char="•"/>
              <a:defRPr/>
            </a:pPr>
            <a:r>
              <a:rPr lang="en-US" sz="1200" dirty="0" smtClean="0">
                <a:latin typeface="Arial" panose="020B0604020202020204" pitchFamily="34" charset="0"/>
                <a:cs typeface="Arial" panose="020B0604020202020204" pitchFamily="34" charset="0"/>
              </a:rPr>
              <a:t>Do </a:t>
            </a:r>
            <a:r>
              <a:rPr lang="en-US" sz="1200" dirty="0">
                <a:latin typeface="Arial" panose="020B0604020202020204" pitchFamily="34" charset="0"/>
                <a:cs typeface="Arial" panose="020B0604020202020204" pitchFamily="34" charset="0"/>
              </a:rPr>
              <a:t>the job right the first time </a:t>
            </a:r>
            <a:r>
              <a:rPr lang="en-US" sz="1200" dirty="0" smtClean="0">
                <a:latin typeface="Arial" panose="020B0604020202020204" pitchFamily="34" charset="0"/>
                <a:cs typeface="Arial" panose="020B0604020202020204" pitchFamily="34" charset="0"/>
              </a:rPr>
              <a:t>SAFELY.</a:t>
            </a:r>
            <a:endParaRPr lang="en-US" sz="1200" dirty="0">
              <a:latin typeface="Arial" panose="020B0604020202020204" pitchFamily="34" charset="0"/>
              <a:cs typeface="Arial" panose="020B0604020202020204" pitchFamily="34" charset="0"/>
            </a:endParaRPr>
          </a:p>
          <a:p>
            <a:pPr eaLnBrk="1" hangingPunct="1">
              <a:defRPr/>
            </a:pPr>
            <a:endParaRPr lang="en-US" sz="1050" dirty="0" smtClean="0">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5445958"/>
            <a:ext cx="4648200" cy="461665"/>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b="1" dirty="0" smtClean="0">
                <a:solidFill>
                  <a:srgbClr val="FFFF00"/>
                </a:solidFill>
                <a:latin typeface="+mj-lt"/>
                <a:cs typeface="Arial" panose="020B0604020202020204" pitchFamily="34" charset="0"/>
              </a:rPr>
              <a:t>Vehicles to Keep Safe Distance at all times</a:t>
            </a:r>
            <a:endParaRPr lang="en-US" altLang="en-US" b="1" dirty="0">
              <a:solidFill>
                <a:srgbClr val="FFFF00"/>
              </a:solidFill>
              <a:latin typeface="+mj-lt"/>
              <a:cs typeface="Arial" panose="020B060402020202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4" name="Group 131"/>
          <p:cNvGrpSpPr>
            <a:grpSpLocks/>
          </p:cNvGrpSpPr>
          <p:nvPr/>
        </p:nvGrpSpPr>
        <p:grpSpPr bwMode="auto">
          <a:xfrm>
            <a:off x="8655050" y="271353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7772400" y="5181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2050" name="Picture 2" descr="C:\Users\hju\Desktop\Nimr Sarooj Incident\Incident Photos\Excavator hitting tipper cabi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3975" y="869054"/>
            <a:ext cx="3248024" cy="23749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bwMode="auto">
          <a:xfrm>
            <a:off x="6858000" y="2803524"/>
            <a:ext cx="838200" cy="0"/>
          </a:xfrm>
          <a:prstGeom prst="straightConnector1">
            <a:avLst/>
          </a:prstGeom>
          <a:solidFill>
            <a:schemeClr val="accent1"/>
          </a:solidFill>
          <a:ln w="25400" cap="flat" cmpd="sng" algn="ctr">
            <a:solidFill>
              <a:srgbClr val="FF0000"/>
            </a:solidFill>
            <a:prstDash val="solid"/>
            <a:round/>
            <a:headEnd type="arrow"/>
            <a:tailEnd type="arrow"/>
          </a:ln>
          <a:effectLst/>
        </p:spPr>
      </p:cxnSp>
      <p:cxnSp>
        <p:nvCxnSpPr>
          <p:cNvPr id="5" name="Straight Arrow Connector 4"/>
          <p:cNvCxnSpPr/>
          <p:nvPr/>
        </p:nvCxnSpPr>
        <p:spPr bwMode="auto">
          <a:xfrm flipV="1">
            <a:off x="6677025" y="2362200"/>
            <a:ext cx="0" cy="441324"/>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6" name="TextBox 5"/>
          <p:cNvSpPr txBox="1"/>
          <p:nvPr/>
        </p:nvSpPr>
        <p:spPr>
          <a:xfrm>
            <a:off x="6354761" y="2928855"/>
            <a:ext cx="2027238" cy="276999"/>
          </a:xfrm>
          <a:prstGeom prst="rect">
            <a:avLst/>
          </a:prstGeom>
          <a:noFill/>
        </p:spPr>
        <p:txBody>
          <a:bodyPr wrap="square" rtlCol="0">
            <a:spAutoFit/>
          </a:bodyPr>
          <a:lstStyle/>
          <a:p>
            <a:r>
              <a:rPr lang="en-US" sz="1200" b="1" dirty="0" smtClean="0"/>
              <a:t>Tipper to close to excavator</a:t>
            </a:r>
            <a:endParaRPr lang="en-GB" sz="1200" b="1" dirty="0"/>
          </a:p>
        </p:txBody>
      </p:sp>
      <p:sp>
        <p:nvSpPr>
          <p:cNvPr id="19" name="TextBox 18"/>
          <p:cNvSpPr txBox="1"/>
          <p:nvPr/>
        </p:nvSpPr>
        <p:spPr>
          <a:xfrm>
            <a:off x="5191125" y="990600"/>
            <a:ext cx="1295400" cy="646331"/>
          </a:xfrm>
          <a:prstGeom prst="rect">
            <a:avLst/>
          </a:prstGeom>
          <a:noFill/>
        </p:spPr>
        <p:txBody>
          <a:bodyPr wrap="square" rtlCol="0">
            <a:spAutoFit/>
          </a:bodyPr>
          <a:lstStyle/>
          <a:p>
            <a:r>
              <a:rPr lang="en-US" sz="1200" b="1" dirty="0" smtClean="0"/>
              <a:t>Bucket to high &amp; turning towards cab</a:t>
            </a:r>
            <a:endParaRPr lang="en-GB" sz="1200" b="1" dirty="0"/>
          </a:p>
        </p:txBody>
      </p:sp>
      <p:sp>
        <p:nvSpPr>
          <p:cNvPr id="21" name="TextBox 20"/>
          <p:cNvSpPr txBox="1"/>
          <p:nvPr/>
        </p:nvSpPr>
        <p:spPr>
          <a:xfrm>
            <a:off x="5257800" y="5943600"/>
            <a:ext cx="3048000" cy="646331"/>
          </a:xfrm>
          <a:prstGeom prst="rect">
            <a:avLst/>
          </a:prstGeom>
          <a:noFill/>
        </p:spPr>
        <p:txBody>
          <a:bodyPr wrap="square" rtlCol="0">
            <a:spAutoFit/>
          </a:bodyPr>
          <a:lstStyle/>
          <a:p>
            <a:r>
              <a:rPr lang="en-US" sz="1200" dirty="0" smtClean="0">
                <a:latin typeface="+mj-lt"/>
              </a:rPr>
              <a:t>Tipper to keep safe distance &amp; bucket to slew anti-clock wise and as low as possible</a:t>
            </a:r>
            <a:endParaRPr lang="en-GB" sz="1200" dirty="0">
              <a:latin typeface="+mj-lt"/>
            </a:endParaRPr>
          </a:p>
        </p:txBody>
      </p:sp>
      <p:sp>
        <p:nvSpPr>
          <p:cNvPr id="2" name="Curved Up Arrow 1"/>
          <p:cNvSpPr/>
          <p:nvPr/>
        </p:nvSpPr>
        <p:spPr bwMode="auto">
          <a:xfrm rot="16893542">
            <a:off x="7771606" y="4495800"/>
            <a:ext cx="504032" cy="381000"/>
          </a:xfrm>
          <a:prstGeom prst="curvedUpArrow">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677656"/>
          </a:xfrm>
          <a:prstGeom prst="rect">
            <a:avLst/>
          </a:prstGeom>
          <a:noFill/>
          <a:ln w="19050">
            <a:noFill/>
            <a:miter lim="800000"/>
            <a:headEnd/>
            <a:tailEnd/>
          </a:ln>
        </p:spPr>
        <p:txBody>
          <a:bodyPr>
            <a:spAutoFit/>
          </a:bodyPr>
          <a:lstStyle/>
          <a:p>
            <a:pPr algn="just" eaLnBrk="1" hangingPunct="1">
              <a:spcBef>
                <a:spcPct val="50000"/>
              </a:spcBef>
              <a:defRPr/>
            </a:pPr>
            <a:endParaRPr lang="en-US" sz="1600" dirty="0">
              <a:solidFill>
                <a:srgbClr val="000000"/>
              </a:solidFill>
              <a:latin typeface="Arial" panose="020B0604020202020204" pitchFamily="34" charset="0"/>
              <a:cs typeface="Arial" panose="020B0604020202020204" pitchFamily="34" charset="0"/>
            </a:endParaRPr>
          </a:p>
          <a:p>
            <a:pPr marL="173038" indent="-173038" eaLnBrk="1" hangingPunct="1">
              <a:defRPr/>
            </a:pPr>
            <a:endParaRPr lang="en-US" sz="1600" dirty="0">
              <a:solidFill>
                <a:srgbClr val="00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As a learning from this incident and ensure continual improvement all contract</a:t>
            </a: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managers must review their HSE HEMP against the questions asked below        </a:t>
            </a:r>
          </a:p>
          <a:p>
            <a:pPr marL="342900" indent="-342900" eaLnBrk="1" hangingPunct="1">
              <a:defRPr/>
            </a:pPr>
            <a:endParaRPr lang="en-US" sz="1600" b="1" dirty="0">
              <a:solidFill>
                <a:srgbClr val="FF0000"/>
              </a:solidFill>
              <a:latin typeface="Arial" panose="020B0604020202020204" pitchFamily="34" charset="0"/>
              <a:cs typeface="Arial" panose="020B0604020202020204" pitchFamily="34" charset="0"/>
            </a:endParaRPr>
          </a:p>
          <a:p>
            <a:pPr marL="342900" indent="-342900" eaLnBrk="1" hangingPunct="1">
              <a:defRPr/>
            </a:pPr>
            <a:r>
              <a:rPr lang="en-US" sz="1600" b="1" dirty="0">
                <a:solidFill>
                  <a:srgbClr val="0000FF"/>
                </a:solidFill>
                <a:latin typeface="Arial" panose="020B0604020202020204" pitchFamily="34" charset="0"/>
                <a:cs typeface="Arial" panose="020B0604020202020204" pitchFamily="34" charset="0"/>
              </a:rPr>
              <a:t>Confirm the following:</a:t>
            </a:r>
            <a:endParaRPr lang="en-US" sz="1600" dirty="0">
              <a:solidFill>
                <a:srgbClr val="0000FF"/>
              </a:solidFill>
              <a:latin typeface="Arial" panose="020B0604020202020204" pitchFamily="34" charset="0"/>
              <a:cs typeface="Arial" panose="020B0604020202020204" pitchFamily="34" charset="0"/>
            </a:endParaRPr>
          </a:p>
          <a:p>
            <a:pPr marL="342900" indent="-342900" eaLnBrk="1" hangingPunct="1">
              <a:defRPr/>
            </a:pPr>
            <a:endParaRPr lang="en-US" sz="1200" dirty="0">
              <a:solidFill>
                <a:srgbClr val="000000"/>
              </a:solidFill>
              <a:latin typeface="Arial" panose="020B0604020202020204" pitchFamily="34" charset="0"/>
              <a:cs typeface="Arial" panose="020B0604020202020204" pitchFamily="34" charset="0"/>
            </a:endParaRP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Do you ensure that there is a written Hazard and Effects Management Process in place for all tasks.</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Do you ensure that all personnel using HEMP competent in identifying and assessing threats and hazards.</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Do you ensure that your HEMP is implemented How Effective are your HEMP - Implementation</a:t>
            </a:r>
            <a:endParaRPr lang="en-US" sz="1200" dirty="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Does your workforce have a clear understanding how hazards and effects fits into their work environment.</a:t>
            </a:r>
          </a:p>
          <a:p>
            <a:pPr marL="342900" indent="-342900" eaLnBrk="1" hangingPunct="1">
              <a:buFont typeface="+mj-lt"/>
              <a:buAutoNum type="arabicPeriod"/>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Do you have a system in place to recover any failures in the control of hazards.</a:t>
            </a:r>
            <a:endParaRPr lang="en-US" sz="1200" strike="sngStrike" dirty="0">
              <a:solidFill>
                <a:srgbClr val="0033CC"/>
              </a:solidFill>
              <a:latin typeface="Arial" panose="020B0604020202020204" pitchFamily="34" charset="0"/>
              <a:cs typeface="Arial" panose="020B0604020202020204" pitchFamily="34" charset="0"/>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27173" y="817761"/>
            <a:ext cx="4663456"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14/05/2018                  Incident Title: HiPo</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92047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DAE86D8-C62C-48B1-9706-528E761DB5FE}"/>
</file>

<file path=customXml/itemProps2.xml><?xml version="1.0" encoding="utf-8"?>
<ds:datastoreItem xmlns:ds="http://schemas.openxmlformats.org/officeDocument/2006/customXml" ds:itemID="{4AD520CF-A264-4AF0-B428-E887D108FDDC}"/>
</file>

<file path=customXml/itemProps3.xml><?xml version="1.0" encoding="utf-8"?>
<ds:datastoreItem xmlns:ds="http://schemas.openxmlformats.org/officeDocument/2006/customXml" ds:itemID="{7E67A5A4-EA0E-475E-8A05-B2FBDB8BC378}"/>
</file>

<file path=docProps/app.xml><?xml version="1.0" encoding="utf-8"?>
<Properties xmlns="http://schemas.openxmlformats.org/officeDocument/2006/extended-properties" xmlns:vt="http://schemas.openxmlformats.org/officeDocument/2006/docPropsVTypes">
  <TotalTime>83</TotalTime>
  <Words>362</Words>
  <Application>Microsoft Office PowerPoint</Application>
  <PresentationFormat>On-screen Show (4:3)</PresentationFormat>
  <Paragraphs>37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32</cp:revision>
  <dcterms:created xsi:type="dcterms:W3CDTF">2016-03-28T05:48:29Z</dcterms:created>
  <dcterms:modified xsi:type="dcterms:W3CDTF">2018-11-26T05:18:12Z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