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97" r:id="rId2"/>
    <p:sldId id="29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923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 contractors if they have the same issues based on the management or HSE-MS failings or shortfalls identified in the investigation. Pretend you have to audit other companies to see if they could have the same issues.</a:t>
            </a:r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1078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2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2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1" y="236542"/>
            <a:ext cx="8364538" cy="607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5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4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7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1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7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0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89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7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F0857-E928-469E-BFE6-24CB53BD6AF5}" type="datetimeFigureOut">
              <a:rPr lang="en-US" smtClean="0"/>
              <a:pPr/>
              <a:t>26/11/2018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50295-2E69-4E2A-99BD-44AD4215374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1" name="Picture 3" descr="C:\Ruchi\Ruchi\PDO\2012\Corporate Identity\PDO ppt 2.jpg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7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6207" r="20833" b="7459"/>
          <a:stretch/>
        </p:blipFill>
        <p:spPr>
          <a:xfrm>
            <a:off x="6324600" y="3501774"/>
            <a:ext cx="2650927" cy="22800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306982"/>
            <a:ext cx="2631444" cy="2161229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57038" y="857577"/>
            <a:ext cx="5910813" cy="445506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11.06.</a:t>
            </a:r>
            <a:r>
              <a:rPr lang="en-GB" sz="1200" b="1" dirty="0" smtClean="0">
                <a:solidFill>
                  <a:srgbClr val="333399"/>
                </a:solidFill>
                <a:latin typeface="Tahoma" pitchFamily="34" charset="0"/>
              </a:rPr>
              <a:t>2018 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    </a:t>
            </a:r>
            <a:r>
              <a:rPr lang="en-US" sz="1200" b="1" dirty="0" smtClean="0">
                <a:solidFill>
                  <a:srgbClr val="333399"/>
                </a:solidFill>
                <a:latin typeface="Tahoma" pitchFamily="34" charset="0"/>
              </a:rPr>
              <a:t>Incident  title: HiPo</a:t>
            </a:r>
          </a:p>
          <a:p>
            <a:pPr marL="114300" indent="-114300" algn="just">
              <a:defRPr/>
            </a:pPr>
            <a:endParaRPr lang="en-US" sz="13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sz="1600" dirty="0">
              <a:solidFill>
                <a:srgbClr val="FF0000"/>
              </a:solidFill>
              <a:latin typeface="Tahoma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Forman Roustabout (Driver) and Roustabout (Passenger) were traveling back from camp to Rig site using Toyota Pickup. Approximately 2.5 km from Rig site, driver approached a S- curve and lost vehicle control which resulted the vehicle to skid out side the road and hit a sand ramp which was in road shoulder and resulted the vehicle to rollover half a turn and rested on its roof.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1200" dirty="0">
                <a:latin typeface="+mj-lt"/>
                <a:cs typeface="Arial" charset="0"/>
              </a:rPr>
              <a:t>Driver escaped the vehicle without injury and the Passenger escaped with bruise on his  left hand. </a:t>
            </a:r>
          </a:p>
          <a:p>
            <a:pPr marL="342900" indent="-342900" eaLnBrk="1" hangingPunct="1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to comply with Night Driving Limit of 50 Km/h.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vehicles IVMS devices are working.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to monitor the vehicle movements between Rig and Camp at Night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to comply with emergency response procedure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to use approved roads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Always ensure to drive defensively </a:t>
            </a:r>
            <a:endParaRPr lang="en-US" sz="14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381000" y="5443259"/>
            <a:ext cx="5323233" cy="423449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-114300">
              <a:lnSpc>
                <a:spcPct val="150000"/>
              </a:lnSpc>
              <a:defRPr/>
            </a:pPr>
            <a:r>
              <a:rPr lang="en-US" altLang="en-US" sz="16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Reduce Vehicle Speed According to Road Condition</a:t>
            </a:r>
          </a:p>
        </p:txBody>
      </p:sp>
      <p:sp>
        <p:nvSpPr>
          <p:cNvPr id="26631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4615DE-AE29-4DBE-9167-7BEF3C40510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grpSp>
        <p:nvGrpSpPr>
          <p:cNvPr id="2" name="Group 131"/>
          <p:cNvGrpSpPr>
            <a:grpSpLocks/>
          </p:cNvGrpSpPr>
          <p:nvPr/>
        </p:nvGrpSpPr>
        <p:grpSpPr bwMode="auto">
          <a:xfrm>
            <a:off x="8534400" y="2743200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32"/>
          <p:cNvSpPr>
            <a:spLocks/>
          </p:cNvSpPr>
          <p:nvPr/>
        </p:nvSpPr>
        <p:spPr bwMode="auto">
          <a:xfrm>
            <a:off x="8382000" y="51054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28623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learning from this incident and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 improvement all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managers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defRPr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ensure that all vehicles IVMS is configured as per standard?</a:t>
            </a:r>
            <a:endParaRPr lang="en-US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</a:t>
            </a:r>
            <a:r>
              <a:rPr lang="en-US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</a:t>
            </a: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the IVMS functionality of replacement vehicles?</a:t>
            </a:r>
            <a:endParaRPr lang="en-US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ensure all vehicle movements are tracked between work site and accommodation site?</a:t>
            </a:r>
            <a:endParaRPr lang="en-US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ensure all drivers are aware of IVMS Panic button use?</a:t>
            </a:r>
            <a:endParaRPr lang="en-US" sz="12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ensure that all drivers are aware of correct response following a MVI?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you ensure that your drivers are aware about night speed limit (50 km/h)?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 </a:t>
            </a:r>
            <a:r>
              <a:rPr lang="en-US" sz="1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you </a:t>
            </a:r>
            <a:r>
              <a:rPr lang="en-US" sz="120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ensure regular audits of SP2000 and IVMS compliance for you and your contractors?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-489" y="23446"/>
            <a:ext cx="9144376" cy="645991"/>
            <a:chOff x="0" y="0"/>
            <a:chExt cx="6240" cy="529"/>
          </a:xfrm>
          <a:solidFill>
            <a:srgbClr val="00B050"/>
          </a:solidFill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0" y="0"/>
              <a:ext cx="6240" cy="52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grp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7652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38B89D-F213-4B22-83B0-682ADC9DB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409741" y="838200"/>
            <a:ext cx="37385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Date: </a:t>
            </a: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11.06.</a:t>
            </a:r>
            <a:r>
              <a:rPr lang="en-GB" sz="1400" b="1" dirty="0" smtClean="0">
                <a:solidFill>
                  <a:srgbClr val="333399"/>
                </a:solidFill>
                <a:latin typeface="Tahoma" pitchFamily="34" charset="0"/>
              </a:rPr>
              <a:t>2018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    </a:t>
            </a:r>
            <a:r>
              <a:rPr lang="en-US" sz="1400" b="1" dirty="0" smtClean="0">
                <a:solidFill>
                  <a:srgbClr val="333399"/>
                </a:solidFill>
                <a:latin typeface="Tahoma" pitchFamily="34" charset="0"/>
              </a:rPr>
              <a:t>Incident title: HiPo</a:t>
            </a:r>
            <a:endParaRPr lang="en-US" sz="1400" b="1" dirty="0">
              <a:solidFill>
                <a:srgbClr val="33339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92049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A95DA009-8AF9-4833-BC68-955B1E8B181A}"/>
</file>

<file path=customXml/itemProps2.xml><?xml version="1.0" encoding="utf-8"?>
<ds:datastoreItem xmlns:ds="http://schemas.openxmlformats.org/officeDocument/2006/customXml" ds:itemID="{1A519B2E-F038-4A07-87CA-29D3BABC4717}"/>
</file>

<file path=customXml/itemProps3.xml><?xml version="1.0" encoding="utf-8"?>
<ds:datastoreItem xmlns:ds="http://schemas.openxmlformats.org/officeDocument/2006/customXml" ds:itemID="{74B43E40-84BF-4368-9FD4-7D5157A8E0F4}"/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368</Words>
  <Application>Microsoft Office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Tahoma</vt:lpstr>
      <vt:lpstr>Webdings</vt:lpstr>
      <vt:lpstr>Wingdings</vt:lpstr>
      <vt:lpstr>Theme1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Jabri, Fahad MSE51</cp:lastModifiedBy>
  <cp:revision>35</cp:revision>
  <dcterms:created xsi:type="dcterms:W3CDTF">2016-03-28T05:48:29Z</dcterms:created>
  <dcterms:modified xsi:type="dcterms:W3CDTF">2018-11-26T05:16:22Z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