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99" r:id="rId2"/>
    <p:sldId id="300"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26/11/2018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smtClean="0"/>
              <a:t>Ensure all dates and titles are input </a:t>
            </a:r>
          </a:p>
          <a:p>
            <a:endParaRPr lang="en-US" dirty="0" smtClean="0"/>
          </a:p>
          <a:p>
            <a:r>
              <a:rPr lang="en-US" dirty="0" smtClean="0"/>
              <a:t>A short description should be provided without mentioning names of contractors or</a:t>
            </a:r>
            <a:r>
              <a:rPr lang="en-US" baseline="0" dirty="0" smtClean="0"/>
              <a:t> individuals.  You should include, what happened, to who (by job title) and what injuries this resulted in.  Nothing more!</a:t>
            </a:r>
          </a:p>
          <a:p>
            <a:endParaRPr lang="en-US" baseline="0" dirty="0" smtClean="0"/>
          </a:p>
          <a:p>
            <a:r>
              <a:rPr lang="en-US" baseline="0" dirty="0" smtClean="0"/>
              <a:t>Four to five bullet points highlighting the main findings from the investigation.  Remember the target audience is the front line staff so this should be written in simple terms in a way that everyone can understand.</a:t>
            </a:r>
          </a:p>
          <a:p>
            <a:endParaRPr lang="en-US" baseline="0" dirty="0" smtClean="0"/>
          </a:p>
          <a:p>
            <a:r>
              <a:rPr lang="en-US" baseline="0" dirty="0" smtClean="0"/>
              <a:t>The strap line should be the main point you want to get across</a:t>
            </a:r>
          </a:p>
          <a:p>
            <a:endParaRPr lang="en-US" baseline="0" dirty="0" smtClean="0"/>
          </a:p>
          <a:p>
            <a:r>
              <a:rPr lang="en-US" baseline="0" dirty="0" smtClean="0"/>
              <a:t>The images should be self explanatory, what went wrong (if you create a reconstruction please ensure you do not put people at risk) and below how it should be done.   </a:t>
            </a:r>
            <a:endParaRPr lang="en-US" dirty="0"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extLst>
      <p:ext uri="{BB962C8B-B14F-4D97-AF65-F5344CB8AC3E}">
        <p14:creationId xmlns:p14="http://schemas.microsoft.com/office/powerpoint/2010/main" val="1098487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Ensure all dates and titles are input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Imagine you have to audit other companies to see if they could have the same issues.</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These questions should start</a:t>
            </a:r>
            <a:r>
              <a:rPr lang="en-US" baseline="0" dirty="0" smtClean="0">
                <a:solidFill>
                  <a:srgbClr val="0033CC"/>
                </a:solidFill>
                <a:latin typeface="Arial" charset="0"/>
                <a:cs typeface="Arial" charset="0"/>
                <a:sym typeface="Wingdings" pitchFamily="2" charset="2"/>
              </a:rPr>
              <a:t> with: Do you ensure…………………?</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extLst>
      <p:ext uri="{BB962C8B-B14F-4D97-AF65-F5344CB8AC3E}">
        <p14:creationId xmlns:p14="http://schemas.microsoft.com/office/powerpoint/2010/main" val="1397446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CA7F0857-E928-469E-BFE6-24CB53BD6AF5}" type="datetimeFigureOut">
              <a:rPr lang="en-US" smtClean="0"/>
              <a:pPr/>
              <a:t>26/11/2018</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CA7F0857-E928-469E-BFE6-24CB53BD6AF5}" type="datetimeFigureOut">
              <a:rPr lang="en-US" smtClean="0"/>
              <a:pPr/>
              <a:t>26/11/2018</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CA7F0857-E928-469E-BFE6-24CB53BD6AF5}" type="datetimeFigureOut">
              <a:rPr lang="en-US" smtClean="0"/>
              <a:pPr/>
              <a:t>26/11/2018</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F0857-E928-469E-BFE6-24CB53BD6AF5}" type="datetimeFigureOut">
              <a:rPr lang="en-US" smtClean="0"/>
              <a:pPr/>
              <a:t>26/11/2018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350295-2E69-4E2A-99BD-44AD42153746}"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E:\8622 HSE Docs\PDO HSE Incident notification\2018\06 June 2018\10-06-18 RTA-FAC\Pictures\Arsh\IMG_20180610_155515 - Copy.jpg"/>
          <p:cNvPicPr/>
          <p:nvPr/>
        </p:nvPicPr>
        <p:blipFill>
          <a:blip r:embed="rId3" cstate="print"/>
          <a:srcRect/>
          <a:stretch>
            <a:fillRect/>
          </a:stretch>
        </p:blipFill>
        <p:spPr bwMode="auto">
          <a:xfrm>
            <a:off x="5562600" y="1143001"/>
            <a:ext cx="3276600" cy="1981200"/>
          </a:xfrm>
          <a:prstGeom prst="rect">
            <a:avLst/>
          </a:prstGeom>
          <a:noFill/>
          <a:ln w="9525">
            <a:noFill/>
            <a:miter lim="800000"/>
            <a:headEnd/>
            <a:tailEnd/>
          </a:ln>
        </p:spPr>
      </p:pic>
      <p:sp>
        <p:nvSpPr>
          <p:cNvPr id="14339" name="Text Box 2"/>
          <p:cNvSpPr txBox="1">
            <a:spLocks noChangeArrowheads="1"/>
          </p:cNvSpPr>
          <p:nvPr/>
        </p:nvSpPr>
        <p:spPr bwMode="auto">
          <a:xfrm>
            <a:off x="228600" y="838200"/>
            <a:ext cx="4905375" cy="4293483"/>
          </a:xfrm>
          <a:prstGeom prst="rect">
            <a:avLst/>
          </a:prstGeom>
          <a:noFill/>
          <a:ln w="19050">
            <a:noFill/>
            <a:miter lim="800000"/>
            <a:headEnd/>
            <a:tailEnd/>
          </a:ln>
        </p:spPr>
        <p:txBody>
          <a:bodyPr wrap="square">
            <a:spAutoFit/>
          </a:bodyPr>
          <a:lstStyle/>
          <a:p>
            <a:pPr marL="114300" indent="-114300" algn="just">
              <a:defRPr/>
            </a:pPr>
            <a:r>
              <a:rPr lang="en-GB" sz="1400" b="1" dirty="0">
                <a:solidFill>
                  <a:srgbClr val="333399"/>
                </a:solidFill>
                <a:latin typeface="Tahoma" pitchFamily="34" charset="0"/>
              </a:rPr>
              <a:t>Date</a:t>
            </a:r>
            <a:r>
              <a:rPr lang="en-GB" sz="1400" b="1" dirty="0" smtClean="0">
                <a:solidFill>
                  <a:srgbClr val="333399"/>
                </a:solidFill>
                <a:latin typeface="Tahoma" pitchFamily="34" charset="0"/>
              </a:rPr>
              <a:t>:</a:t>
            </a:r>
            <a:r>
              <a:rPr lang="en-US" sz="1400" b="1" dirty="0">
                <a:solidFill>
                  <a:srgbClr val="333399"/>
                </a:solidFill>
                <a:latin typeface="Tahoma" pitchFamily="34" charset="0"/>
              </a:rPr>
              <a:t> </a:t>
            </a:r>
            <a:r>
              <a:rPr lang="en-US" sz="1400" b="1" dirty="0" smtClean="0">
                <a:solidFill>
                  <a:srgbClr val="333399"/>
                </a:solidFill>
                <a:latin typeface="Tahoma" pitchFamily="34" charset="0"/>
              </a:rPr>
              <a:t>10.06.</a:t>
            </a:r>
            <a:r>
              <a:rPr lang="en-US" sz="1400" b="1" dirty="0" smtClean="0">
                <a:solidFill>
                  <a:srgbClr val="333399"/>
                </a:solidFill>
                <a:latin typeface="Tahoma" pitchFamily="34" charset="0"/>
              </a:rPr>
              <a:t>2018    </a:t>
            </a:r>
            <a:r>
              <a:rPr lang="en-US" sz="1400" b="1" dirty="0">
                <a:solidFill>
                  <a:srgbClr val="333399"/>
                </a:solidFill>
                <a:latin typeface="Tahoma" pitchFamily="34" charset="0"/>
              </a:rPr>
              <a:t>Incident </a:t>
            </a:r>
            <a:r>
              <a:rPr lang="en-US" sz="1400" b="1" dirty="0" smtClean="0">
                <a:solidFill>
                  <a:srgbClr val="333399"/>
                </a:solidFill>
                <a:latin typeface="Tahoma" pitchFamily="34" charset="0"/>
              </a:rPr>
              <a:t>title: HiPo</a:t>
            </a:r>
            <a:endParaRPr lang="en-US" sz="1400" b="1" dirty="0">
              <a:solidFill>
                <a:srgbClr val="333399"/>
              </a:solidFill>
              <a:latin typeface="Tahoma"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Arial" panose="020B0604020202020204" pitchFamily="34" charset="0"/>
                <a:cs typeface="Arial" panose="020B0604020202020204" pitchFamily="34" charset="0"/>
              </a:rPr>
              <a:t>What happened</a:t>
            </a:r>
            <a:r>
              <a:rPr lang="en-US" sz="1600" b="1" dirty="0" smtClean="0">
                <a:solidFill>
                  <a:srgbClr val="FF0000"/>
                </a:solidFill>
                <a:latin typeface="Arial" panose="020B0604020202020204" pitchFamily="34" charset="0"/>
                <a:cs typeface="Arial" panose="020B0604020202020204" pitchFamily="34" charset="0"/>
              </a:rPr>
              <a:t>?</a:t>
            </a:r>
          </a:p>
          <a:p>
            <a:pPr marL="114300" indent="-114300" algn="just">
              <a:defRPr/>
            </a:pPr>
            <a:endParaRPr lang="en-US" sz="1600" dirty="0">
              <a:solidFill>
                <a:srgbClr val="FF0000"/>
              </a:solidFill>
              <a:latin typeface="Arial" panose="020B0604020202020204" pitchFamily="34" charset="0"/>
              <a:cs typeface="Arial" panose="020B0604020202020204" pitchFamily="34" charset="0"/>
            </a:endParaRPr>
          </a:p>
          <a:p>
            <a:r>
              <a:rPr lang="en-US" sz="1200" dirty="0" smtClean="0">
                <a:latin typeface="Arial" panose="020B0604020202020204" pitchFamily="34" charset="0"/>
                <a:cs typeface="Arial" panose="020B0604020202020204" pitchFamily="34" charset="0"/>
              </a:rPr>
              <a:t>At around 12:43 PM on 10th June 2018, one line crew in a </a:t>
            </a:r>
            <a:r>
              <a:rPr lang="en-US" sz="1200" dirty="0" err="1" smtClean="0">
                <a:latin typeface="Arial" panose="020B0604020202020204" pitchFamily="34" charset="0"/>
                <a:cs typeface="Arial" panose="020B0604020202020204" pitchFamily="34" charset="0"/>
              </a:rPr>
              <a:t>Hilux</a:t>
            </a:r>
            <a:r>
              <a:rPr lang="en-US" sz="1200" dirty="0" smtClean="0">
                <a:latin typeface="Arial" panose="020B0604020202020204" pitchFamily="34" charset="0"/>
                <a:cs typeface="Arial" panose="020B0604020202020204" pitchFamily="34" charset="0"/>
              </a:rPr>
              <a:t> were returning back to camp after finishing the job. On approaching the T junction @ Nimr - </a:t>
            </a:r>
            <a:r>
              <a:rPr lang="en-US" sz="1200" dirty="0" err="1" smtClean="0">
                <a:latin typeface="Arial" panose="020B0604020202020204" pitchFamily="34" charset="0"/>
                <a:cs typeface="Arial" panose="020B0604020202020204" pitchFamily="34" charset="0"/>
              </a:rPr>
              <a:t>Sim</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Sim</a:t>
            </a:r>
            <a:r>
              <a:rPr lang="en-US" sz="1200" dirty="0" smtClean="0">
                <a:latin typeface="Arial" panose="020B0604020202020204" pitchFamily="34" charset="0"/>
                <a:cs typeface="Arial" panose="020B0604020202020204" pitchFamily="34" charset="0"/>
              </a:rPr>
              <a:t>  on the graded road, control of the vehicle was lost resulting in the vehicle rolling over 90º coming to rest on the driver side. Medic with ambulance was deployed to incident site. On arrival and examination the driver was found with an abrasion on the right hand palm (First aid given) and four passengers with no injuries.</a:t>
            </a:r>
          </a:p>
          <a:p>
            <a:endParaRPr lang="en-US" sz="600" dirty="0">
              <a:solidFill>
                <a:srgbClr val="000000"/>
              </a:solidFill>
              <a:latin typeface="Arial" charset="0"/>
            </a:endParaRPr>
          </a:p>
          <a:p>
            <a:pPr marL="114300" indent="-114300" algn="just">
              <a:defRPr/>
            </a:pPr>
            <a:endParaRPr lang="en-US" sz="1200" b="1" dirty="0" smtClean="0">
              <a:solidFill>
                <a:srgbClr val="333399"/>
              </a:solidFill>
              <a:latin typeface="Arial" panose="020B0604020202020204" pitchFamily="34" charset="0"/>
              <a:cs typeface="Arial" panose="020B0604020202020204" pitchFamily="34" charset="0"/>
            </a:endParaRPr>
          </a:p>
          <a:p>
            <a:pPr marL="114300" indent="-114300" algn="just">
              <a:defRPr/>
            </a:pPr>
            <a:r>
              <a:rPr lang="en-US" sz="1600" b="1" dirty="0" smtClean="0">
                <a:solidFill>
                  <a:srgbClr val="333399"/>
                </a:solidFill>
                <a:latin typeface="Arial" panose="020B0604020202020204" pitchFamily="34" charset="0"/>
                <a:cs typeface="Arial" panose="020B0604020202020204" pitchFamily="34" charset="0"/>
              </a:rPr>
              <a:t>Your </a:t>
            </a:r>
            <a:r>
              <a:rPr lang="en-US" sz="1600" b="1" dirty="0">
                <a:solidFill>
                  <a:srgbClr val="333399"/>
                </a:solidFill>
                <a:latin typeface="Arial" panose="020B0604020202020204" pitchFamily="34" charset="0"/>
                <a:cs typeface="Arial" panose="020B0604020202020204" pitchFamily="34" charset="0"/>
              </a:rPr>
              <a:t>learning from this incident..</a:t>
            </a:r>
          </a:p>
          <a:p>
            <a:pPr marL="114300" indent="-114300" algn="just">
              <a:defRPr/>
            </a:pPr>
            <a:endParaRPr lang="en-US" sz="1200" dirty="0">
              <a:solidFill>
                <a:srgbClr val="000000"/>
              </a:solidFill>
              <a:latin typeface="Arial" panose="020B0604020202020204" pitchFamily="34" charset="0"/>
              <a:cs typeface="Arial" panose="020B0604020202020204" pitchFamily="34" charset="0"/>
            </a:endParaRPr>
          </a:p>
          <a:p>
            <a:pPr marL="171450" indent="-171450">
              <a:lnSpc>
                <a:spcPct val="150000"/>
              </a:lnSpc>
              <a:buFont typeface="Arial" panose="020B0604020202020204" pitchFamily="34" charset="0"/>
              <a:buChar char="•"/>
              <a:defRPr/>
            </a:pPr>
            <a:r>
              <a:rPr lang="en-US" sz="1200" dirty="0" smtClean="0">
                <a:latin typeface="Arial" panose="020B0604020202020204" pitchFamily="34" charset="0"/>
                <a:cs typeface="Arial" panose="020B0604020202020204" pitchFamily="34" charset="0"/>
              </a:rPr>
              <a:t>Always </a:t>
            </a:r>
            <a:r>
              <a:rPr lang="en-US" sz="1200" dirty="0">
                <a:latin typeface="Arial" panose="020B0604020202020204" pitchFamily="34" charset="0"/>
                <a:cs typeface="Arial" panose="020B0604020202020204" pitchFamily="34" charset="0"/>
              </a:rPr>
              <a:t>stop at T junction</a:t>
            </a:r>
          </a:p>
          <a:p>
            <a:pPr marL="171450" indent="-171450">
              <a:lnSpc>
                <a:spcPct val="150000"/>
              </a:lnSpc>
              <a:buFont typeface="Arial" panose="020B0604020202020204" pitchFamily="34" charset="0"/>
              <a:buChar char="•"/>
              <a:defRPr/>
            </a:pPr>
            <a:r>
              <a:rPr lang="en-US" sz="1200" dirty="0">
                <a:latin typeface="Arial" panose="020B0604020202020204" pitchFamily="34" charset="0"/>
                <a:cs typeface="Arial" panose="020B0604020202020204" pitchFamily="34" charset="0"/>
              </a:rPr>
              <a:t>Always slow down </a:t>
            </a:r>
            <a:r>
              <a:rPr lang="en-US" sz="1200" dirty="0" smtClean="0">
                <a:latin typeface="Arial" panose="020B0604020202020204" pitchFamily="34" charset="0"/>
                <a:cs typeface="Arial" panose="020B0604020202020204" pitchFamily="34" charset="0"/>
              </a:rPr>
              <a:t>before taking </a:t>
            </a:r>
            <a:r>
              <a:rPr lang="en-US" sz="1200" dirty="0">
                <a:latin typeface="Arial" panose="020B0604020202020204" pitchFamily="34" charset="0"/>
                <a:cs typeface="Arial" panose="020B0604020202020204" pitchFamily="34" charset="0"/>
              </a:rPr>
              <a:t>sharp </a:t>
            </a:r>
            <a:r>
              <a:rPr lang="en-US" sz="1200" dirty="0" smtClean="0">
                <a:latin typeface="Arial" panose="020B0604020202020204" pitchFamily="34" charset="0"/>
                <a:cs typeface="Arial" panose="020B0604020202020204" pitchFamily="34" charset="0"/>
              </a:rPr>
              <a:t>turns</a:t>
            </a:r>
            <a:endParaRPr lang="en-US" sz="1200" dirty="0">
              <a:latin typeface="Arial" panose="020B0604020202020204" pitchFamily="34" charset="0"/>
              <a:cs typeface="Arial" panose="020B0604020202020204" pitchFamily="34" charset="0"/>
            </a:endParaRPr>
          </a:p>
          <a:p>
            <a:pPr marL="171450" indent="-171450">
              <a:lnSpc>
                <a:spcPct val="150000"/>
              </a:lnSpc>
              <a:buFont typeface="Arial" panose="020B0604020202020204" pitchFamily="34" charset="0"/>
              <a:buChar char="•"/>
              <a:defRPr/>
            </a:pPr>
            <a:r>
              <a:rPr lang="en-US" sz="1200" dirty="0" smtClean="0">
                <a:latin typeface="Arial" panose="020B0604020202020204" pitchFamily="34" charset="0"/>
                <a:cs typeface="Arial" panose="020B0604020202020204" pitchFamily="34" charset="0"/>
              </a:rPr>
              <a:t>Always pay attention to the road when driving</a:t>
            </a:r>
          </a:p>
          <a:p>
            <a:pPr marL="171450" indent="-171450">
              <a:lnSpc>
                <a:spcPct val="150000"/>
              </a:lnSpc>
              <a:buFont typeface="Arial" panose="020B0604020202020204" pitchFamily="34" charset="0"/>
              <a:buChar char="•"/>
              <a:defRPr/>
            </a:pPr>
            <a:r>
              <a:rPr lang="en-US" sz="1200" dirty="0" smtClean="0">
                <a:latin typeface="Arial" panose="020B0604020202020204" pitchFamily="34" charset="0"/>
                <a:cs typeface="Arial" panose="020B0604020202020204" pitchFamily="34" charset="0"/>
              </a:rPr>
              <a:t>Always ensure you know your route, if in doubt stop and ask</a:t>
            </a:r>
            <a:endParaRPr lang="en-US" sz="1200" dirty="0">
              <a:latin typeface="Arial" panose="020B0604020202020204" pitchFamily="34" charset="0"/>
              <a:cs typeface="Arial" panose="020B0604020202020204" pitchFamily="34" charset="0"/>
            </a:endParaRPr>
          </a:p>
          <a:p>
            <a:pPr marL="119063" indent="-119063" eaLnBrk="1" hangingPunct="1">
              <a:defRPr/>
            </a:pP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228600" y="5105400"/>
            <a:ext cx="4724400" cy="461665"/>
          </a:xfrm>
          <a:prstGeom prst="rect">
            <a:avLst/>
          </a:prstGeom>
          <a:solidFill>
            <a:srgbClr val="0000FF"/>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p>
            <a:pPr indent="-114300" algn="ctr">
              <a:lnSpc>
                <a:spcPct val="150000"/>
              </a:lnSpc>
              <a:defRPr/>
            </a:pPr>
            <a:r>
              <a:rPr lang="en-US" altLang="en-US" sz="1600" b="1" dirty="0" smtClean="0">
                <a:solidFill>
                  <a:srgbClr val="FFFF00"/>
                </a:solidFill>
                <a:latin typeface="+mj-lt"/>
                <a:cs typeface="Arial" panose="020B0604020202020204" pitchFamily="34" charset="0"/>
              </a:rPr>
              <a:t>Always follow defensive driving techniques </a:t>
            </a:r>
            <a:endParaRPr lang="en-US" altLang="en-US" sz="1600" b="1" dirty="0">
              <a:solidFill>
                <a:srgbClr val="FFFF00"/>
              </a:solidFill>
              <a:latin typeface="+mj-lt"/>
              <a:cs typeface="Arial" panose="020B0604020202020204" pitchFamily="34" charset="0"/>
            </a:endParaRPr>
          </a:p>
        </p:txBody>
      </p:sp>
      <p:sp>
        <p:nvSpPr>
          <p:cNvPr id="17"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pic>
        <p:nvPicPr>
          <p:cNvPr id="15" name="Picture 14" descr="C:\Users\hse\Desktop\22-07-2018 PPT\new.png"/>
          <p:cNvPicPr/>
          <p:nvPr/>
        </p:nvPicPr>
        <p:blipFill rotWithShape="1">
          <a:blip r:embed="rId4" cstate="print"/>
          <a:srcRect l="22018" t="22222" r="30664" b="32298"/>
          <a:stretch/>
        </p:blipFill>
        <p:spPr bwMode="auto">
          <a:xfrm>
            <a:off x="5638800" y="3505200"/>
            <a:ext cx="3200400" cy="1981200"/>
          </a:xfrm>
          <a:prstGeom prst="rect">
            <a:avLst/>
          </a:prstGeom>
          <a:noFill/>
          <a:ln w="9525">
            <a:noFill/>
            <a:miter lim="800000"/>
            <a:headEnd/>
            <a:tailEnd/>
          </a:ln>
        </p:spPr>
      </p:pic>
      <p:sp>
        <p:nvSpPr>
          <p:cNvPr id="26634" name="Freeform 132"/>
          <p:cNvSpPr>
            <a:spLocks/>
          </p:cNvSpPr>
          <p:nvPr/>
        </p:nvSpPr>
        <p:spPr bwMode="auto">
          <a:xfrm>
            <a:off x="8305800" y="49530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grpSp>
        <p:nvGrpSpPr>
          <p:cNvPr id="3" name="Group 131"/>
          <p:cNvGrpSpPr>
            <a:grpSpLocks/>
          </p:cNvGrpSpPr>
          <p:nvPr/>
        </p:nvGrpSpPr>
        <p:grpSpPr bwMode="auto">
          <a:xfrm>
            <a:off x="8426450" y="2503487"/>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 name="عنصر نائب لرقم الشريحة 1"/>
          <p:cNvSpPr>
            <a:spLocks noGrp="1"/>
          </p:cNvSpPr>
          <p:nvPr>
            <p:ph type="sldNum" sz="quarter" idx="12"/>
          </p:nvPr>
        </p:nvSpPr>
        <p:spPr/>
        <p:txBody>
          <a:bodyPr/>
          <a:lstStyle/>
          <a:p>
            <a:pPr>
              <a:defRPr/>
            </a:pPr>
            <a:fld id="{C085B925-3865-4333-AFCB-ABF9FE11EB42}"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3754874"/>
          </a:xfrm>
          <a:prstGeom prst="rect">
            <a:avLst/>
          </a:prstGeom>
          <a:noFill/>
          <a:ln w="19050">
            <a:noFill/>
            <a:miter lim="800000"/>
            <a:headEnd/>
            <a:tailEnd/>
          </a:ln>
        </p:spPr>
        <p:txBody>
          <a:bodyPr>
            <a:spAutoFit/>
          </a:bodyPr>
          <a:lstStyle/>
          <a:p>
            <a:pPr algn="just" eaLnBrk="1" hangingPunct="1">
              <a:spcBef>
                <a:spcPct val="50000"/>
              </a:spcBef>
              <a:defRPr/>
            </a:pPr>
            <a:endParaRPr lang="en-US" sz="1600" dirty="0">
              <a:solidFill>
                <a:srgbClr val="000000"/>
              </a:solidFill>
              <a:latin typeface="Arial" panose="020B0604020202020204" pitchFamily="34" charset="0"/>
              <a:cs typeface="Arial" panose="020B0604020202020204" pitchFamily="34" charset="0"/>
            </a:endParaRPr>
          </a:p>
          <a:p>
            <a:pPr marL="173038" indent="-173038" eaLnBrk="1" hangingPunct="1">
              <a:defRPr/>
            </a:pPr>
            <a:endParaRPr lang="en-US" sz="1600" dirty="0">
              <a:solidFill>
                <a:srgbClr val="000000"/>
              </a:solidFill>
              <a:latin typeface="Arial" panose="020B0604020202020204" pitchFamily="34" charset="0"/>
              <a:cs typeface="Arial" panose="020B0604020202020204" pitchFamily="34" charset="0"/>
            </a:endParaRPr>
          </a:p>
          <a:p>
            <a:pPr marL="342900" indent="-342900" eaLnBrk="1" hangingPunct="1">
              <a:defRPr/>
            </a:pPr>
            <a:r>
              <a:rPr lang="en-US" sz="1600" b="1" dirty="0">
                <a:solidFill>
                  <a:srgbClr val="FF0000"/>
                </a:solidFill>
                <a:latin typeface="Arial" panose="020B0604020202020204" pitchFamily="34" charset="0"/>
                <a:cs typeface="Arial" panose="020B0604020202020204" pitchFamily="34" charset="0"/>
              </a:rPr>
              <a:t>As a learning from this incident and </a:t>
            </a:r>
            <a:r>
              <a:rPr lang="en-US" sz="1600" b="1" dirty="0" smtClean="0">
                <a:solidFill>
                  <a:srgbClr val="FF0000"/>
                </a:solidFill>
                <a:latin typeface="Arial" panose="020B0604020202020204" pitchFamily="34" charset="0"/>
                <a:cs typeface="Arial" panose="020B0604020202020204" pitchFamily="34" charset="0"/>
              </a:rPr>
              <a:t>to ensure </a:t>
            </a:r>
            <a:r>
              <a:rPr lang="en-US" sz="1600" b="1" dirty="0">
                <a:solidFill>
                  <a:srgbClr val="FF0000"/>
                </a:solidFill>
                <a:latin typeface="Arial" panose="020B0604020202020204" pitchFamily="34" charset="0"/>
                <a:cs typeface="Arial" panose="020B0604020202020204" pitchFamily="34" charset="0"/>
              </a:rPr>
              <a:t>continual improvement all </a:t>
            </a:r>
            <a:r>
              <a:rPr lang="en-US" sz="1600" b="1" dirty="0" smtClean="0">
                <a:solidFill>
                  <a:srgbClr val="FF0000"/>
                </a:solidFill>
                <a:latin typeface="Arial" panose="020B0604020202020204" pitchFamily="34" charset="0"/>
                <a:cs typeface="Arial" panose="020B0604020202020204" pitchFamily="34" charset="0"/>
              </a:rPr>
              <a:t>contract managers </a:t>
            </a:r>
            <a:r>
              <a:rPr lang="en-US" sz="1600" b="1" dirty="0">
                <a:solidFill>
                  <a:srgbClr val="FF0000"/>
                </a:solidFill>
                <a:latin typeface="Arial" panose="020B0604020202020204" pitchFamily="34" charset="0"/>
                <a:cs typeface="Arial" panose="020B0604020202020204" pitchFamily="34" charset="0"/>
              </a:rPr>
              <a:t>must review their HSE HEMP against the questions asked below        </a:t>
            </a:r>
          </a:p>
          <a:p>
            <a:pPr marL="342900" indent="-342900" eaLnBrk="1" hangingPunct="1">
              <a:defRPr/>
            </a:pPr>
            <a:endParaRPr lang="en-US" sz="1200" b="1" dirty="0">
              <a:solidFill>
                <a:srgbClr val="FF0000"/>
              </a:solidFill>
              <a:latin typeface="Arial" panose="020B0604020202020204" pitchFamily="34" charset="0"/>
              <a:cs typeface="Arial" panose="020B0604020202020204" pitchFamily="34" charset="0"/>
            </a:endParaRPr>
          </a:p>
          <a:p>
            <a:pPr marL="342900" indent="-342900" eaLnBrk="1" hangingPunct="1">
              <a:defRPr/>
            </a:pPr>
            <a:r>
              <a:rPr lang="en-US" sz="1600" b="1" dirty="0">
                <a:solidFill>
                  <a:srgbClr val="0000FF"/>
                </a:solidFill>
                <a:latin typeface="Arial" panose="020B0604020202020204" pitchFamily="34" charset="0"/>
                <a:cs typeface="Arial" panose="020B0604020202020204" pitchFamily="34" charset="0"/>
              </a:rPr>
              <a:t>Confirm the following:</a:t>
            </a:r>
            <a:endParaRPr lang="en-US" sz="1600" dirty="0">
              <a:solidFill>
                <a:srgbClr val="0000FF"/>
              </a:solidFill>
              <a:latin typeface="Arial" panose="020B0604020202020204" pitchFamily="34" charset="0"/>
              <a:cs typeface="Arial" panose="020B0604020202020204" pitchFamily="34" charset="0"/>
            </a:endParaRPr>
          </a:p>
          <a:p>
            <a:pPr marL="342900" indent="-342900" eaLnBrk="1" hangingPunct="1">
              <a:defRPr/>
            </a:pPr>
            <a:endParaRPr lang="en-US" sz="1200" dirty="0">
              <a:solidFill>
                <a:srgbClr val="000000"/>
              </a:solidFill>
              <a:latin typeface="Arial" panose="020B0604020202020204" pitchFamily="34" charset="0"/>
              <a:cs typeface="Arial" panose="020B0604020202020204" pitchFamily="34" charset="0"/>
            </a:endParaRPr>
          </a:p>
          <a:p>
            <a:pPr marL="342900" indent="-342900" eaLnBrk="1" hangingPunct="1">
              <a:buFont typeface="+mj-lt"/>
              <a:buAutoNum type="arabicPeriod"/>
              <a:defRPr/>
            </a:pPr>
            <a:r>
              <a:rPr lang="en-US" sz="1200" dirty="0" smtClean="0">
                <a:solidFill>
                  <a:srgbClr val="0033CC"/>
                </a:solidFill>
                <a:latin typeface="Arial" panose="020B0604020202020204" pitchFamily="34" charset="0"/>
                <a:cs typeface="Arial" panose="020B0604020202020204" pitchFamily="34" charset="0"/>
              </a:rPr>
              <a:t>Do </a:t>
            </a:r>
            <a:r>
              <a:rPr lang="en-US" sz="1200" dirty="0">
                <a:solidFill>
                  <a:srgbClr val="0033CC"/>
                </a:solidFill>
                <a:latin typeface="Arial" panose="020B0604020202020204" pitchFamily="34" charset="0"/>
                <a:cs typeface="Arial" panose="020B0604020202020204" pitchFamily="34" charset="0"/>
              </a:rPr>
              <a:t>you </a:t>
            </a:r>
            <a:r>
              <a:rPr lang="en-US" sz="1200" dirty="0" smtClean="0">
                <a:solidFill>
                  <a:srgbClr val="0033CC"/>
                </a:solidFill>
                <a:latin typeface="Arial" panose="020B0604020202020204" pitchFamily="34" charset="0"/>
                <a:cs typeface="Arial" panose="020B0604020202020204" pitchFamily="34" charset="0"/>
              </a:rPr>
              <a:t>ensure </a:t>
            </a:r>
            <a:r>
              <a:rPr lang="en-US" sz="1200" dirty="0">
                <a:solidFill>
                  <a:srgbClr val="0033CC"/>
                </a:solidFill>
                <a:latin typeface="Arial" panose="020B0604020202020204" pitchFamily="34" charset="0"/>
                <a:cs typeface="Arial" panose="020B0604020202020204" pitchFamily="34" charset="0"/>
              </a:rPr>
              <a:t>all drivers are </a:t>
            </a:r>
            <a:r>
              <a:rPr lang="en-US" sz="1200" dirty="0" smtClean="0">
                <a:solidFill>
                  <a:srgbClr val="0033CC"/>
                </a:solidFill>
                <a:latin typeface="Arial" panose="020B0604020202020204" pitchFamily="34" charset="0"/>
                <a:cs typeface="Arial" panose="020B0604020202020204" pitchFamily="34" charset="0"/>
              </a:rPr>
              <a:t>trained and experienced?</a:t>
            </a:r>
          </a:p>
          <a:p>
            <a:pPr marL="342900" indent="-342900" eaLnBrk="1" hangingPunct="1">
              <a:buFont typeface="+mj-lt"/>
              <a:buAutoNum type="arabicPeriod"/>
              <a:defRPr/>
            </a:pPr>
            <a:r>
              <a:rPr lang="en-US" sz="1200" dirty="0" smtClean="0">
                <a:solidFill>
                  <a:srgbClr val="0033CC"/>
                </a:solidFill>
                <a:latin typeface="Arial" panose="020B0604020202020204" pitchFamily="34" charset="0"/>
                <a:cs typeface="Arial" panose="020B0604020202020204" pitchFamily="34" charset="0"/>
              </a:rPr>
              <a:t>Do you ensure all drivers are supervised?</a:t>
            </a:r>
          </a:p>
          <a:p>
            <a:pPr marL="342900" indent="-342900" eaLnBrk="1" hangingPunct="1">
              <a:buFont typeface="+mj-lt"/>
              <a:buAutoNum type="arabicPeriod"/>
              <a:defRPr/>
            </a:pPr>
            <a:r>
              <a:rPr lang="en-US" sz="1200" dirty="0" smtClean="0">
                <a:solidFill>
                  <a:srgbClr val="0033CC"/>
                </a:solidFill>
                <a:latin typeface="Arial" panose="020B0604020202020204" pitchFamily="34" charset="0"/>
                <a:cs typeface="Arial" panose="020B0604020202020204" pitchFamily="34" charset="0"/>
              </a:rPr>
              <a:t>Do </a:t>
            </a:r>
            <a:r>
              <a:rPr lang="en-US" sz="1200" dirty="0">
                <a:solidFill>
                  <a:srgbClr val="0033CC"/>
                </a:solidFill>
                <a:latin typeface="Arial" panose="020B0604020202020204" pitchFamily="34" charset="0"/>
                <a:cs typeface="Arial" panose="020B0604020202020204" pitchFamily="34" charset="0"/>
              </a:rPr>
              <a:t>you </a:t>
            </a:r>
            <a:r>
              <a:rPr lang="en-US" sz="1200" dirty="0" smtClean="0">
                <a:solidFill>
                  <a:srgbClr val="0033CC"/>
                </a:solidFill>
                <a:latin typeface="Arial" panose="020B0604020202020204" pitchFamily="34" charset="0"/>
                <a:cs typeface="Arial" panose="020B0604020202020204" pitchFamily="34" charset="0"/>
              </a:rPr>
              <a:t>ensure driver fatigue is managed?</a:t>
            </a:r>
          </a:p>
          <a:p>
            <a:pPr marL="342900" indent="-342900" eaLnBrk="1" hangingPunct="1">
              <a:buFont typeface="+mj-lt"/>
              <a:buAutoNum type="arabicPeriod"/>
              <a:defRPr/>
            </a:pPr>
            <a:r>
              <a:rPr lang="en-US" sz="1200" dirty="0" smtClean="0">
                <a:solidFill>
                  <a:srgbClr val="0033CC"/>
                </a:solidFill>
                <a:latin typeface="Arial" panose="020B0604020202020204" pitchFamily="34" charset="0"/>
                <a:cs typeface="Arial" panose="020B0604020202020204" pitchFamily="34" charset="0"/>
              </a:rPr>
              <a:t>Do </a:t>
            </a:r>
            <a:r>
              <a:rPr lang="en-US" sz="1200" dirty="0">
                <a:solidFill>
                  <a:srgbClr val="0033CC"/>
                </a:solidFill>
                <a:latin typeface="Arial" panose="020B0604020202020204" pitchFamily="34" charset="0"/>
                <a:cs typeface="Arial" panose="020B0604020202020204" pitchFamily="34" charset="0"/>
              </a:rPr>
              <a:t>you ensure all drivers are assessed for competency on regular </a:t>
            </a:r>
            <a:r>
              <a:rPr lang="en-US" sz="1200" dirty="0" smtClean="0">
                <a:solidFill>
                  <a:srgbClr val="0033CC"/>
                </a:solidFill>
                <a:latin typeface="Arial" panose="020B0604020202020204" pitchFamily="34" charset="0"/>
                <a:cs typeface="Arial" panose="020B0604020202020204" pitchFamily="34" charset="0"/>
              </a:rPr>
              <a:t>basis?</a:t>
            </a:r>
            <a:endParaRPr lang="en-US" sz="1200" dirty="0">
              <a:solidFill>
                <a:srgbClr val="0033CC"/>
              </a:solidFill>
              <a:latin typeface="Arial" panose="020B0604020202020204" pitchFamily="34" charset="0"/>
              <a:cs typeface="Arial" panose="020B0604020202020204" pitchFamily="34" charset="0"/>
            </a:endParaRPr>
          </a:p>
          <a:p>
            <a:pPr marL="342900" indent="-342900" eaLnBrk="1" hangingPunct="1">
              <a:defRPr/>
            </a:pPr>
            <a:endParaRPr lang="en-US" sz="1200" i="1" dirty="0" smtClean="0">
              <a:solidFill>
                <a:srgbClr val="0033CC"/>
              </a:solidFill>
              <a:latin typeface="Arial" panose="020B0604020202020204" pitchFamily="34" charset="0"/>
              <a:cs typeface="Arial" panose="020B0604020202020204" pitchFamily="34" charset="0"/>
              <a:sym typeface="Wingdings" pitchFamily="2" charset="2"/>
            </a:endParaRPr>
          </a:p>
          <a:p>
            <a:pPr marL="342900" indent="-342900" eaLnBrk="1" hangingPunct="1">
              <a:defRPr/>
            </a:pPr>
            <a:endParaRPr lang="en-US" sz="1200" i="1" dirty="0" smtClean="0">
              <a:solidFill>
                <a:srgbClr val="0033CC"/>
              </a:solidFill>
              <a:latin typeface="Arial" panose="020B0604020202020204" pitchFamily="34" charset="0"/>
              <a:cs typeface="Arial" panose="020B0604020202020204" pitchFamily="34" charset="0"/>
              <a:sym typeface="Wingdings" pitchFamily="2" charset="2"/>
            </a:endParaRPr>
          </a:p>
          <a:p>
            <a:pPr marL="342900" indent="-342900" eaLnBrk="1" hangingPunct="1">
              <a:defRPr/>
            </a:pPr>
            <a:r>
              <a:rPr lang="en-US" sz="1200" i="1" dirty="0" smtClean="0">
                <a:solidFill>
                  <a:srgbClr val="0033CC"/>
                </a:solidFill>
                <a:latin typeface="Arial" panose="020B0604020202020204" pitchFamily="34" charset="0"/>
                <a:cs typeface="Arial" panose="020B0604020202020204" pitchFamily="34" charset="0"/>
                <a:sym typeface="Wingdings" pitchFamily="2" charset="2"/>
              </a:rPr>
              <a:t>* If the answer is NO to any of the above questions please ensure you take action to correct this finding. </a:t>
            </a:r>
            <a:endParaRPr lang="en-US" sz="1200" i="1" dirty="0">
              <a:solidFill>
                <a:srgbClr val="0033CC"/>
              </a:solidFill>
              <a:latin typeface="Arial" panose="020B0604020202020204" pitchFamily="34" charset="0"/>
              <a:cs typeface="Arial" panose="020B0604020202020204" pitchFamily="34" charset="0"/>
              <a:sym typeface="Wingdings" pitchFamily="2" charset="2"/>
            </a:endParaRPr>
          </a:p>
          <a:p>
            <a:pPr marL="119063" indent="-119063" eaLnBrk="1" hangingPunct="1">
              <a:defRPr/>
            </a:pPr>
            <a:endParaRPr lang="en-US" sz="1400" dirty="0">
              <a:solidFill>
                <a:srgbClr val="0033CC"/>
              </a:solidFill>
              <a:latin typeface="+mj-lt"/>
              <a:sym typeface="Wingdings" pitchFamily="2" charset="2"/>
            </a:endParaRP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sp>
        <p:nvSpPr>
          <p:cNvPr id="27653" name="Rectangle 8"/>
          <p:cNvSpPr>
            <a:spLocks noChangeArrowheads="1"/>
          </p:cNvSpPr>
          <p:nvPr/>
        </p:nvSpPr>
        <p:spPr bwMode="auto">
          <a:xfrm>
            <a:off x="720593" y="848274"/>
            <a:ext cx="3844322" cy="307777"/>
          </a:xfrm>
          <a:prstGeom prst="rect">
            <a:avLst/>
          </a:prstGeom>
          <a:noFill/>
          <a:ln w="9525">
            <a:noFill/>
            <a:miter lim="800000"/>
            <a:headEnd/>
            <a:tailEnd/>
          </a:ln>
        </p:spPr>
        <p:txBody>
          <a:bodyPr wrap="none">
            <a:spAutoFit/>
          </a:bodyPr>
          <a:lstStyle/>
          <a:p>
            <a:pPr marL="114300" indent="-114300" algn="just"/>
            <a:r>
              <a:rPr lang="en-GB" sz="1400" b="1" dirty="0">
                <a:solidFill>
                  <a:srgbClr val="333399"/>
                </a:solidFill>
                <a:latin typeface="Tahoma" pitchFamily="34" charset="0"/>
              </a:rPr>
              <a:t>Date</a:t>
            </a:r>
            <a:r>
              <a:rPr lang="en-GB" sz="1400" b="1" dirty="0" smtClean="0">
                <a:solidFill>
                  <a:srgbClr val="333399"/>
                </a:solidFill>
                <a:latin typeface="Tahoma" pitchFamily="34" charset="0"/>
              </a:rPr>
              <a:t>: </a:t>
            </a:r>
            <a:r>
              <a:rPr lang="en-GB" sz="1400" b="1" dirty="0" smtClean="0">
                <a:solidFill>
                  <a:srgbClr val="333399"/>
                </a:solidFill>
                <a:latin typeface="Tahoma" pitchFamily="34" charset="0"/>
              </a:rPr>
              <a:t>10.06.</a:t>
            </a:r>
            <a:r>
              <a:rPr lang="en-GB" sz="1400" b="1" dirty="0" smtClean="0">
                <a:solidFill>
                  <a:srgbClr val="333399"/>
                </a:solidFill>
                <a:latin typeface="Tahoma" pitchFamily="34" charset="0"/>
              </a:rPr>
              <a:t>2018</a:t>
            </a:r>
            <a:r>
              <a:rPr lang="en-US" sz="1400" b="1" dirty="0" smtClean="0">
                <a:solidFill>
                  <a:srgbClr val="333399"/>
                </a:solidFill>
                <a:latin typeface="Tahoma" pitchFamily="34" charset="0"/>
              </a:rPr>
              <a:t>       </a:t>
            </a:r>
            <a:r>
              <a:rPr lang="en-US" sz="1400" b="1" dirty="0">
                <a:solidFill>
                  <a:srgbClr val="333399"/>
                </a:solidFill>
                <a:latin typeface="Tahoma" pitchFamily="34" charset="0"/>
              </a:rPr>
              <a:t>Incident </a:t>
            </a:r>
            <a:r>
              <a:rPr lang="en-US" sz="1400" b="1" dirty="0" smtClean="0">
                <a:solidFill>
                  <a:srgbClr val="333399"/>
                </a:solidFill>
                <a:latin typeface="Tahoma" pitchFamily="34" charset="0"/>
              </a:rPr>
              <a:t>title: HiPo</a:t>
            </a:r>
            <a:endParaRPr lang="en-US" sz="1400" b="1" dirty="0">
              <a:solidFill>
                <a:srgbClr val="333399"/>
              </a:solidFill>
              <a:latin typeface="Tahoma" pitchFamily="34" charset="0"/>
            </a:endParaRPr>
          </a:p>
        </p:txBody>
      </p:sp>
      <p:sp>
        <p:nvSpPr>
          <p:cNvPr id="11" name="Text Box 12"/>
          <p:cNvSpPr txBox="1">
            <a:spLocks noChangeArrowheads="1"/>
          </p:cNvSpPr>
          <p:nvPr/>
        </p:nvSpPr>
        <p:spPr bwMode="auto">
          <a:xfrm>
            <a:off x="1080560" y="59411"/>
            <a:ext cx="7056117" cy="646113"/>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 name="عنصر نائب لرقم الشريحة 1"/>
          <p:cNvSpPr>
            <a:spLocks noGrp="1"/>
          </p:cNvSpPr>
          <p:nvPr>
            <p:ph type="sldNum" sz="quarter" idx="12"/>
          </p:nvPr>
        </p:nvSpPr>
        <p:spPr/>
        <p:txBody>
          <a:bodyPr/>
          <a:lstStyle/>
          <a:p>
            <a:pPr>
              <a:defRPr/>
            </a:pPr>
            <a:fld id="{C085B925-3865-4333-AFCB-ABF9FE11EB42}" type="slidenum">
              <a:rPr lang="en-US" smtClean="0"/>
              <a:pPr>
                <a:defRPr/>
              </a:pPr>
              <a:t>2</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92051</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77AADA72-2EF9-424B-B1DD-A860CDB2572E}"/>
</file>

<file path=customXml/itemProps2.xml><?xml version="1.0" encoding="utf-8"?>
<ds:datastoreItem xmlns:ds="http://schemas.openxmlformats.org/officeDocument/2006/customXml" ds:itemID="{472FF27B-593D-4E1C-AC0E-AC96248C6CEF}"/>
</file>

<file path=customXml/itemProps3.xml><?xml version="1.0" encoding="utf-8"?>
<ds:datastoreItem xmlns:ds="http://schemas.openxmlformats.org/officeDocument/2006/customXml" ds:itemID="{42F530A4-518D-4C81-AF30-79E13079591D}"/>
</file>

<file path=docProps/app.xml><?xml version="1.0" encoding="utf-8"?>
<Properties xmlns="http://schemas.openxmlformats.org/officeDocument/2006/extended-properties" xmlns:vt="http://schemas.openxmlformats.org/officeDocument/2006/docPropsVTypes">
  <TotalTime>96</TotalTime>
  <Words>464</Words>
  <Application>Microsoft Office PowerPoint</Application>
  <PresentationFormat>On-screen Show (4:3)</PresentationFormat>
  <Paragraphs>52</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Tahoma</vt:lpstr>
      <vt:lpstr>Webdings</vt:lpstr>
      <vt:lpstr>Wingdings</vt:lpstr>
      <vt:lpstr>Theme1</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Jabri, Fahad MSE51</cp:lastModifiedBy>
  <cp:revision>36</cp:revision>
  <dcterms:created xsi:type="dcterms:W3CDTF">2016-03-28T05:48:29Z</dcterms:created>
  <dcterms:modified xsi:type="dcterms:W3CDTF">2018-11-26T05:15:05Z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