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1" r:id="rId2"/>
    <p:sldId id="30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5739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50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5029200" cy="421653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 28.06.2018 </a:t>
            </a: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        </a:t>
            </a:r>
            <a:r>
              <a:rPr lang="en-GB" sz="1400" b="1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title: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HiPo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8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8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8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8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defRPr/>
            </a:pPr>
            <a:endParaRPr lang="en-GB" sz="1200" dirty="0">
              <a:latin typeface="Arial" charset="0"/>
              <a:cs typeface="Arial" charset="0"/>
            </a:endParaRPr>
          </a:p>
          <a:p>
            <a:pPr algn="just">
              <a:defRPr/>
            </a:pPr>
            <a:r>
              <a:rPr lang="en-GB" sz="1400" dirty="0">
                <a:latin typeface="Calibri" pitchFamily="34" charset="0"/>
                <a:cs typeface="Arial" charset="0"/>
              </a:rPr>
              <a:t>While running in hole the 11</a:t>
            </a:r>
            <a:r>
              <a:rPr lang="en-GB" sz="1400" baseline="30000" dirty="0">
                <a:latin typeface="Calibri" pitchFamily="34" charset="0"/>
                <a:cs typeface="Arial" charset="0"/>
              </a:rPr>
              <a:t>th</a:t>
            </a:r>
            <a:r>
              <a:rPr lang="en-GB" sz="1400" dirty="0">
                <a:latin typeface="Calibri" pitchFamily="34" charset="0"/>
                <a:cs typeface="Arial" charset="0"/>
              </a:rPr>
              <a:t> joint of 4.5” tubing using the carne auxiliary hook, the Wire rope snapped causing the tubing string to slip into the well and the auxiliary hook to drop approximately half a meter from the wellhead. No one was injured during the incident.</a:t>
            </a:r>
            <a:endParaRPr lang="en-US" sz="1400" b="1" dirty="0">
              <a:latin typeface="Calibri" pitchFamily="34" charset="0"/>
              <a:cs typeface="Arial" charset="0"/>
            </a:endParaRPr>
          </a:p>
          <a:p>
            <a:pPr marL="342900" indent="-342900" eaLnBrk="1" hangingPunct="1">
              <a:defRPr/>
            </a:pPr>
            <a:endParaRPr lang="en-US" sz="110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endParaRPr lang="en-US" sz="18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8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8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7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+mj-lt"/>
                <a:cs typeface="Arial" panose="020B0604020202020204" pitchFamily="34" charset="0"/>
              </a:rPr>
              <a:t>Always ensure team are aware of load slewing hazards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+mj-lt"/>
                <a:cs typeface="Arial" panose="020B0604020202020204" pitchFamily="34" charset="0"/>
              </a:rPr>
              <a:t>Always ensure to comply with Lift Plan, TBT and TRIC requirements.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+mj-lt"/>
                <a:cs typeface="Arial" panose="020B0604020202020204" pitchFamily="34" charset="0"/>
              </a:rPr>
              <a:t>Always ensure to verify that all securing retention are checked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+mj-lt"/>
                <a:cs typeface="Arial" panose="020B0604020202020204" pitchFamily="34" charset="0"/>
              </a:rPr>
              <a:t>Always ensure key personnel changes are managed through </a:t>
            </a:r>
            <a:r>
              <a:rPr lang="en-US" sz="1200" dirty="0" smtClean="0">
                <a:latin typeface="+mj-lt"/>
                <a:cs typeface="Arial" panose="020B0604020202020204" pitchFamily="34" charset="0"/>
              </a:rPr>
              <a:t>MOC</a:t>
            </a:r>
            <a:endParaRPr lang="en-US" sz="1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410200"/>
            <a:ext cx="4876799" cy="423449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lnSpc>
                <a:spcPct val="150000"/>
              </a:lnSpc>
              <a:defRPr/>
            </a:pPr>
            <a:r>
              <a:rPr lang="en-US" altLang="en-US" sz="160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Always ensure </a:t>
            </a:r>
            <a:r>
              <a:rPr lang="en-US" altLang="en-US" sz="160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straight lifting</a:t>
            </a:r>
            <a:endParaRPr lang="en-US" altLang="en-US" sz="1600" b="1" dirty="0">
              <a:solidFill>
                <a:srgbClr val="FFFF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204292" y="6248687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0690B8-2267-4E96-9E71-0E7FF7B791E3}"/>
              </a:ext>
            </a:extLst>
          </p:cNvPr>
          <p:cNvSpPr txBox="1"/>
          <p:nvPr/>
        </p:nvSpPr>
        <p:spPr>
          <a:xfrm>
            <a:off x="5943600" y="3124200"/>
            <a:ext cx="2731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Load slewing can damage the stopper and push the line out of the pulley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E6E1A1-CA78-46E2-897A-D947A0AE5229}"/>
              </a:ext>
            </a:extLst>
          </p:cNvPr>
          <p:cNvSpPr txBox="1"/>
          <p:nvPr/>
        </p:nvSpPr>
        <p:spPr>
          <a:xfrm>
            <a:off x="5791200" y="5943600"/>
            <a:ext cx="2895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Lifting </a:t>
            </a:r>
            <a:r>
              <a:rPr lang="en-US" sz="1100" dirty="0"/>
              <a:t>without load slewing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642385"/>
            <a:ext cx="3347486" cy="1963845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09F30D55-E949-438E-AB81-D949F91F3BF5}"/>
              </a:ext>
            </a:extLst>
          </p:cNvPr>
          <p:cNvGrpSpPr/>
          <p:nvPr/>
        </p:nvGrpSpPr>
        <p:grpSpPr>
          <a:xfrm>
            <a:off x="5791200" y="1066800"/>
            <a:ext cx="3167293" cy="2009308"/>
            <a:chOff x="6361803" y="1038693"/>
            <a:chExt cx="2444289" cy="1827334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AE7BB47-0D4D-4129-B9D8-0FCB5C3105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61803" y="1038693"/>
              <a:ext cx="2444289" cy="1827334"/>
            </a:xfrm>
            <a:prstGeom prst="rect">
              <a:avLst/>
            </a:prstGeom>
          </p:spPr>
        </p:pic>
        <p:grpSp>
          <p:nvGrpSpPr>
            <p:cNvPr id="6" name="Group 16">
              <a:extLst>
                <a:ext uri="{FF2B5EF4-FFF2-40B4-BE49-F238E27FC236}">
                  <a16:creationId xmlns:a16="http://schemas.microsoft.com/office/drawing/2014/main" id="{9994861D-2B41-4918-9F8F-1C5DBDCE9F27}"/>
                </a:ext>
              </a:extLst>
            </p:cNvPr>
            <p:cNvGrpSpPr/>
            <p:nvPr/>
          </p:nvGrpSpPr>
          <p:grpSpPr>
            <a:xfrm>
              <a:off x="7315206" y="1779401"/>
              <a:ext cx="897842" cy="1022740"/>
              <a:chOff x="5440282" y="1650807"/>
              <a:chExt cx="945739" cy="1152331"/>
            </a:xfrm>
          </p:grpSpPr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4C360CBF-FF4A-42D4-B958-5A4B6A1C270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00700" y="1650807"/>
                <a:ext cx="0" cy="1092393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84BCC2C6-F4D1-475A-B43E-8EB11D134D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597028" y="1659669"/>
                <a:ext cx="788993" cy="1143469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1" name="Arc 20">
                <a:extLst>
                  <a:ext uri="{FF2B5EF4-FFF2-40B4-BE49-F238E27FC236}">
                    <a16:creationId xmlns:a16="http://schemas.microsoft.com/office/drawing/2014/main" id="{B1328C2F-754E-463A-8BB8-1132135CEC43}"/>
                  </a:ext>
                </a:extLst>
              </p:cNvPr>
              <p:cNvSpPr/>
              <p:nvPr/>
            </p:nvSpPr>
            <p:spPr bwMode="auto">
              <a:xfrm rot="5400000">
                <a:off x="5520791" y="1711813"/>
                <a:ext cx="160040" cy="321057"/>
              </a:xfrm>
              <a:prstGeom prst="arc">
                <a:avLst/>
              </a:prstGeom>
              <a:noFill/>
              <a:ln w="952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" name="Group 27">
            <a:extLst>
              <a:ext uri="{FF2B5EF4-FFF2-40B4-BE49-F238E27FC236}">
                <a16:creationId xmlns:a16="http://schemas.microsoft.com/office/drawing/2014/main" id="{EA832B48-0F8E-447C-BC7E-29C525E1DB2B}"/>
              </a:ext>
            </a:extLst>
          </p:cNvPr>
          <p:cNvGrpSpPr/>
          <p:nvPr/>
        </p:nvGrpSpPr>
        <p:grpSpPr>
          <a:xfrm>
            <a:off x="7391400" y="4038600"/>
            <a:ext cx="838200" cy="972311"/>
            <a:chOff x="7772400" y="3639617"/>
            <a:chExt cx="838200" cy="972311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5E0AD53-7C32-47C4-9EDE-C6FB9BE7536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72400" y="3642385"/>
              <a:ext cx="0" cy="969543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6120EF0-2CE8-4283-8E8F-50A0CBBB6A8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772400" y="3639617"/>
              <a:ext cx="838200" cy="276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B0321C5-78E0-455B-ACF8-5899EE8225E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44198" y="3673660"/>
              <a:ext cx="0" cy="152400"/>
            </a:xfrm>
            <a:prstGeom prst="line">
              <a:avLst/>
            </a:prstGeom>
            <a:ln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6A39C01-524D-4870-9E9A-B988C799F63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772400" y="3826060"/>
              <a:ext cx="152400" cy="0"/>
            </a:xfrm>
            <a:prstGeom prst="line">
              <a:avLst/>
            </a:prstGeom>
            <a:ln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131"/>
          <p:cNvGrpSpPr>
            <a:grpSpLocks/>
          </p:cNvGrpSpPr>
          <p:nvPr/>
        </p:nvGrpSpPr>
        <p:grpSpPr bwMode="auto">
          <a:xfrm>
            <a:off x="8426450" y="2503487"/>
            <a:ext cx="336550" cy="544513"/>
            <a:chOff x="3504" y="544"/>
            <a:chExt cx="2287" cy="1855"/>
          </a:xfrm>
        </p:grpSpPr>
        <p:sp>
          <p:nvSpPr>
            <p:cNvPr id="2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Freeform 132"/>
          <p:cNvSpPr>
            <a:spLocks/>
          </p:cNvSpPr>
          <p:nvPr/>
        </p:nvSpPr>
        <p:spPr bwMode="auto">
          <a:xfrm>
            <a:off x="8534400" y="5105400"/>
            <a:ext cx="3810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553997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improvement </a:t>
            </a:r>
            <a:r>
              <a:rPr lang="en-US" sz="1600" b="1">
                <a:solidFill>
                  <a:srgbClr val="FF0000"/>
                </a:solidFill>
                <a:latin typeface="Tahoma" pitchFamily="34" charset="0"/>
              </a:rPr>
              <a:t>all </a:t>
            </a:r>
            <a:r>
              <a:rPr lang="en-US" sz="1600" b="1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FF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1 Do you ensure that lift plan is in place for all critical lifting activities?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2 Do you ensure the implementation of lift plans?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3 </a:t>
            </a:r>
            <a:r>
              <a:rPr lang="en-GB" sz="1400" dirty="0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Do you ensure your supervisors are competent in lifting operations and aware of their responsibilities? </a:t>
            </a:r>
            <a:endParaRPr lang="en-US" sz="1400" dirty="0">
              <a:solidFill>
                <a:srgbClr val="0000FF"/>
              </a:solidFill>
              <a:latin typeface="Arial" charset="0"/>
              <a:sym typeface="Wingdings" pitchFamily="2" charset="2"/>
            </a:endParaRPr>
          </a:p>
          <a:p>
            <a:pPr eaLnBrk="1" hangingPunct="1">
              <a:defRPr/>
            </a:pPr>
            <a:r>
              <a:rPr lang="en-US" sz="1400" dirty="0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4 Do you ensure the MOC is followed whenever is required?</a:t>
            </a:r>
          </a:p>
          <a:p>
            <a:pPr eaLnBrk="1" hangingPunct="1">
              <a:defRPr/>
            </a:pPr>
            <a:r>
              <a:rPr lang="en-US" sz="1400" dirty="0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5 Do you ensure learnings for past incidents are cascaded?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149585" y="914400"/>
            <a:ext cx="416171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 28.06.2018 </a:t>
            </a:r>
            <a:r>
              <a:rPr lang="en-GB" sz="1400" b="1" dirty="0" smtClean="0">
                <a:solidFill>
                  <a:srgbClr val="FF0000"/>
                </a:solidFill>
                <a:latin typeface="Tahoma" pitchFamily="34" charset="0"/>
              </a:rPr>
              <a:t>          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Incident title: HiPo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92054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8F4CB27-573A-43BA-AC04-8015FBF4078F}"/>
</file>

<file path=customXml/itemProps2.xml><?xml version="1.0" encoding="utf-8"?>
<ds:datastoreItem xmlns:ds="http://schemas.openxmlformats.org/officeDocument/2006/customXml" ds:itemID="{46BCC5AB-9468-45C5-81AC-4044F81BAC2E}"/>
</file>

<file path=customXml/itemProps3.xml><?xml version="1.0" encoding="utf-8"?>
<ds:datastoreItem xmlns:ds="http://schemas.openxmlformats.org/officeDocument/2006/customXml" ds:itemID="{D9498BBA-FDAA-4F11-BD6F-D30A55D48B27}"/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488</Words>
  <Application>Microsoft Office PowerPoint</Application>
  <PresentationFormat>On-screen Show (4:3)</PresentationFormat>
  <Paragraphs>64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Theme1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Jabri, Fahad MSE51</cp:lastModifiedBy>
  <cp:revision>36</cp:revision>
  <dcterms:created xsi:type="dcterms:W3CDTF">2016-03-28T05:48:29Z</dcterms:created>
  <dcterms:modified xsi:type="dcterms:W3CDTF">2018-11-26T05:12:05Z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