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83" r:id="rId2"/>
    <p:sldId id="28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768964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60118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9579" y="880554"/>
            <a:ext cx="5400558" cy="473975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GB" sz="1600" b="1" dirty="0" smtClean="0">
                <a:solidFill>
                  <a:srgbClr val="333399"/>
                </a:solidFill>
                <a:latin typeface="Tahoma" pitchFamily="34" charset="0"/>
              </a:rPr>
              <a:t>: 03.04.2018</a:t>
            </a:r>
            <a:r>
              <a:rPr lang="en-US" sz="1600" b="1" dirty="0" smtClean="0">
                <a:solidFill>
                  <a:srgbClr val="333399"/>
                </a:solidFill>
                <a:latin typeface="Tahoma" pitchFamily="34" charset="0"/>
              </a:rPr>
              <a:t>                        </a:t>
            </a:r>
            <a:r>
              <a:rPr lang="en-US" sz="1600" b="1" dirty="0">
                <a:solidFill>
                  <a:srgbClr val="333399"/>
                </a:solidFill>
                <a:latin typeface="Tahoma" pitchFamily="34" charset="0"/>
              </a:rPr>
              <a:t>Incident </a:t>
            </a:r>
            <a:r>
              <a:rPr lang="en-US" sz="1600" b="1" dirty="0" smtClean="0">
                <a:solidFill>
                  <a:srgbClr val="333399"/>
                </a:solidFill>
                <a:latin typeface="Tahoma" pitchFamily="34" charset="0"/>
              </a:rPr>
              <a:t>title: LTI </a:t>
            </a:r>
          </a:p>
          <a:p>
            <a:pPr marL="114300" indent="-114300" algn="just">
              <a:defRPr/>
            </a:pPr>
            <a:endParaRPr lang="en-US" sz="1200" b="1" dirty="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a:t>
            </a:r>
            <a:r>
              <a:rPr lang="en-US" sz="1600" b="1" dirty="0" smtClean="0">
                <a:solidFill>
                  <a:srgbClr val="FF0000"/>
                </a:solidFill>
                <a:latin typeface="Tahoma" pitchFamily="34" charset="0"/>
              </a:rPr>
              <a:t>happened? </a:t>
            </a:r>
          </a:p>
          <a:p>
            <a:pPr marL="114300" indent="-114300" algn="just">
              <a:defRPr/>
            </a:pPr>
            <a:endParaRPr lang="en-US" sz="1600" b="1" dirty="0" smtClean="0">
              <a:solidFill>
                <a:srgbClr val="FF0000"/>
              </a:solidFill>
              <a:latin typeface="Tahoma" pitchFamily="34" charset="0"/>
            </a:endParaRPr>
          </a:p>
          <a:p>
            <a:pPr marL="0" indent="0">
              <a:spcBef>
                <a:spcPts val="0"/>
              </a:spcBef>
            </a:pPr>
            <a:r>
              <a:rPr lang="en-US" sz="1400" dirty="0"/>
              <a:t>While laying down 4” drill pipe from rig floor, roustabout went up on the catwalk to remove the lifting cap</a:t>
            </a:r>
            <a:r>
              <a:rPr lang="en-US" sz="1400" dirty="0" smtClean="0"/>
              <a:t>.  </a:t>
            </a:r>
            <a:r>
              <a:rPr lang="en-US" sz="1400" dirty="0"/>
              <a:t>After removing the lifting cap roustabout pushed the drill pipe backward on the roller bars, the pipe moved toward edge of catwalk, knocking roustabout to ground (approximately 1.1 meter height) and </a:t>
            </a:r>
            <a:r>
              <a:rPr lang="en-US" sz="1400" dirty="0" smtClean="0"/>
              <a:t>DP landed on </a:t>
            </a:r>
            <a:r>
              <a:rPr lang="en-US" sz="1400" dirty="0"/>
              <a:t>his left leg above </a:t>
            </a:r>
            <a:r>
              <a:rPr lang="en-US" sz="1400" dirty="0" smtClean="0"/>
              <a:t>ankle resulting in a fracture to his left leg. </a:t>
            </a:r>
            <a:endParaRPr lang="en-US" sz="1400" dirty="0"/>
          </a:p>
          <a:p>
            <a:pPr marL="0" indent="0">
              <a:spcBef>
                <a:spcPts val="0"/>
              </a:spcBef>
            </a:pPr>
            <a:endParaRPr lang="en-US" sz="1200" b="1" strike="sngStrike" dirty="0" smtClean="0">
              <a:solidFill>
                <a:srgbClr val="333399"/>
              </a:solidFill>
              <a:latin typeface="Calibri" panose="020F0502020204030204" pitchFamily="34" charset="0"/>
              <a:cs typeface="Calibri" panose="020F0502020204030204" pitchFamily="34" charset="0"/>
            </a:endParaRP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600" b="1" dirty="0" smtClean="0">
                <a:solidFill>
                  <a:srgbClr val="333399"/>
                </a:solidFill>
                <a:latin typeface="Tahoma" pitchFamily="34" charset="0"/>
              </a:rPr>
              <a:t>..</a:t>
            </a:r>
          </a:p>
          <a:p>
            <a:pPr marL="114300" indent="-114300" algn="just">
              <a:defRPr/>
            </a:pPr>
            <a:endParaRPr lang="en-US" sz="1600" b="1" dirty="0">
              <a:solidFill>
                <a:srgbClr val="333399"/>
              </a:solidFill>
              <a:latin typeface="Tahoma" pitchFamily="34" charset="0"/>
            </a:endParaRPr>
          </a:p>
          <a:p>
            <a:pPr marL="285750" indent="-285750">
              <a:buFont typeface="Arial" panose="020B0604020202020204" pitchFamily="34" charset="0"/>
              <a:buChar char="•"/>
              <a:defRPr/>
            </a:pPr>
            <a:r>
              <a:rPr lang="en-US" sz="1400" dirty="0"/>
              <a:t>E</a:t>
            </a:r>
            <a:r>
              <a:rPr lang="en-US" sz="1400" dirty="0" smtClean="0"/>
              <a:t>nsure </a:t>
            </a:r>
            <a:r>
              <a:rPr lang="en-US" sz="1400" dirty="0"/>
              <a:t>roustabouts have clear task </a:t>
            </a:r>
            <a:r>
              <a:rPr lang="en-US" sz="1400" dirty="0" smtClean="0"/>
              <a:t>instructions</a:t>
            </a:r>
            <a:endParaRPr lang="en-US" sz="1400" dirty="0"/>
          </a:p>
          <a:p>
            <a:pPr marL="285750" indent="-285750">
              <a:buFont typeface="Arial" panose="020B0604020202020204" pitchFamily="34" charset="0"/>
              <a:buChar char="•"/>
              <a:defRPr/>
            </a:pPr>
            <a:r>
              <a:rPr lang="en-US" sz="1400" dirty="0"/>
              <a:t>E</a:t>
            </a:r>
            <a:r>
              <a:rPr lang="en-US" sz="1400" dirty="0" smtClean="0"/>
              <a:t>nsure </a:t>
            </a:r>
            <a:r>
              <a:rPr lang="en-US" sz="1400" dirty="0"/>
              <a:t>pull push stick are used where </a:t>
            </a:r>
            <a:r>
              <a:rPr lang="en-US" sz="1400" dirty="0" smtClean="0"/>
              <a:t>appropriate</a:t>
            </a:r>
            <a:endParaRPr lang="en-US" sz="1400" dirty="0"/>
          </a:p>
          <a:p>
            <a:pPr marL="285750" indent="-285750">
              <a:buFont typeface="Arial" panose="020B0604020202020204" pitchFamily="34" charset="0"/>
              <a:buChar char="•"/>
              <a:defRPr/>
            </a:pPr>
            <a:r>
              <a:rPr lang="en-US" sz="1400" dirty="0" smtClean="0"/>
              <a:t>Always make sure </a:t>
            </a:r>
            <a:r>
              <a:rPr lang="en-US" sz="1400" dirty="0"/>
              <a:t>that intervention is implemented </a:t>
            </a:r>
            <a:r>
              <a:rPr lang="en-US" sz="1400" dirty="0" smtClean="0"/>
              <a:t>on </a:t>
            </a:r>
            <a:r>
              <a:rPr lang="en-US" sz="1400" dirty="0"/>
              <a:t>your </a:t>
            </a:r>
            <a:r>
              <a:rPr lang="en-US" sz="1400" dirty="0" smtClean="0"/>
              <a:t>sites</a:t>
            </a:r>
            <a:endParaRPr lang="en-US" sz="1400" dirty="0"/>
          </a:p>
          <a:p>
            <a:pPr marL="285750" indent="-285750">
              <a:buFont typeface="Arial" panose="020B0604020202020204" pitchFamily="34" charset="0"/>
              <a:buChar char="•"/>
              <a:defRPr/>
            </a:pPr>
            <a:r>
              <a:rPr lang="en-US" sz="1400" dirty="0"/>
              <a:t>E</a:t>
            </a:r>
            <a:r>
              <a:rPr lang="en-US" sz="1400" dirty="0" smtClean="0"/>
              <a:t>nsure </a:t>
            </a:r>
            <a:r>
              <a:rPr lang="en-US" sz="1400" dirty="0"/>
              <a:t>all supervisors and crews are using learning from </a:t>
            </a:r>
            <a:r>
              <a:rPr lang="en-US" sz="1400" dirty="0" smtClean="0"/>
              <a:t>incidents</a:t>
            </a:r>
          </a:p>
          <a:p>
            <a:pPr marL="285750" indent="-285750">
              <a:buFont typeface="Arial" panose="020B0604020202020204" pitchFamily="34" charset="0"/>
              <a:buChar char="•"/>
              <a:defRPr/>
            </a:pPr>
            <a:r>
              <a:rPr lang="en-US" sz="1400" dirty="0" smtClean="0"/>
              <a:t>Ensure all task specific hazards and controls are discussed in TBT meeting. </a:t>
            </a:r>
          </a:p>
          <a:p>
            <a:pPr marL="285750" indent="-285750">
              <a:buFont typeface="Arial" panose="020B0604020202020204" pitchFamily="34" charset="0"/>
              <a:buChar char="•"/>
              <a:defRPr/>
            </a:pPr>
            <a:r>
              <a:rPr lang="en-US" sz="1400" dirty="0" smtClean="0"/>
              <a:t>Ensure access to catwalk is restricted during operation. </a:t>
            </a:r>
            <a:endParaRPr lang="en-US" sz="1400" dirty="0"/>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400" y="5745160"/>
            <a:ext cx="5181600" cy="427040"/>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nSpc>
                <a:spcPct val="150000"/>
              </a:lnSpc>
              <a:defRPr/>
            </a:pPr>
            <a:r>
              <a:rPr lang="en-US" altLang="en-US" sz="1450" b="1" dirty="0">
                <a:solidFill>
                  <a:srgbClr val="FFFF00"/>
                </a:solidFill>
                <a:latin typeface="+mj-lt"/>
                <a:cs typeface="Arial" panose="020B0604020202020204" pitchFamily="34" charset="0"/>
              </a:rPr>
              <a:t>Always ensure </a:t>
            </a:r>
            <a:r>
              <a:rPr lang="en-US" altLang="en-US" sz="1450" b="1" dirty="0" smtClean="0">
                <a:solidFill>
                  <a:srgbClr val="FFFF00"/>
                </a:solidFill>
                <a:latin typeface="+mj-lt"/>
                <a:cs typeface="Arial" panose="020B0604020202020204" pitchFamily="34" charset="0"/>
              </a:rPr>
              <a:t>all stoppers </a:t>
            </a:r>
            <a:r>
              <a:rPr lang="en-US" altLang="en-US" sz="1450" b="1" dirty="0">
                <a:solidFill>
                  <a:srgbClr val="FFFF00"/>
                </a:solidFill>
                <a:latin typeface="+mj-lt"/>
                <a:cs typeface="Arial" panose="020B0604020202020204" pitchFamily="34" charset="0"/>
              </a:rPr>
              <a:t>are in place </a:t>
            </a:r>
            <a:r>
              <a:rPr lang="en-US" altLang="en-US" sz="1450" b="1" dirty="0" smtClean="0">
                <a:solidFill>
                  <a:srgbClr val="FFFF00"/>
                </a:solidFill>
                <a:latin typeface="+mj-lt"/>
                <a:cs typeface="Arial" panose="020B0604020202020204" pitchFamily="34" charset="0"/>
              </a:rPr>
              <a:t>if pipe racks are removed</a:t>
            </a:r>
            <a:endParaRPr lang="en-US" altLang="en-US" sz="1450" b="1" dirty="0">
              <a:solidFill>
                <a:srgbClr val="FFFF00"/>
              </a:solidFill>
              <a:latin typeface="+mj-lt"/>
              <a:cs typeface="Arial" panose="020B0604020202020204" pitchFamily="34" charset="0"/>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cxnSp>
        <p:nvCxnSpPr>
          <p:cNvPr id="6" name="Straight Arrow Connector 5"/>
          <p:cNvCxnSpPr/>
          <p:nvPr/>
        </p:nvCxnSpPr>
        <p:spPr bwMode="auto">
          <a:xfrm flipV="1">
            <a:off x="6172200" y="4800600"/>
            <a:ext cx="609600" cy="304800"/>
          </a:xfrm>
          <a:prstGeom prst="straightConnector1">
            <a:avLst/>
          </a:prstGeom>
          <a:solidFill>
            <a:schemeClr val="accent1"/>
          </a:solidFill>
          <a:ln w="28575" cap="flat" cmpd="sng" algn="ctr">
            <a:solidFill>
              <a:srgbClr val="00B050"/>
            </a:solidFill>
            <a:prstDash val="solid"/>
            <a:round/>
            <a:headEnd type="none" w="med" len="med"/>
            <a:tailEnd type="arrow"/>
          </a:ln>
          <a:effectLst/>
        </p:spPr>
      </p:cxnSp>
      <p:cxnSp>
        <p:nvCxnSpPr>
          <p:cNvPr id="22" name="Straight Arrow Connector 21"/>
          <p:cNvCxnSpPr/>
          <p:nvPr/>
        </p:nvCxnSpPr>
        <p:spPr bwMode="auto">
          <a:xfrm flipH="1" flipV="1">
            <a:off x="8029575" y="4500819"/>
            <a:ext cx="246063" cy="452181"/>
          </a:xfrm>
          <a:prstGeom prst="straightConnector1">
            <a:avLst/>
          </a:prstGeom>
          <a:solidFill>
            <a:schemeClr val="accent1"/>
          </a:solidFill>
          <a:ln w="28575" cap="flat" cmpd="sng" algn="ctr">
            <a:solidFill>
              <a:srgbClr val="00B050"/>
            </a:solidFill>
            <a:prstDash val="solid"/>
            <a:round/>
            <a:headEnd type="none" w="med" len="med"/>
            <a:tailEnd type="arrow"/>
          </a:ln>
          <a:effectLst/>
        </p:spPr>
      </p:cxnSp>
      <p:pic>
        <p:nvPicPr>
          <p:cNvPr id="19" name="Picture 18"/>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62600" y="1066800"/>
            <a:ext cx="3331275" cy="2252884"/>
          </a:xfrm>
          <a:prstGeom prst="rect">
            <a:avLst/>
          </a:prstGeom>
        </p:spPr>
      </p:pic>
      <p:grpSp>
        <p:nvGrpSpPr>
          <p:cNvPr id="4" name="Group 131"/>
          <p:cNvGrpSpPr>
            <a:grpSpLocks/>
          </p:cNvGrpSpPr>
          <p:nvPr/>
        </p:nvGrpSpPr>
        <p:grpSpPr bwMode="auto">
          <a:xfrm>
            <a:off x="8444767" y="1120995"/>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Rectangle 1"/>
          <p:cNvSpPr/>
          <p:nvPr/>
        </p:nvSpPr>
        <p:spPr bwMode="auto">
          <a:xfrm>
            <a:off x="0" y="0"/>
            <a:ext cx="9144000" cy="7620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defRPr/>
            </a:pPr>
            <a:r>
              <a:rPr lang="en-GB" sz="3200" b="1" dirty="0"/>
              <a:t>PDO Second Alert</a:t>
            </a:r>
          </a:p>
        </p:txBody>
      </p:sp>
      <p:sp>
        <p:nvSpPr>
          <p:cNvPr id="17" name="Oval 16"/>
          <p:cNvSpPr/>
          <p:nvPr/>
        </p:nvSpPr>
        <p:spPr bwMode="auto">
          <a:xfrm>
            <a:off x="6755674" y="2281647"/>
            <a:ext cx="254726" cy="461553"/>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77680" y="3609066"/>
            <a:ext cx="3413919" cy="2258334"/>
          </a:xfrm>
          <a:prstGeom prst="rect">
            <a:avLst/>
          </a:prstGeom>
        </p:spPr>
      </p:pic>
      <p:sp>
        <p:nvSpPr>
          <p:cNvPr id="20" name="Freeform 132"/>
          <p:cNvSpPr>
            <a:spLocks/>
          </p:cNvSpPr>
          <p:nvPr/>
        </p:nvSpPr>
        <p:spPr bwMode="auto">
          <a:xfrm>
            <a:off x="8499231" y="364630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200840" y="838200"/>
            <a:ext cx="8714560" cy="307777"/>
          </a:xfrm>
          <a:prstGeom prst="rect">
            <a:avLst/>
          </a:prstGeom>
          <a:noFill/>
          <a:ln w="9525">
            <a:noFill/>
            <a:miter lim="800000"/>
            <a:headEnd/>
            <a:tailEnd/>
          </a:ln>
        </p:spPr>
        <p:txBody>
          <a:bodyPr wrap="square">
            <a:spAutoFit/>
          </a:bodyPr>
          <a:lstStyle/>
          <a:p>
            <a:pPr marL="114300" indent="-114300" algn="just">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a:t>
            </a:r>
            <a:r>
              <a:rPr lang="en-US" sz="1400" b="1" dirty="0" smtClean="0">
                <a:solidFill>
                  <a:srgbClr val="333399"/>
                </a:solidFill>
                <a:latin typeface="Tahoma" pitchFamily="34" charset="0"/>
              </a:rPr>
              <a:t>03.04.</a:t>
            </a:r>
            <a:r>
              <a:rPr lang="en-US" sz="1400" b="1" dirty="0" smtClean="0">
                <a:solidFill>
                  <a:srgbClr val="333399"/>
                </a:solidFill>
                <a:latin typeface="Tahoma" pitchFamily="34" charset="0"/>
              </a:rPr>
              <a:t>2018                                                      </a:t>
            </a:r>
            <a:r>
              <a:rPr lang="en-US" sz="1400" b="1" dirty="0" smtClean="0">
                <a:solidFill>
                  <a:srgbClr val="333399"/>
                </a:solidFill>
                <a:latin typeface="Tahoma" pitchFamily="34" charset="0"/>
              </a:rPr>
              <a:t>Incident </a:t>
            </a:r>
            <a:r>
              <a:rPr lang="en-US" sz="1400" b="1" dirty="0">
                <a:solidFill>
                  <a:srgbClr val="333399"/>
                </a:solidFill>
                <a:latin typeface="Tahoma" pitchFamily="34" charset="0"/>
              </a:rPr>
              <a:t>title: </a:t>
            </a:r>
            <a:r>
              <a:rPr lang="en-US" sz="1400" b="1" dirty="0" smtClean="0">
                <a:solidFill>
                  <a:srgbClr val="333399"/>
                </a:solidFill>
                <a:latin typeface="Tahoma" pitchFamily="34" charset="0"/>
              </a:rPr>
              <a:t>LTI </a:t>
            </a:r>
            <a:endParaRPr lang="en-US" sz="1400" b="1" dirty="0">
              <a:solidFill>
                <a:srgbClr val="333399"/>
              </a:solidFill>
              <a:latin typeface="Tahoma" pitchFamily="34" charset="0"/>
            </a:endParaRPr>
          </a:p>
        </p:txBody>
      </p:sp>
      <p:sp>
        <p:nvSpPr>
          <p:cNvPr id="11" name="Text Box 2"/>
          <p:cNvSpPr txBox="1">
            <a:spLocks noChangeArrowheads="1"/>
          </p:cNvSpPr>
          <p:nvPr/>
        </p:nvSpPr>
        <p:spPr bwMode="auto">
          <a:xfrm>
            <a:off x="304800" y="1222920"/>
            <a:ext cx="8610599" cy="2037481"/>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latin typeface="Tahoma" pitchFamily="34" charset="0"/>
                <a:ea typeface="Tahoma" pitchFamily="34" charset="0"/>
                <a:cs typeface="Tahoma" pitchFamily="34" charset="0"/>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endParaRPr lang="en-US" sz="1400" dirty="0">
              <a:solidFill>
                <a:srgbClr val="0000FF"/>
              </a:solidFill>
              <a:latin typeface="Tahoma" pitchFamily="34" charset="0"/>
            </a:endParaRPr>
          </a:p>
          <a:p>
            <a:pPr marL="342900" indent="-342900" fontAlgn="base">
              <a:lnSpc>
                <a:spcPct val="120000"/>
              </a:lnSpc>
              <a:spcBef>
                <a:spcPct val="0"/>
              </a:spcBef>
              <a:spcAft>
                <a:spcPct val="0"/>
              </a:spcAft>
              <a:buFontTx/>
              <a:buAutoNum type="arabicPeriod"/>
              <a:defRPr/>
            </a:pPr>
            <a:r>
              <a:rPr lang="en-US" sz="1400" dirty="0" smtClean="0">
                <a:solidFill>
                  <a:srgbClr val="0000FF"/>
                </a:solidFill>
                <a:sym typeface="Wingdings" pitchFamily="2" charset="2"/>
              </a:rPr>
              <a:t>Do you ensure that adequate  </a:t>
            </a:r>
            <a:r>
              <a:rPr lang="en-US" sz="1400" dirty="0">
                <a:solidFill>
                  <a:srgbClr val="0000FF"/>
                </a:solidFill>
                <a:sym typeface="Wingdings" pitchFamily="2" charset="2"/>
              </a:rPr>
              <a:t>supervision for the ongoing jobs/activities all the </a:t>
            </a:r>
            <a:r>
              <a:rPr lang="en-US" sz="1400" dirty="0" smtClean="0">
                <a:solidFill>
                  <a:srgbClr val="0000FF"/>
                </a:solidFill>
                <a:sym typeface="Wingdings" pitchFamily="2" charset="2"/>
              </a:rPr>
              <a:t>time?</a:t>
            </a:r>
            <a:endParaRPr lang="en-US" sz="1400" dirty="0">
              <a:solidFill>
                <a:srgbClr val="0000FF"/>
              </a:solidFill>
              <a:sym typeface="Wingdings" pitchFamily="2" charset="2"/>
            </a:endParaRPr>
          </a:p>
          <a:p>
            <a:pPr marL="342900" indent="-342900" fontAlgn="base">
              <a:lnSpc>
                <a:spcPct val="120000"/>
              </a:lnSpc>
              <a:spcBef>
                <a:spcPct val="0"/>
              </a:spcBef>
              <a:spcAft>
                <a:spcPct val="0"/>
              </a:spcAft>
              <a:buFontTx/>
              <a:buAutoNum type="arabicPeriod"/>
              <a:defRPr/>
            </a:pPr>
            <a:r>
              <a:rPr lang="en-US" sz="1400" dirty="0" smtClean="0">
                <a:solidFill>
                  <a:srgbClr val="0000FF"/>
                </a:solidFill>
                <a:sym typeface="Wingdings" pitchFamily="2" charset="2"/>
              </a:rPr>
              <a:t>Do your supervisors plan </a:t>
            </a:r>
            <a:r>
              <a:rPr lang="en-US" sz="1400" dirty="0">
                <a:solidFill>
                  <a:srgbClr val="0000FF"/>
                </a:solidFill>
                <a:sym typeface="Wingdings" pitchFamily="2" charset="2"/>
              </a:rPr>
              <a:t>the job and identify  the associated risks before starting  the </a:t>
            </a:r>
            <a:r>
              <a:rPr lang="en-US" sz="1400" dirty="0" smtClean="0">
                <a:solidFill>
                  <a:srgbClr val="0000FF"/>
                </a:solidFill>
                <a:sym typeface="Wingdings" pitchFamily="2" charset="2"/>
              </a:rPr>
              <a:t>job?</a:t>
            </a:r>
            <a:endParaRPr lang="en-US" sz="1400" dirty="0">
              <a:solidFill>
                <a:srgbClr val="0000FF"/>
              </a:solidFill>
              <a:sym typeface="Wingdings" pitchFamily="2" charset="2"/>
            </a:endParaRPr>
          </a:p>
          <a:p>
            <a:pPr marL="342900" indent="-342900" fontAlgn="base">
              <a:lnSpc>
                <a:spcPct val="120000"/>
              </a:lnSpc>
              <a:spcBef>
                <a:spcPct val="0"/>
              </a:spcBef>
              <a:spcAft>
                <a:spcPct val="0"/>
              </a:spcAft>
              <a:buFontTx/>
              <a:buAutoNum type="arabicPeriod"/>
              <a:defRPr/>
            </a:pPr>
            <a:r>
              <a:rPr lang="en-US" sz="1400" dirty="0" smtClean="0">
                <a:solidFill>
                  <a:srgbClr val="0000FF"/>
                </a:solidFill>
                <a:sym typeface="Wingdings" pitchFamily="2" charset="2"/>
              </a:rPr>
              <a:t>Do your supervisors prioritize </a:t>
            </a:r>
            <a:r>
              <a:rPr lang="en-US" sz="1400" dirty="0">
                <a:solidFill>
                  <a:srgbClr val="0000FF"/>
                </a:solidFill>
                <a:sym typeface="Wingdings" pitchFamily="2" charset="2"/>
              </a:rPr>
              <a:t>the job  before assigning  the tasks to </a:t>
            </a:r>
            <a:r>
              <a:rPr lang="en-US" sz="1400" dirty="0" smtClean="0">
                <a:solidFill>
                  <a:srgbClr val="0000FF"/>
                </a:solidFill>
                <a:sym typeface="Wingdings" pitchFamily="2" charset="2"/>
              </a:rPr>
              <a:t>crew? </a:t>
            </a:r>
            <a:endParaRPr lang="en-US" sz="1400" dirty="0">
              <a:solidFill>
                <a:srgbClr val="0000FF"/>
              </a:solidFill>
              <a:sym typeface="Wingdings" pitchFamily="2" charset="2"/>
            </a:endParaRPr>
          </a:p>
        </p:txBody>
      </p:sp>
      <p:sp>
        <p:nvSpPr>
          <p:cNvPr id="2" name="Rectangle 1"/>
          <p:cNvSpPr/>
          <p:nvPr/>
        </p:nvSpPr>
        <p:spPr bwMode="auto">
          <a:xfrm>
            <a:off x="0" y="0"/>
            <a:ext cx="9144000" cy="7620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defRPr/>
            </a:pPr>
            <a:r>
              <a:rPr lang="en-GB" sz="3600" b="1">
                <a:solidFill>
                  <a:srgbClr val="000000"/>
                </a:solidFill>
                <a:latin typeface="Arial"/>
              </a:rPr>
              <a:t>Management self audit </a:t>
            </a:r>
            <a:endParaRPr lang="en-GB" sz="3600" b="1" dirty="0">
              <a:solidFill>
                <a:srgbClr val="000000"/>
              </a:solidFill>
              <a:latin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92055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C93F901-4F94-4B31-8578-30D69DD1A025}"/>
</file>

<file path=customXml/itemProps2.xml><?xml version="1.0" encoding="utf-8"?>
<ds:datastoreItem xmlns:ds="http://schemas.openxmlformats.org/officeDocument/2006/customXml" ds:itemID="{66BFF0EA-488C-47FE-ABB7-9E00EB85C910}"/>
</file>

<file path=customXml/itemProps3.xml><?xml version="1.0" encoding="utf-8"?>
<ds:datastoreItem xmlns:ds="http://schemas.openxmlformats.org/officeDocument/2006/customXml" ds:itemID="{0C8503BB-11B5-4B12-8565-B558FEA16B7B}"/>
</file>

<file path=docProps/app.xml><?xml version="1.0" encoding="utf-8"?>
<Properties xmlns="http://schemas.openxmlformats.org/officeDocument/2006/extended-properties" xmlns:vt="http://schemas.openxmlformats.org/officeDocument/2006/docPropsVTypes">
  <TotalTime>58</TotalTime>
  <Words>307</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21</cp:revision>
  <dcterms:created xsi:type="dcterms:W3CDTF">2016-03-28T05:48:29Z</dcterms:created>
  <dcterms:modified xsi:type="dcterms:W3CDTF">2018-11-26T05:21:35Z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