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87" r:id="rId2"/>
    <p:sldId id="28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  <a:p>
            <a:r>
              <a:rPr lang="en-US" dirty="0"/>
              <a:t>Ensure the lifting equipment is suitable for lift operation and shall meet PDO procedure PR-1708 &amp; SP-2273 requirements </a:t>
            </a:r>
          </a:p>
          <a:p>
            <a:r>
              <a:rPr lang="en-US" dirty="0"/>
              <a:t>•Ensure all lifting equipment are certified and the lifting crew are competent </a:t>
            </a:r>
          </a:p>
          <a:p>
            <a:r>
              <a:rPr lang="en-US" dirty="0"/>
              <a:t>•Ensure the lift plan is in place and make sure TBT is conducted </a:t>
            </a:r>
          </a:p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061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257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6200" y="840788"/>
            <a:ext cx="5715000" cy="365484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  18.04.2018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        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Incident title: Fatality 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FF0000"/>
              </a:solidFill>
              <a:latin typeface="Tahoma" pitchFamily="34" charset="0"/>
            </a:endParaRPr>
          </a:p>
          <a:p>
            <a:pPr algn="just" eaLnBrk="1" hangingPunct="1">
              <a:defRPr/>
            </a:pPr>
            <a:r>
              <a:rPr lang="en-GB" sz="1400" dirty="0"/>
              <a:t>While unloading OHL concrete poles from the trailer using </a:t>
            </a:r>
            <a:r>
              <a:rPr lang="en-GB" sz="1400" dirty="0" smtClean="0"/>
              <a:t>tool carrier</a:t>
            </a:r>
            <a:r>
              <a:rPr lang="en-GB" sz="1400" dirty="0"/>
              <a:t>, the pole swung and hit the right chest area of the </a:t>
            </a:r>
            <a:r>
              <a:rPr lang="en-GB" sz="1400" dirty="0" smtClean="0"/>
              <a:t>worker who </a:t>
            </a:r>
            <a:r>
              <a:rPr lang="en-GB" sz="1400" dirty="0"/>
              <a:t>was standing between the poles resulting in crush injury.</a:t>
            </a: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400" b="1" dirty="0">
              <a:solidFill>
                <a:srgbClr val="333399"/>
              </a:solidFill>
              <a:latin typeface="Tahoma" pitchFamily="34" charset="0"/>
            </a:endParaRPr>
          </a:p>
          <a:p>
            <a:pPr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5888" indent="-115888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Use the right equipment for the job</a:t>
            </a:r>
          </a:p>
          <a:p>
            <a:pPr marL="115888" indent="-115888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Always stand clear of line of fire</a:t>
            </a:r>
          </a:p>
          <a:p>
            <a:pPr marL="115888" indent="-115888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Ensure the lifting equipment is suitable for lift operation and shall meet PDO requirements </a:t>
            </a:r>
          </a:p>
          <a:p>
            <a:pPr marL="115888" indent="-115888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Ensure all lifting equipment are certified and the lifting crew are competent </a:t>
            </a:r>
            <a:endParaRPr lang="en-US" sz="1400" dirty="0" smtClean="0"/>
          </a:p>
          <a:p>
            <a:pPr marL="115888" indent="-115888"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 </a:t>
            </a:r>
            <a:r>
              <a:rPr lang="en-US" sz="1400" dirty="0"/>
              <a:t>Ensure the lift plan is in place and make sure TBT is </a:t>
            </a:r>
            <a:r>
              <a:rPr lang="en-US" sz="1400" dirty="0" smtClean="0"/>
              <a:t>conducted </a:t>
            </a:r>
            <a:endParaRPr lang="en-US" sz="1400" dirty="0"/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 dirty="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8600" y="5181600"/>
            <a:ext cx="4677508" cy="423449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-114300" algn="ctr">
              <a:lnSpc>
                <a:spcPct val="150000"/>
              </a:lnSpc>
              <a:defRPr/>
            </a:pPr>
            <a:r>
              <a:rPr lang="en-US" altLang="en-US" sz="1600" b="1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Always use correct lifting equipment </a:t>
            </a: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838201"/>
            <a:ext cx="3048000" cy="2209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610600" y="914400"/>
            <a:ext cx="304800" cy="4683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1026" name="Picture 2" descr="\\10.126.21.24\hse\NEW ODC HSEA NIMR  31-1164\15 INCIDENT MANAGEMENT\IMG-20180420-WA002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276600"/>
            <a:ext cx="3048000" cy="220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534400" y="3352800"/>
            <a:ext cx="381000" cy="3810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649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515350" cy="35394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and to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ensure continual improvement all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contract managers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you identify all hazards before starting a task?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competent personnel  are assigned for the job?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Have you ensured that right equipment is provided for executing the job?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you are in a safe position while performing lifting operations?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Have you created awareness on safe behavior to avoid crush points?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your lifting procedures comply with that of PDO?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learning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from incidents are cascaded and implemented effectively?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include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yard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activities in daily work plan?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your ensure that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lifting activities are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supervised by a competent person?</a:t>
            </a: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43490" y="803031"/>
            <a:ext cx="65383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18.04.2018    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                                            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Incident title: Fatality</a:t>
            </a:r>
          </a:p>
        </p:txBody>
      </p:sp>
    </p:spTree>
    <p:extLst>
      <p:ext uri="{BB962C8B-B14F-4D97-AF65-F5344CB8AC3E}">
        <p14:creationId xmlns:p14="http://schemas.microsoft.com/office/powerpoint/2010/main" val="365843286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92056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D091B971-464F-4FBA-86AF-E40271A38B51}"/>
</file>

<file path=customXml/itemProps2.xml><?xml version="1.0" encoding="utf-8"?>
<ds:datastoreItem xmlns:ds="http://schemas.openxmlformats.org/officeDocument/2006/customXml" ds:itemID="{98E112B9-17C7-4955-8263-764DA14F0C08}"/>
</file>

<file path=customXml/itemProps3.xml><?xml version="1.0" encoding="utf-8"?>
<ds:datastoreItem xmlns:ds="http://schemas.openxmlformats.org/officeDocument/2006/customXml" ds:itemID="{A2B7A689-C312-4832-808F-F2FD8C7D15F4}"/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370</Words>
  <Application>Microsoft Office PowerPoint</Application>
  <PresentationFormat>On-screen Show (4:3)</PresentationFormat>
  <Paragraphs>45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Webdings</vt:lpstr>
      <vt:lpstr>Wingdings</vt:lpstr>
      <vt:lpstr>Theme1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Jabri, Fahad MSE51</cp:lastModifiedBy>
  <cp:revision>23</cp:revision>
  <dcterms:created xsi:type="dcterms:W3CDTF">2016-03-28T05:48:29Z</dcterms:created>
  <dcterms:modified xsi:type="dcterms:W3CDTF">2018-11-26T05:22:03Z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