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5" r:id="rId2"/>
    <p:sldId id="28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9506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1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19/09/2018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5791200" cy="37394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29.04.2018 	Incident: LTI #11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endParaRPr lang="en-US" sz="1200" dirty="0"/>
          </a:p>
          <a:p>
            <a:pPr algn="just" eaLnBrk="1" hangingPunct="1">
              <a:defRPr/>
            </a:pPr>
            <a:r>
              <a:rPr lang="en-US" sz="1400" dirty="0"/>
              <a:t>After checking his load security, a driver was getting down from a </a:t>
            </a:r>
            <a:r>
              <a:rPr lang="en-US" sz="1400" dirty="0" smtClean="0"/>
              <a:t>Low </a:t>
            </a:r>
            <a:r>
              <a:rPr lang="en-US" sz="1400" dirty="0"/>
              <a:t>bed Trailer when he lost his balance and fell resulting in a fracture to his left wrist.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Always ensure to use safe </a:t>
            </a:r>
            <a:r>
              <a:rPr lang="en-US" sz="1400" dirty="0" smtClean="0"/>
              <a:t>access. 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Ensure three point contact while ascending and descending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Report all </a:t>
            </a:r>
            <a:r>
              <a:rPr lang="en-GB" sz="1400" dirty="0"/>
              <a:t>congested work floor </a:t>
            </a:r>
            <a:r>
              <a:rPr lang="en-US" sz="1400" dirty="0"/>
              <a:t>hazards at site</a:t>
            </a:r>
            <a:r>
              <a:rPr lang="en-US" sz="1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carryout load restraint from the ground</a:t>
            </a:r>
            <a:endParaRPr lang="en-US" sz="1400" dirty="0"/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257800"/>
            <a:ext cx="5181600" cy="50783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lnSpc>
                <a:spcPct val="150000"/>
              </a:lnSpc>
              <a:defRPr/>
            </a:pPr>
            <a:r>
              <a:rPr lang="en-US" altLang="en-US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 Use safe access </a:t>
            </a:r>
            <a:r>
              <a:rPr lang="en-US" altLang="en-US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to </a:t>
            </a:r>
            <a:r>
              <a:rPr lang="en-US" altLang="en-US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avoid falls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3870" y="6387782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3" name="Group 21">
            <a:extLst>
              <a:ext uri="{FF2B5EF4-FFF2-40B4-BE49-F238E27FC236}">
                <a16:creationId xmlns="" xmlns:a16="http://schemas.microsoft.com/office/drawing/2014/main" id="{223B6055-8D2D-44EE-95B5-7407C1C162E3}"/>
              </a:ext>
            </a:extLst>
          </p:cNvPr>
          <p:cNvGrpSpPr/>
          <p:nvPr/>
        </p:nvGrpSpPr>
        <p:grpSpPr>
          <a:xfrm>
            <a:off x="5991364" y="902850"/>
            <a:ext cx="3124200" cy="2380220"/>
            <a:chOff x="3992880" y="1905000"/>
            <a:chExt cx="4998720" cy="3106414"/>
          </a:xfrm>
        </p:grpSpPr>
        <p:pic>
          <p:nvPicPr>
            <p:cNvPr id="14" name="Picture 13" descr="2018-04-30-PHOTO-00000014.jpg">
              <a:extLst>
                <a:ext uri="{FF2B5EF4-FFF2-40B4-BE49-F238E27FC236}">
                  <a16:creationId xmlns="" xmlns:a16="http://schemas.microsoft.com/office/drawing/2014/main" id="{7F5D1A86-9591-48C4-8282-A95E2BB9F0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>
            <a:xfrm>
              <a:off x="3992880" y="1905000"/>
              <a:ext cx="4998720" cy="3048000"/>
            </a:xfrm>
            <a:prstGeom prst="rect">
              <a:avLst/>
            </a:prstGeom>
          </p:spPr>
        </p:pic>
        <p:pic>
          <p:nvPicPr>
            <p:cNvPr id="15" name="Picture 14" descr="falling off.png">
              <a:extLst>
                <a:ext uri="{FF2B5EF4-FFF2-40B4-BE49-F238E27FC236}">
                  <a16:creationId xmlns="" xmlns:a16="http://schemas.microsoft.com/office/drawing/2014/main" id="{DB96CBD7-C2FF-4DD3-95E3-F96FD3D36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/>
            <a:stretch>
              <a:fillRect/>
            </a:stretch>
          </p:blipFill>
          <p:spPr>
            <a:xfrm rot="10800000">
              <a:off x="5491259" y="3776093"/>
              <a:ext cx="677987" cy="1235321"/>
            </a:xfrm>
            <a:prstGeom prst="rect">
              <a:avLst/>
            </a:prstGeom>
          </p:spPr>
        </p:pic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D3E197B-50A3-4993-8DEE-1C4458134421}"/>
              </a:ext>
            </a:extLst>
          </p:cNvPr>
          <p:cNvSpPr txBox="1"/>
          <p:nvPr/>
        </p:nvSpPr>
        <p:spPr>
          <a:xfrm>
            <a:off x="7295513" y="324715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Fell from here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33C9AFB8-4C15-4969-96DE-45BCFAB34C23}"/>
              </a:ext>
            </a:extLst>
          </p:cNvPr>
          <p:cNvCxnSpPr/>
          <p:nvPr/>
        </p:nvCxnSpPr>
        <p:spPr bwMode="auto">
          <a:xfrm flipH="1" flipV="1">
            <a:off x="7295513" y="2479234"/>
            <a:ext cx="304800" cy="8229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8686800" y="9906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996804" y="3530545"/>
            <a:ext cx="3118760" cy="2108255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3657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AC1A028A-68B8-44E9-B2DD-2B9A5703807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337266" y="5410200"/>
            <a:ext cx="130334" cy="4572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5C7614BE-BB12-4D9C-8DBA-011C13A24688}"/>
              </a:ext>
            </a:extLst>
          </p:cNvPr>
          <p:cNvSpPr txBox="1"/>
          <p:nvPr/>
        </p:nvSpPr>
        <p:spPr>
          <a:xfrm>
            <a:off x="5884008" y="5895201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Detachable access ladder provided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2624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As a learning from this incident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and to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ensure continual improvement </a:t>
            </a:r>
            <a:r>
              <a:rPr lang="en-US" sz="1400" b="1" dirty="0" smtClean="0">
                <a:solidFill>
                  <a:srgbClr val="FF0000"/>
                </a:solidFill>
                <a:latin typeface="Tahoma" pitchFamily="34" charset="0"/>
              </a:rPr>
              <a:t>all contract managers </a:t>
            </a:r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employees working in trailer are using safe access and egress?</a:t>
            </a:r>
            <a:r>
              <a:rPr lang="en-US" sz="1400" dirty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always ensure that your employees keep 3 points of contact while ascending/ descending?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always ensure safe accessibility for restraining equipment in a low bed trailer?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encourage your employees to report unsafe conditions to supervisor?</a:t>
            </a:r>
          </a:p>
          <a:p>
            <a:pPr marL="342900" indent="-342900" eaLnBrk="1" hangingPunct="1"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timely reporting to PDO emergency number during medical emergency?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5750" y="838200"/>
            <a:ext cx="74866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29.04.2018 	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                           Incident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: LTI #11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92057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5A2D4FD-AAAD-46D4-B161-03F01AD168B4}"/>
</file>

<file path=customXml/itemProps2.xml><?xml version="1.0" encoding="utf-8"?>
<ds:datastoreItem xmlns:ds="http://schemas.openxmlformats.org/officeDocument/2006/customXml" ds:itemID="{4907226E-126F-4151-8FF6-64AEF8889446}"/>
</file>

<file path=customXml/itemProps3.xml><?xml version="1.0" encoding="utf-8"?>
<ds:datastoreItem xmlns:ds="http://schemas.openxmlformats.org/officeDocument/2006/customXml" ds:itemID="{CD8FB2A8-6A7D-402D-9B2C-A8499559CCA2}"/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190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mu55250</cp:lastModifiedBy>
  <cp:revision>22</cp:revision>
  <dcterms:created xsi:type="dcterms:W3CDTF">2016-03-28T05:48:29Z</dcterms:created>
  <dcterms:modified xsi:type="dcterms:W3CDTF">2018-09-19T11:16:55Z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