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5.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89" r:id="rId2"/>
    <p:sldId id="290"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26/11/2018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extLst>
      <p:ext uri="{BB962C8B-B14F-4D97-AF65-F5344CB8AC3E}">
        <p14:creationId xmlns:p14="http://schemas.microsoft.com/office/powerpoint/2010/main" val="17828603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extLst>
      <p:ext uri="{BB962C8B-B14F-4D97-AF65-F5344CB8AC3E}">
        <p14:creationId xmlns:p14="http://schemas.microsoft.com/office/powerpoint/2010/main" val="2950270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CA7F0857-E928-469E-BFE6-24CB53BD6AF5}" type="datetimeFigureOut">
              <a:rPr lang="en-US" smtClean="0"/>
              <a:pPr/>
              <a:t>26/11/2018</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CA7F0857-E928-469E-BFE6-24CB53BD6AF5}" type="datetimeFigureOut">
              <a:rPr lang="en-US" smtClean="0"/>
              <a:pPr/>
              <a:t>26/11/2018</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CA7F0857-E928-469E-BFE6-24CB53BD6AF5}" type="datetimeFigureOut">
              <a:rPr lang="en-US" smtClean="0"/>
              <a:pPr/>
              <a:t>26/11/2018</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F0857-E928-469E-BFE6-24CB53BD6AF5}" type="datetimeFigureOut">
              <a:rPr lang="en-US" smtClean="0"/>
              <a:pPr/>
              <a:t>26/11/2018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50295-2E69-4E2A-99BD-44AD42153746}"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28600" y="838200"/>
            <a:ext cx="5167214" cy="4847481"/>
          </a:xfrm>
          <a:prstGeom prst="rect">
            <a:avLst/>
          </a:prstGeom>
          <a:noFill/>
          <a:ln w="19050">
            <a:noFill/>
            <a:miter lim="800000"/>
            <a:headEnd/>
            <a:tailEnd/>
          </a:ln>
        </p:spPr>
        <p:txBody>
          <a:bodyPr wrap="square">
            <a:spAutoFit/>
          </a:bodyPr>
          <a:lstStyle/>
          <a:p>
            <a:pPr marL="114300" indent="-114300" algn="just">
              <a:defRPr/>
            </a:pPr>
            <a:r>
              <a:rPr lang="en-GB" sz="1400" b="1" dirty="0">
                <a:solidFill>
                  <a:srgbClr val="333399"/>
                </a:solidFill>
                <a:latin typeface="Tahoma" pitchFamily="34" charset="0"/>
              </a:rPr>
              <a:t>Date</a:t>
            </a:r>
            <a:r>
              <a:rPr lang="en-GB" sz="1400" b="1" dirty="0" smtClean="0">
                <a:solidFill>
                  <a:srgbClr val="333399"/>
                </a:solidFill>
                <a:latin typeface="Tahoma" pitchFamily="34" charset="0"/>
              </a:rPr>
              <a:t>: </a:t>
            </a:r>
            <a:r>
              <a:rPr lang="en-GB" sz="1400" b="1" dirty="0" smtClean="0">
                <a:solidFill>
                  <a:srgbClr val="333399"/>
                </a:solidFill>
                <a:latin typeface="Tahoma" pitchFamily="34" charset="0"/>
              </a:rPr>
              <a:t>16.05.2018</a:t>
            </a:r>
            <a:r>
              <a:rPr lang="en-US" sz="1400" b="1" dirty="0" smtClean="0">
                <a:solidFill>
                  <a:srgbClr val="333399"/>
                </a:solidFill>
                <a:latin typeface="Tahoma" pitchFamily="34" charset="0"/>
              </a:rPr>
              <a:t>       </a:t>
            </a:r>
            <a:r>
              <a:rPr lang="en-US" sz="1400" b="1" dirty="0">
                <a:solidFill>
                  <a:srgbClr val="333399"/>
                </a:solidFill>
                <a:latin typeface="Tahoma" pitchFamily="34" charset="0"/>
              </a:rPr>
              <a:t>Incident </a:t>
            </a:r>
            <a:r>
              <a:rPr lang="en-US" sz="1400" b="1" dirty="0" smtClean="0">
                <a:solidFill>
                  <a:srgbClr val="333399"/>
                </a:solidFill>
                <a:latin typeface="Tahoma" pitchFamily="34" charset="0"/>
              </a:rPr>
              <a:t>title: LTI</a:t>
            </a:r>
            <a:endParaRPr lang="en-US" sz="1400" b="1" dirty="0">
              <a:solidFill>
                <a:srgbClr val="333399"/>
              </a:solidFill>
              <a:latin typeface="Tahoma"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Arial" panose="020B0604020202020204" pitchFamily="34" charset="0"/>
                <a:cs typeface="Arial" panose="020B0604020202020204" pitchFamily="34" charset="0"/>
              </a:rPr>
              <a:t>What happened</a:t>
            </a:r>
            <a:r>
              <a:rPr lang="en-US" sz="1600" b="1" dirty="0" smtClean="0">
                <a:solidFill>
                  <a:srgbClr val="FF0000"/>
                </a:solidFill>
                <a:latin typeface="Arial" panose="020B0604020202020204" pitchFamily="34" charset="0"/>
                <a:cs typeface="Arial" panose="020B0604020202020204" pitchFamily="34" charset="0"/>
              </a:rPr>
              <a:t>?</a:t>
            </a:r>
          </a:p>
          <a:p>
            <a:pPr marL="114300" indent="-114300" algn="just">
              <a:defRPr/>
            </a:pPr>
            <a:endParaRPr lang="en-US" sz="1600" dirty="0">
              <a:solidFill>
                <a:srgbClr val="FF0000"/>
              </a:solidFill>
              <a:latin typeface="Tahoma" pitchFamily="34" charset="0"/>
            </a:endParaRPr>
          </a:p>
          <a:p>
            <a:pPr algn="just">
              <a:spcBef>
                <a:spcPct val="50000"/>
              </a:spcBef>
              <a:defRPr/>
            </a:pPr>
            <a:r>
              <a:rPr lang="en-US" sz="1200" dirty="0">
                <a:latin typeface="Arial" panose="020B0604020202020204" pitchFamily="34" charset="0"/>
                <a:cs typeface="Arial" panose="020B0604020202020204" pitchFamily="34" charset="0"/>
              </a:rPr>
              <a:t>At approximately </a:t>
            </a:r>
            <a:r>
              <a:rPr lang="en-US" sz="1200" dirty="0" smtClean="0">
                <a:latin typeface="Arial" panose="020B0604020202020204" pitchFamily="34" charset="0"/>
                <a:cs typeface="Arial" panose="020B0604020202020204" pitchFamily="34" charset="0"/>
              </a:rPr>
              <a:t>19:00hrs </a:t>
            </a:r>
            <a:r>
              <a:rPr lang="en-US" sz="1200" dirty="0">
                <a:latin typeface="Arial" panose="020B0604020202020204" pitchFamily="34" charset="0"/>
                <a:cs typeface="Arial" panose="020B0604020202020204" pitchFamily="34" charset="0"/>
              </a:rPr>
              <a:t>on 16th May, Rig </a:t>
            </a:r>
            <a:r>
              <a:rPr lang="en-US" sz="1200" dirty="0" smtClean="0">
                <a:latin typeface="Arial" panose="020B0604020202020204" pitchFamily="34" charset="0"/>
                <a:cs typeface="Arial" panose="020B0604020202020204" pitchFamily="34" charset="0"/>
              </a:rPr>
              <a:t>crew </a:t>
            </a:r>
            <a:r>
              <a:rPr lang="en-US" sz="1200" dirty="0">
                <a:latin typeface="Arial" panose="020B0604020202020204" pitchFamily="34" charset="0"/>
                <a:cs typeface="Arial" panose="020B0604020202020204" pitchFamily="34" charset="0"/>
              </a:rPr>
              <a:t>members were in process of Rigging up. The Driller and Derrick Man were on the rig </a:t>
            </a:r>
            <a:r>
              <a:rPr lang="en-US" sz="1200" dirty="0" smtClean="0">
                <a:latin typeface="Arial" panose="020B0604020202020204" pitchFamily="34" charset="0"/>
                <a:cs typeface="Arial" panose="020B0604020202020204" pitchFamily="34" charset="0"/>
              </a:rPr>
              <a:t>carrier, </a:t>
            </a:r>
            <a:r>
              <a:rPr lang="en-US" sz="1200" dirty="0">
                <a:latin typeface="Arial" panose="020B0604020202020204" pitchFamily="34" charset="0"/>
                <a:cs typeface="Arial" panose="020B0604020202020204" pitchFamily="34" charset="0"/>
              </a:rPr>
              <a:t>pulling the guy lines for clearing away from the mast prior to raising the mast. Derrick man was holding a guy line near the draw works which was stuck at the </a:t>
            </a:r>
            <a:r>
              <a:rPr lang="en-US" sz="1200" dirty="0" err="1">
                <a:latin typeface="Arial" panose="020B0604020202020204" pitchFamily="34" charset="0"/>
                <a:cs typeface="Arial" panose="020B0604020202020204" pitchFamily="34" charset="0"/>
              </a:rPr>
              <a:t>Hydo-matic</a:t>
            </a:r>
            <a:r>
              <a:rPr lang="en-US" sz="1200" dirty="0">
                <a:latin typeface="Arial" panose="020B0604020202020204" pitchFamily="34" charset="0"/>
                <a:cs typeface="Arial" panose="020B0604020202020204" pitchFamily="34" charset="0"/>
              </a:rPr>
              <a:t> coupling side and at the same time it was pulled rapidly by the Driller. The sudden force resulted in hitting the right hand little finger of the Derrick man on the guard of the </a:t>
            </a:r>
            <a:r>
              <a:rPr lang="en-US" sz="1200" dirty="0" err="1">
                <a:latin typeface="Arial" panose="020B0604020202020204" pitchFamily="34" charset="0"/>
                <a:cs typeface="Arial" panose="020B0604020202020204" pitchFamily="34" charset="0"/>
              </a:rPr>
              <a:t>Hydo-matic</a:t>
            </a:r>
            <a:r>
              <a:rPr lang="en-US" sz="1200" dirty="0">
                <a:latin typeface="Arial" panose="020B0604020202020204" pitchFamily="34" charset="0"/>
                <a:cs typeface="Arial" panose="020B0604020202020204" pitchFamily="34" charset="0"/>
              </a:rPr>
              <a:t> coupling of </a:t>
            </a:r>
            <a:r>
              <a:rPr lang="en-US" sz="1200" dirty="0" smtClean="0">
                <a:latin typeface="Arial" panose="020B0604020202020204" pitchFamily="34" charset="0"/>
                <a:cs typeface="Arial" panose="020B0604020202020204" pitchFamily="34" charset="0"/>
              </a:rPr>
              <a:t>draw-works. Derrick </a:t>
            </a:r>
            <a:r>
              <a:rPr lang="en-US" sz="1200" dirty="0">
                <a:latin typeface="Arial" panose="020B0604020202020204" pitchFamily="34" charset="0"/>
                <a:cs typeface="Arial" panose="020B0604020202020204" pitchFamily="34" charset="0"/>
              </a:rPr>
              <a:t>man was taken to the government clinic where X ray revealed </a:t>
            </a:r>
            <a:r>
              <a:rPr lang="en-US" sz="1200" dirty="0" smtClean="0">
                <a:latin typeface="Arial" panose="020B0604020202020204" pitchFamily="34" charset="0"/>
                <a:cs typeface="Arial" panose="020B0604020202020204" pitchFamily="34" charset="0"/>
              </a:rPr>
              <a:t>fracture</a:t>
            </a:r>
            <a:r>
              <a:rPr lang="en-US" sz="1200" dirty="0" smtClean="0">
                <a:latin typeface="Arial" panose="020B0604020202020204" pitchFamily="34" charset="0"/>
                <a:cs typeface="Arial" panose="020B0604020202020204" pitchFamily="34" charset="0"/>
              </a:rPr>
              <a:t>.</a:t>
            </a:r>
            <a:endParaRPr lang="en-US" sz="1200" dirty="0">
              <a:solidFill>
                <a:srgbClr val="000000"/>
              </a:solidFill>
              <a:latin typeface="Arial" panose="020B0604020202020204" pitchFamily="34" charset="0"/>
              <a:cs typeface="Arial" panose="020B0604020202020204" pitchFamily="34" charset="0"/>
            </a:endParaRPr>
          </a:p>
          <a:p>
            <a:pPr marL="342900" indent="-342900" eaLnBrk="1" hangingPunct="1">
              <a:defRPr/>
            </a:pPr>
            <a:endParaRPr lang="en-US" sz="1200" dirty="0">
              <a:solidFill>
                <a:srgbClr val="000000"/>
              </a:solidFill>
              <a:latin typeface="Arial" panose="020B0604020202020204" pitchFamily="34" charset="0"/>
              <a:cs typeface="Arial" panose="020B0604020202020204" pitchFamily="34" charset="0"/>
            </a:endParaRPr>
          </a:p>
          <a:p>
            <a:pPr marL="114300" indent="-114300" algn="just">
              <a:defRPr/>
            </a:pPr>
            <a:r>
              <a:rPr lang="en-US" sz="1600" b="1" dirty="0">
                <a:solidFill>
                  <a:srgbClr val="333399"/>
                </a:solidFill>
                <a:latin typeface="Arial" panose="020B0604020202020204" pitchFamily="34" charset="0"/>
                <a:cs typeface="Arial" panose="020B0604020202020204" pitchFamily="34" charset="0"/>
              </a:rPr>
              <a:t>Your learning from this incident..</a:t>
            </a:r>
          </a:p>
          <a:p>
            <a:pPr marL="114300" indent="-114300" algn="just">
              <a:defRPr/>
            </a:pPr>
            <a:endParaRPr lang="en-US" sz="1200" dirty="0">
              <a:solidFill>
                <a:srgbClr val="000000"/>
              </a:solidFill>
              <a:latin typeface="Arial" panose="020B0604020202020204" pitchFamily="34" charset="0"/>
              <a:cs typeface="Arial" panose="020B0604020202020204" pitchFamily="34" charset="0"/>
            </a:endParaRPr>
          </a:p>
          <a:p>
            <a:pPr marL="171450" indent="-171450">
              <a:buFontTx/>
              <a:buChar char="-"/>
            </a:pPr>
            <a:r>
              <a:rPr lang="en-US" sz="1200" dirty="0" smtClean="0">
                <a:latin typeface="Arial" panose="020B0604020202020204" pitchFamily="34" charset="0"/>
                <a:cs typeface="Arial" panose="020B0604020202020204" pitchFamily="34" charset="0"/>
              </a:rPr>
              <a:t>Ensure </a:t>
            </a:r>
            <a:r>
              <a:rPr lang="en-US" sz="1200" dirty="0">
                <a:latin typeface="Arial" panose="020B0604020202020204" pitchFamily="34" charset="0"/>
                <a:cs typeface="Arial" panose="020B0604020202020204" pitchFamily="34" charset="0"/>
              </a:rPr>
              <a:t>supervisors are providing effective supervision whilst Rig </a:t>
            </a:r>
            <a:r>
              <a:rPr lang="en-US" sz="1200" dirty="0" smtClean="0">
                <a:latin typeface="Arial" panose="020B0604020202020204" pitchFamily="34" charset="0"/>
                <a:cs typeface="Arial" panose="020B0604020202020204" pitchFamily="34" charset="0"/>
              </a:rPr>
              <a:t>up and not to </a:t>
            </a:r>
            <a:r>
              <a:rPr lang="en-US" sz="1200" dirty="0">
                <a:latin typeface="Arial" panose="020B0604020202020204" pitchFamily="34" charset="0"/>
                <a:cs typeface="Arial" panose="020B0604020202020204" pitchFamily="34" charset="0"/>
              </a:rPr>
              <a:t>involved in the task</a:t>
            </a:r>
            <a:r>
              <a:rPr lang="en-US" sz="1200" dirty="0" smtClean="0">
                <a:latin typeface="Arial" panose="020B0604020202020204" pitchFamily="34" charset="0"/>
                <a:cs typeface="Arial" panose="020B0604020202020204" pitchFamily="34" charset="0"/>
              </a:rPr>
              <a:t>.</a:t>
            </a:r>
          </a:p>
          <a:p>
            <a:pPr marL="171450" indent="-171450">
              <a:buFontTx/>
              <a:buChar char="-"/>
            </a:pPr>
            <a:r>
              <a:rPr lang="en-US" sz="1200" dirty="0" smtClean="0">
                <a:latin typeface="Arial" panose="020B0604020202020204" pitchFamily="34" charset="0"/>
                <a:cs typeface="Arial" panose="020B0604020202020204" pitchFamily="34" charset="0"/>
              </a:rPr>
              <a:t>Ensure adequate personnel are available to carry out the task.</a:t>
            </a:r>
          </a:p>
          <a:p>
            <a:pPr marL="171450" indent="-171450">
              <a:buFontTx/>
              <a:buChar char="-"/>
            </a:pPr>
            <a:r>
              <a:rPr lang="en-US" sz="1200" dirty="0" smtClean="0">
                <a:latin typeface="Arial" panose="020B0604020202020204" pitchFamily="34" charset="0"/>
                <a:cs typeface="Arial" panose="020B0604020202020204" pitchFamily="34" charset="0"/>
              </a:rPr>
              <a:t>Supervisors to ensure task hazards are identified and explained to the crew members.</a:t>
            </a:r>
            <a:endParaRPr lang="en-US" sz="1200" dirty="0">
              <a:latin typeface="Arial" panose="020B0604020202020204" pitchFamily="34" charset="0"/>
              <a:cs typeface="Arial" panose="020B0604020202020204" pitchFamily="34" charset="0"/>
            </a:endParaRPr>
          </a:p>
          <a:p>
            <a:pPr marL="171450" indent="-171450">
              <a:buFontTx/>
              <a:buChar char="-"/>
            </a:pPr>
            <a:r>
              <a:rPr lang="en-US" sz="1200" dirty="0">
                <a:latin typeface="Arial" panose="020B0604020202020204" pitchFamily="34" charset="0"/>
                <a:cs typeface="Arial" panose="020B0604020202020204" pitchFamily="34" charset="0"/>
              </a:rPr>
              <a:t>Always maintain good </a:t>
            </a:r>
            <a:r>
              <a:rPr lang="en-US" sz="1200" dirty="0" smtClean="0">
                <a:latin typeface="Arial" panose="020B0604020202020204" pitchFamily="34" charset="0"/>
                <a:cs typeface="Arial" panose="020B0604020202020204" pitchFamily="34" charset="0"/>
              </a:rPr>
              <a:t>communication.</a:t>
            </a:r>
            <a:endParaRPr lang="en-US" sz="1200" dirty="0">
              <a:latin typeface="Arial" panose="020B0604020202020204" pitchFamily="34" charset="0"/>
              <a:cs typeface="Arial" panose="020B0604020202020204" pitchFamily="34" charset="0"/>
            </a:endParaRPr>
          </a:p>
          <a:p>
            <a:pPr marL="171450" indent="-171450">
              <a:buFontTx/>
              <a:buChar char="-"/>
            </a:pPr>
            <a:r>
              <a:rPr lang="en-US" sz="1200" dirty="0">
                <a:latin typeface="Arial" panose="020B0604020202020204" pitchFamily="34" charset="0"/>
                <a:cs typeface="Arial" panose="020B0604020202020204" pitchFamily="34" charset="0"/>
              </a:rPr>
              <a:t>Always ensure hands are away from pinch points</a:t>
            </a:r>
            <a:r>
              <a:rPr lang="en-US" sz="1200" dirty="0" smtClean="0">
                <a:latin typeface="Arial" panose="020B0604020202020204" pitchFamily="34" charset="0"/>
                <a:cs typeface="Arial" panose="020B0604020202020204" pitchFamily="34" charset="0"/>
              </a:rPr>
              <a:t>.</a:t>
            </a:r>
          </a:p>
        </p:txBody>
      </p:sp>
      <p:sp>
        <p:nvSpPr>
          <p:cNvPr id="26628" name="TextBox 16"/>
          <p:cNvSpPr txBox="1">
            <a:spLocks noChangeArrowheads="1"/>
          </p:cNvSpPr>
          <p:nvPr/>
        </p:nvSpPr>
        <p:spPr bwMode="auto">
          <a:xfrm>
            <a:off x="373807" y="5730619"/>
            <a:ext cx="4876800" cy="464871"/>
          </a:xfrm>
          <a:prstGeom prst="rect">
            <a:avLst/>
          </a:prstGeom>
          <a:solidFill>
            <a:srgbClr val="0000FF"/>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p>
            <a:pPr indent="-114300" algn="ctr">
              <a:lnSpc>
                <a:spcPct val="150000"/>
              </a:lnSpc>
              <a:defRPr/>
            </a:pPr>
            <a:r>
              <a:rPr lang="en-US" altLang="en-US" b="1" dirty="0" smtClean="0">
                <a:solidFill>
                  <a:srgbClr val="FFFF00"/>
                </a:solidFill>
                <a:latin typeface="+mj-lt"/>
                <a:cs typeface="Arial" panose="020B0604020202020204" pitchFamily="34" charset="0"/>
              </a:rPr>
              <a:t>Use </a:t>
            </a:r>
            <a:r>
              <a:rPr lang="en-US" altLang="en-US" b="1" dirty="0">
                <a:solidFill>
                  <a:srgbClr val="FFFF00"/>
                </a:solidFill>
                <a:latin typeface="+mj-lt"/>
                <a:cs typeface="Arial" panose="020B0604020202020204" pitchFamily="34" charset="0"/>
              </a:rPr>
              <a:t>Hands Free Lifting Aids</a:t>
            </a: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65424" y="3845650"/>
            <a:ext cx="3132765" cy="2349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dirty="0" smtClean="0"/>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22" name="Text Placeholder 7"/>
          <p:cNvSpPr txBox="1">
            <a:spLocks/>
          </p:cNvSpPr>
          <p:nvPr/>
        </p:nvSpPr>
        <p:spPr>
          <a:xfrm>
            <a:off x="5991225" y="5797550"/>
            <a:ext cx="3048000" cy="3048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gn="ctr">
              <a:buNone/>
            </a:pPr>
            <a:endParaRPr lang="en-US" sz="1100" dirty="0">
              <a:latin typeface="Calibri" pitchFamily="34" charset="0"/>
            </a:endParaRPr>
          </a:p>
        </p:txBody>
      </p:sp>
      <p:pic>
        <p:nvPicPr>
          <p:cNvPr id="26" name="Picture 4"/>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5636850" y="853440"/>
            <a:ext cx="3161340" cy="2779761"/>
          </a:xfrm>
          <a:prstGeom prst="rect">
            <a:avLst/>
          </a:prstGeom>
          <a:ln w="38100" cap="sq">
            <a:noFill/>
            <a:prstDash val="solid"/>
            <a:miter lim="800000"/>
          </a:ln>
          <a:effectLst/>
          <a:extLst>
            <a:ext uri="{909E8E84-426E-40DD-AFC4-6F175D3DCCD1}">
              <a14:hiddenFill xmlns:a14="http://schemas.microsoft.com/office/drawing/2010/main">
                <a:solidFill>
                  <a:schemeClr val="accent1"/>
                </a:solidFill>
              </a14:hiddenFill>
            </a:ext>
          </a:extLst>
        </p:spPr>
      </p:pic>
      <p:grpSp>
        <p:nvGrpSpPr>
          <p:cNvPr id="2" name="Group 131"/>
          <p:cNvGrpSpPr>
            <a:grpSpLocks/>
          </p:cNvGrpSpPr>
          <p:nvPr/>
        </p:nvGrpSpPr>
        <p:grpSpPr bwMode="auto">
          <a:xfrm>
            <a:off x="8273718" y="2667000"/>
            <a:ext cx="336550" cy="544513"/>
            <a:chOff x="3504" y="544"/>
            <a:chExt cx="2287" cy="1855"/>
          </a:xfrm>
        </p:grpSpPr>
        <p:sp>
          <p:nvSpPr>
            <p:cNvPr id="1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17"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18" name="Text Placeholder 4"/>
          <p:cNvSpPr txBox="1">
            <a:spLocks/>
          </p:cNvSpPr>
          <p:nvPr/>
        </p:nvSpPr>
        <p:spPr>
          <a:xfrm>
            <a:off x="5636850" y="6172200"/>
            <a:ext cx="3161340" cy="275500"/>
          </a:xfrm>
          <a:prstGeom prst="rect">
            <a:avLst/>
          </a:prstGeom>
          <a:solidFill>
            <a:schemeClr val="bg1"/>
          </a:solidFill>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gn="ctr">
              <a:buNone/>
            </a:pPr>
            <a:r>
              <a:rPr lang="en-US" sz="1100" b="1" dirty="0" smtClean="0">
                <a:latin typeface="Calibri" pitchFamily="34" charset="0"/>
              </a:rPr>
              <a:t>Use hands free lifting aids for pulling guy lines</a:t>
            </a:r>
            <a:endParaRPr lang="en-US" sz="1100" b="1" dirty="0">
              <a:latin typeface="Calibri" pitchFamily="34" charset="0"/>
            </a:endParaRPr>
          </a:p>
        </p:txBody>
      </p:sp>
      <p:sp>
        <p:nvSpPr>
          <p:cNvPr id="19" name="Freeform 132"/>
          <p:cNvSpPr>
            <a:spLocks/>
          </p:cNvSpPr>
          <p:nvPr/>
        </p:nvSpPr>
        <p:spPr bwMode="auto">
          <a:xfrm>
            <a:off x="8364156" y="5460484"/>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pic>
        <p:nvPicPr>
          <p:cNvPr id="23" name="Picture 2"/>
          <p:cNvPicPr>
            <a:picLocks noChangeAspect="1" noChangeArrowheads="1"/>
          </p:cNvPicPr>
          <p:nvPr/>
        </p:nvPicPr>
        <p:blipFill>
          <a:blip r:embed="rId5" cstate="email">
            <a:extLst>
              <a:ext uri="{28A0092B-C50C-407E-A947-70E740481C1C}">
                <a14:useLocalDpi xmlns:a14="http://schemas.microsoft.com/office/drawing/2010/main" val="0"/>
              </a:ext>
            </a:extLst>
          </a:blip>
          <a:stretch>
            <a:fillRect/>
          </a:stretch>
        </p:blipFill>
        <p:spPr bwMode="auto">
          <a:xfrm>
            <a:off x="7084650" y="838200"/>
            <a:ext cx="1713540" cy="1028123"/>
          </a:xfrm>
          <a:prstGeom prst="rect">
            <a:avLst/>
          </a:prstGeom>
          <a:ln w="38100" cap="sq">
            <a:noFill/>
            <a:prstDash val="solid"/>
            <a:miter lim="800000"/>
          </a:ln>
          <a:effectLst/>
          <a:extLst>
            <a:ext uri="{909E8E84-426E-40DD-AFC4-6F175D3DCCD1}">
              <a14:hiddenFill xmlns:a14="http://schemas.microsoft.com/office/drawing/2010/main">
                <a:solidFill>
                  <a:schemeClr val="accent1"/>
                </a:solidFill>
              </a14:hiddenFill>
            </a:ext>
          </a:extLst>
        </p:spPr>
      </p:pic>
      <p:sp>
        <p:nvSpPr>
          <p:cNvPr id="27" name="Text Placeholder 4"/>
          <p:cNvSpPr txBox="1">
            <a:spLocks/>
          </p:cNvSpPr>
          <p:nvPr/>
        </p:nvSpPr>
        <p:spPr>
          <a:xfrm>
            <a:off x="5638800" y="3352800"/>
            <a:ext cx="3159390" cy="457200"/>
          </a:xfrm>
          <a:prstGeom prst="rect">
            <a:avLst/>
          </a:prstGeom>
          <a:solidFill>
            <a:schemeClr val="bg1"/>
          </a:solidFill>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gn="ctr">
              <a:buNone/>
            </a:pPr>
            <a:r>
              <a:rPr lang="en-US" sz="1100" b="1" dirty="0" smtClean="0">
                <a:latin typeface="Calibri" pitchFamily="34" charset="0"/>
              </a:rPr>
              <a:t>Driller standing behind the Derrick man and pulling the guy lines</a:t>
            </a:r>
            <a:endParaRPr lang="en-US" sz="1100" b="1" dirty="0">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439150" cy="2800767"/>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a:t>
            </a:r>
            <a:r>
              <a:rPr lang="en-US" sz="1600" b="1" dirty="0" smtClean="0">
                <a:solidFill>
                  <a:srgbClr val="FF0000"/>
                </a:solidFill>
                <a:latin typeface="Tahoma" pitchFamily="34" charset="0"/>
              </a:rPr>
              <a:t>to ensure </a:t>
            </a:r>
            <a:r>
              <a:rPr lang="en-US" sz="1600" b="1" dirty="0">
                <a:solidFill>
                  <a:srgbClr val="FF0000"/>
                </a:solidFill>
                <a:latin typeface="Tahoma" pitchFamily="34" charset="0"/>
              </a:rPr>
              <a:t>continual improvement all </a:t>
            </a:r>
            <a:r>
              <a:rPr lang="en-US" sz="1600" b="1" dirty="0" smtClean="0">
                <a:solidFill>
                  <a:srgbClr val="FF0000"/>
                </a:solidFill>
                <a:latin typeface="Tahoma" pitchFamily="34" charset="0"/>
              </a:rPr>
              <a:t>contract managers </a:t>
            </a:r>
            <a:r>
              <a:rPr lang="en-US" sz="1600" b="1" dirty="0">
                <a:solidFill>
                  <a:srgbClr val="FF0000"/>
                </a:solidFill>
                <a:latin typeface="Tahoma" pitchFamily="34" charset="0"/>
              </a:rPr>
              <a:t>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400" dirty="0" smtClean="0">
                <a:solidFill>
                  <a:srgbClr val="0033CC"/>
                </a:solidFill>
                <a:latin typeface="+mj-lt"/>
                <a:sym typeface="Wingdings" pitchFamily="2" charset="2"/>
              </a:rPr>
              <a:t>Do you ensure the learning from incidents are implemented at each location?</a:t>
            </a:r>
          </a:p>
          <a:p>
            <a:pPr marL="342900" indent="-342900" eaLnBrk="1" hangingPunct="1">
              <a:buFont typeface="+mj-lt"/>
              <a:buAutoNum type="arabicPeriod"/>
              <a:defRPr/>
            </a:pPr>
            <a:r>
              <a:rPr lang="en-US" sz="1400" dirty="0" smtClean="0">
                <a:solidFill>
                  <a:srgbClr val="0033CC"/>
                </a:solidFill>
                <a:latin typeface="+mj-lt"/>
                <a:sym typeface="Wingdings" pitchFamily="2" charset="2"/>
              </a:rPr>
              <a:t>Do you ensure Supervisors are not involved in the task and provide supervision?</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pinch points are identified and register is updated?</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MOC carried out when you have crew shortage?</a:t>
            </a:r>
          </a:p>
          <a:p>
            <a:pPr marL="342900" indent="-342900" eaLnBrk="1" hangingPunct="1">
              <a:buFont typeface="+mj-lt"/>
              <a:buAutoNum type="arabicPeriod"/>
              <a:defRPr/>
            </a:pPr>
            <a:r>
              <a:rPr lang="en-US" sz="1400" dirty="0">
                <a:solidFill>
                  <a:srgbClr val="0033CC"/>
                </a:solidFill>
                <a:latin typeface="+mj-lt"/>
                <a:sym typeface="Wingdings" pitchFamily="2" charset="2"/>
              </a:rPr>
              <a:t>Do you have HEMP for handling guy lines?</a:t>
            </a: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smtClean="0"/>
          </a:p>
        </p:txBody>
      </p:sp>
      <p:sp>
        <p:nvSpPr>
          <p:cNvPr id="27653" name="Rectangle 8"/>
          <p:cNvSpPr>
            <a:spLocks noChangeArrowheads="1"/>
          </p:cNvSpPr>
          <p:nvPr/>
        </p:nvSpPr>
        <p:spPr bwMode="auto">
          <a:xfrm>
            <a:off x="170057" y="809824"/>
            <a:ext cx="4107215" cy="307777"/>
          </a:xfrm>
          <a:prstGeom prst="rect">
            <a:avLst/>
          </a:prstGeom>
          <a:noFill/>
          <a:ln w="9525">
            <a:noFill/>
            <a:miter lim="800000"/>
            <a:headEnd/>
            <a:tailEnd/>
          </a:ln>
        </p:spPr>
        <p:txBody>
          <a:bodyPr wrap="none">
            <a:spAutoFit/>
          </a:bodyPr>
          <a:lstStyle/>
          <a:p>
            <a:pPr marL="114300" indent="-114300" algn="just">
              <a:defRPr/>
            </a:pPr>
            <a:r>
              <a:rPr lang="en-GB" sz="1400" b="1" dirty="0">
                <a:solidFill>
                  <a:srgbClr val="333399"/>
                </a:solidFill>
                <a:latin typeface="Tahoma" pitchFamily="34" charset="0"/>
              </a:rPr>
              <a:t>Date: </a:t>
            </a:r>
            <a:r>
              <a:rPr lang="en-GB" sz="1400" b="1" dirty="0" smtClean="0">
                <a:solidFill>
                  <a:srgbClr val="333399"/>
                </a:solidFill>
                <a:latin typeface="Tahoma" pitchFamily="34" charset="0"/>
              </a:rPr>
              <a:t>16.05.2018</a:t>
            </a:r>
            <a:r>
              <a:rPr lang="en-US" sz="1400" b="1" dirty="0" smtClean="0">
                <a:solidFill>
                  <a:srgbClr val="333399"/>
                </a:solidFill>
                <a:latin typeface="Tahoma" pitchFamily="34" charset="0"/>
              </a:rPr>
              <a:t>    	         </a:t>
            </a:r>
            <a:r>
              <a:rPr lang="en-US" sz="1400" b="1" dirty="0">
                <a:solidFill>
                  <a:srgbClr val="333399"/>
                </a:solidFill>
                <a:latin typeface="Tahoma" pitchFamily="34" charset="0"/>
              </a:rPr>
              <a:t>Incident title: LTI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92059</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147F43DC-506A-4E5F-B255-DEC6328AA687}"/>
</file>

<file path=customXml/itemProps2.xml><?xml version="1.0" encoding="utf-8"?>
<ds:datastoreItem xmlns:ds="http://schemas.openxmlformats.org/officeDocument/2006/customXml" ds:itemID="{44B798FC-4087-42FB-A2F6-164B222C3DDD}"/>
</file>

<file path=customXml/itemProps3.xml><?xml version="1.0" encoding="utf-8"?>
<ds:datastoreItem xmlns:ds="http://schemas.openxmlformats.org/officeDocument/2006/customXml" ds:itemID="{BCAA7724-43F7-446A-8502-C0556B0AC9F5}"/>
</file>

<file path=docProps/app.xml><?xml version="1.0" encoding="utf-8"?>
<Properties xmlns="http://schemas.openxmlformats.org/officeDocument/2006/extended-properties" xmlns:vt="http://schemas.openxmlformats.org/officeDocument/2006/docPropsVTypes">
  <TotalTime>66</TotalTime>
  <Words>373</Words>
  <Application>Microsoft Office PowerPoint</Application>
  <PresentationFormat>On-screen Show (4:3)</PresentationFormat>
  <Paragraphs>35</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Tahoma</vt:lpstr>
      <vt:lpstr>Wingdings</vt:lpstr>
      <vt:lpstr>Theme1</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Jabri, Fahad MSE51</cp:lastModifiedBy>
  <cp:revision>31</cp:revision>
  <dcterms:created xsi:type="dcterms:W3CDTF">2016-03-28T05:48:29Z</dcterms:created>
  <dcterms:modified xsi:type="dcterms:W3CDTF">2018-11-26T05:36:34Z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