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5.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91" r:id="rId2"/>
    <p:sldId id="292"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26/11/2018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extLst>
      <p:ext uri="{BB962C8B-B14F-4D97-AF65-F5344CB8AC3E}">
        <p14:creationId xmlns:p14="http://schemas.microsoft.com/office/powerpoint/2010/main" val="2427529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extLst>
      <p:ext uri="{BB962C8B-B14F-4D97-AF65-F5344CB8AC3E}">
        <p14:creationId xmlns:p14="http://schemas.microsoft.com/office/powerpoint/2010/main" val="745640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26/11/2018</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26/11/2018</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26/11/2018</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26/11/2018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cid:image005.png@01D4050F.DF38D8C0"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64647" y="846408"/>
            <a:ext cx="5362575" cy="4262705"/>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Arial" panose="020B0604020202020204" pitchFamily="34" charset="0"/>
                <a:cs typeface="Arial" panose="020B0604020202020204" pitchFamily="34" charset="0"/>
              </a:rPr>
              <a:t>Date:</a:t>
            </a:r>
            <a:r>
              <a:rPr lang="en-US" sz="1600" b="1" dirty="0">
                <a:solidFill>
                  <a:srgbClr val="333399"/>
                </a:solidFill>
                <a:latin typeface="Arial" panose="020B0604020202020204" pitchFamily="34" charset="0"/>
                <a:cs typeface="Arial" panose="020B0604020202020204" pitchFamily="34" charset="0"/>
              </a:rPr>
              <a:t> </a:t>
            </a:r>
            <a:r>
              <a:rPr lang="en-US" sz="1600" b="1" dirty="0" smtClean="0">
                <a:solidFill>
                  <a:srgbClr val="333399"/>
                </a:solidFill>
                <a:latin typeface="Arial" panose="020B0604020202020204" pitchFamily="34" charset="0"/>
                <a:cs typeface="Arial" panose="020B0604020202020204" pitchFamily="34" charset="0"/>
              </a:rPr>
              <a:t>15.06.2018       Incident </a:t>
            </a:r>
            <a:r>
              <a:rPr lang="en-US" sz="1600" b="1" dirty="0">
                <a:solidFill>
                  <a:srgbClr val="333399"/>
                </a:solidFill>
                <a:latin typeface="Arial" panose="020B0604020202020204" pitchFamily="34" charset="0"/>
                <a:cs typeface="Arial" panose="020B0604020202020204" pitchFamily="34" charset="0"/>
              </a:rPr>
              <a:t>title: LTI</a:t>
            </a:r>
          </a:p>
          <a:p>
            <a:pPr marL="114300" indent="-114300" algn="just">
              <a:defRPr/>
            </a:pPr>
            <a:endParaRPr lang="en-US" sz="1600" b="1" dirty="0">
              <a:solidFill>
                <a:srgbClr val="FF0000"/>
              </a:solidFill>
              <a:latin typeface="Arial" panose="020B0604020202020204" pitchFamily="34" charset="0"/>
              <a:cs typeface="Arial" panose="020B0604020202020204" pitchFamily="34" charset="0"/>
            </a:endParaRPr>
          </a:p>
          <a:p>
            <a:pPr marL="114300" indent="-114300" algn="just">
              <a:defRPr/>
            </a:pPr>
            <a:r>
              <a:rPr lang="en-US" sz="1600" b="1" dirty="0">
                <a:solidFill>
                  <a:srgbClr val="FF0000"/>
                </a:solidFill>
                <a:latin typeface="Arial" panose="020B0604020202020204" pitchFamily="34" charset="0"/>
                <a:cs typeface="Arial" panose="020B0604020202020204" pitchFamily="34" charset="0"/>
              </a:rPr>
              <a:t>What happened</a:t>
            </a:r>
            <a:r>
              <a:rPr lang="en-US" sz="1600" b="1" dirty="0" smtClean="0">
                <a:solidFill>
                  <a:srgbClr val="FF0000"/>
                </a:solidFill>
                <a:latin typeface="Arial" panose="020B0604020202020204" pitchFamily="34" charset="0"/>
                <a:cs typeface="Arial" panose="020B0604020202020204" pitchFamily="34" charset="0"/>
              </a:rPr>
              <a:t>?</a:t>
            </a:r>
          </a:p>
          <a:p>
            <a:pPr marL="114300" indent="-114300" algn="just">
              <a:defRPr/>
            </a:pPr>
            <a:endParaRPr lang="en-US" sz="1200" dirty="0">
              <a:solidFill>
                <a:srgbClr val="FF0000"/>
              </a:solidFill>
              <a:latin typeface="Arial" panose="020B0604020202020204" pitchFamily="34" charset="0"/>
              <a:cs typeface="Arial" panose="020B0604020202020204" pitchFamily="34" charset="0"/>
            </a:endParaRPr>
          </a:p>
          <a:p>
            <a:pPr algn="just">
              <a:defRPr/>
            </a:pPr>
            <a:r>
              <a:rPr lang="en-US" sz="1200" dirty="0">
                <a:latin typeface="Arial" panose="020B0604020202020204" pitchFamily="34" charset="0"/>
                <a:cs typeface="Arial" panose="020B0604020202020204" pitchFamily="34" charset="0"/>
              </a:rPr>
              <a:t>While mast lowering preparation, </a:t>
            </a:r>
            <a:r>
              <a:rPr lang="en-US" sz="1200" dirty="0" smtClean="0">
                <a:latin typeface="Arial" panose="020B0604020202020204" pitchFamily="34" charset="0"/>
                <a:cs typeface="Arial" panose="020B0604020202020204" pitchFamily="34" charset="0"/>
              </a:rPr>
              <a:t>a </a:t>
            </a:r>
            <a:r>
              <a:rPr lang="en-US" sz="1200" dirty="0">
                <a:latin typeface="Arial" panose="020B0604020202020204" pitchFamily="34" charset="0"/>
                <a:cs typeface="Arial" panose="020B0604020202020204" pitchFamily="34" charset="0"/>
              </a:rPr>
              <a:t>roustabout was assigned to guide the winch and install locking pin. Assistant driller was acting as banksman in order to set the winch on its base, while doing so the utility winch imbalanced and swung, which resulted in Roustabout left arm being caught between the winch and dolly beam.</a:t>
            </a:r>
          </a:p>
          <a:p>
            <a:pPr marL="342900" indent="-342900" eaLnBrk="1" hangingPunct="1">
              <a:defRPr/>
            </a:pPr>
            <a:endParaRPr lang="en-US" sz="1200" dirty="0" smtClean="0">
              <a:solidFill>
                <a:srgbClr val="000000"/>
              </a:solidFill>
              <a:latin typeface="Arial" panose="020B0604020202020204" pitchFamily="34" charset="0"/>
              <a:cs typeface="Arial" panose="020B0604020202020204" pitchFamily="34" charset="0"/>
            </a:endParaRPr>
          </a:p>
          <a:p>
            <a:pPr marL="342900" indent="-342900" eaLnBrk="1" hangingPunct="1">
              <a:defRPr/>
            </a:pPr>
            <a:endParaRPr lang="en-US" sz="1600" dirty="0">
              <a:solidFill>
                <a:srgbClr val="000000"/>
              </a:solidFill>
              <a:latin typeface="Arial" panose="020B0604020202020204" pitchFamily="34" charset="0"/>
              <a:cs typeface="Arial" panose="020B0604020202020204" pitchFamily="34" charset="0"/>
            </a:endParaRPr>
          </a:p>
          <a:p>
            <a:pPr marL="114300" indent="-114300" algn="just">
              <a:defRPr/>
            </a:pPr>
            <a:r>
              <a:rPr lang="en-US" sz="1600" b="1" dirty="0">
                <a:solidFill>
                  <a:srgbClr val="333399"/>
                </a:solidFill>
                <a:latin typeface="Arial" panose="020B0604020202020204" pitchFamily="34" charset="0"/>
                <a:cs typeface="Arial" panose="020B0604020202020204" pitchFamily="34" charset="0"/>
              </a:rPr>
              <a:t>Your learning from this incident</a:t>
            </a:r>
            <a:r>
              <a:rPr lang="en-US" sz="1600" b="1" dirty="0" smtClean="0">
                <a:solidFill>
                  <a:srgbClr val="333399"/>
                </a:solidFill>
                <a:latin typeface="Arial" panose="020B0604020202020204" pitchFamily="34" charset="0"/>
                <a:cs typeface="Arial" panose="020B0604020202020204" pitchFamily="34" charset="0"/>
              </a:rPr>
              <a:t>..</a:t>
            </a:r>
          </a:p>
          <a:p>
            <a:pPr marL="114300" indent="-114300">
              <a:defRPr/>
            </a:pPr>
            <a:endParaRPr lang="en-US" sz="1200" dirty="0" smtClean="0">
              <a:solidFill>
                <a:srgbClr val="0000FF"/>
              </a:solidFill>
              <a:latin typeface="Arial" panose="020B0604020202020204" pitchFamily="34" charset="0"/>
              <a:cs typeface="Arial" panose="020B0604020202020204" pitchFamily="34" charset="0"/>
            </a:endParaRPr>
          </a:p>
          <a:p>
            <a:pPr marL="171450" indent="-171450">
              <a:buFont typeface="Wingdings" panose="05000000000000000000" pitchFamily="2" charset="2"/>
              <a:buChar char="Ø"/>
            </a:pPr>
            <a:r>
              <a:rPr lang="en-US" sz="1200" dirty="0">
                <a:latin typeface="Arial" panose="020B0604020202020204" pitchFamily="34" charset="0"/>
                <a:cs typeface="Arial" panose="020B0604020202020204" pitchFamily="34" charset="0"/>
              </a:rPr>
              <a:t>Highlight any design issues or difficulties to your supervisor and management</a:t>
            </a:r>
          </a:p>
          <a:p>
            <a:pPr marL="171450" indent="-171450">
              <a:buFont typeface="Wingdings" panose="05000000000000000000" pitchFamily="2" charset="2"/>
              <a:buChar char="Ø"/>
            </a:pPr>
            <a:r>
              <a:rPr lang="en-US" sz="1200" dirty="0">
                <a:latin typeface="Arial" panose="020B0604020202020204" pitchFamily="34" charset="0"/>
                <a:cs typeface="Arial" panose="020B0604020202020204" pitchFamily="34" charset="0"/>
              </a:rPr>
              <a:t>Always use two leg wire rope sling with D-link to lift the utility winches.</a:t>
            </a:r>
          </a:p>
          <a:p>
            <a:pPr marL="171450" indent="-171450">
              <a:buFont typeface="Wingdings" panose="05000000000000000000" pitchFamily="2" charset="2"/>
              <a:buChar char="Ø"/>
            </a:pPr>
            <a:r>
              <a:rPr lang="en-US" sz="1200" dirty="0" smtClean="0">
                <a:latin typeface="Arial" panose="020B0604020202020204" pitchFamily="34" charset="0"/>
                <a:cs typeface="Arial" panose="020B0604020202020204" pitchFamily="34" charset="0"/>
              </a:rPr>
              <a:t>Ensure </a:t>
            </a:r>
            <a:r>
              <a:rPr lang="en-US" sz="1200" dirty="0">
                <a:latin typeface="Arial" panose="020B0604020202020204" pitchFamily="34" charset="0"/>
                <a:cs typeface="Arial" panose="020B0604020202020204" pitchFamily="34" charset="0"/>
              </a:rPr>
              <a:t>valid PTW,TRIC and lift plan is obtained for critical tasks</a:t>
            </a:r>
          </a:p>
          <a:p>
            <a:pPr marL="171450" indent="-171450">
              <a:buFont typeface="Wingdings" panose="05000000000000000000" pitchFamily="2" charset="2"/>
              <a:buChar char="Ø"/>
            </a:pPr>
            <a:r>
              <a:rPr lang="en-US" sz="1200" dirty="0">
                <a:latin typeface="Arial" panose="020B0604020202020204" pitchFamily="34" charset="0"/>
                <a:cs typeface="Arial" panose="020B0604020202020204" pitchFamily="34" charset="0"/>
              </a:rPr>
              <a:t>Stopped the job if it is not safe to do so.</a:t>
            </a:r>
          </a:p>
          <a:p>
            <a:pPr marL="171450" indent="-171450" eaLnBrk="1" hangingPunct="1">
              <a:buFont typeface="Arial" panose="020B0604020202020204" pitchFamily="34" charset="0"/>
              <a:buChar char="•"/>
              <a:defRPr/>
            </a:pPr>
            <a:endParaRPr lang="en-US" sz="1050" dirty="0">
              <a:solidFill>
                <a:srgbClr val="FF0000"/>
              </a:solidFill>
              <a:latin typeface="Arial" charset="0"/>
              <a:cs typeface="Tahoma" pitchFamily="34" charset="0"/>
            </a:endParaRPr>
          </a:p>
          <a:p>
            <a:pPr eaLnBrk="1" hangingPunct="1">
              <a:defRPr/>
            </a:pPr>
            <a:endParaRPr lang="en-US" sz="1050" dirty="0">
              <a:solidFill>
                <a:srgbClr val="FF0000"/>
              </a:solidFill>
              <a:latin typeface="Arial" charset="0"/>
              <a:cs typeface="Tahoma" pitchFamily="34" charset="0"/>
            </a:endParaRPr>
          </a:p>
          <a:p>
            <a:pPr marL="119063" indent="-119063"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838200" y="5410200"/>
            <a:ext cx="3800475" cy="464871"/>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p>
            <a:pPr indent="-114300" algn="ctr">
              <a:lnSpc>
                <a:spcPct val="150000"/>
              </a:lnSpc>
              <a:defRPr/>
            </a:pPr>
            <a:r>
              <a:rPr lang="en-US" altLang="en-US" b="1" dirty="0" smtClean="0">
                <a:solidFill>
                  <a:srgbClr val="FFFF00"/>
                </a:solidFill>
                <a:latin typeface="+mj-lt"/>
                <a:cs typeface="Arial" panose="020B0604020202020204" pitchFamily="34" charset="0"/>
              </a:rPr>
              <a:t>Always </a:t>
            </a:r>
            <a:r>
              <a:rPr lang="en-US" altLang="en-US" b="1" dirty="0">
                <a:solidFill>
                  <a:srgbClr val="FFFF00"/>
                </a:solidFill>
                <a:latin typeface="+mj-lt"/>
                <a:cs typeface="Arial" panose="020B0604020202020204" pitchFamily="34" charset="0"/>
              </a:rPr>
              <a:t>stay away from line of </a:t>
            </a:r>
            <a:r>
              <a:rPr lang="en-US" altLang="en-US" b="1" dirty="0" smtClean="0">
                <a:solidFill>
                  <a:srgbClr val="FFFF00"/>
                </a:solidFill>
                <a:latin typeface="+mj-lt"/>
                <a:cs typeface="Arial" panose="020B0604020202020204" pitchFamily="34" charset="0"/>
              </a:rPr>
              <a:t>fire</a:t>
            </a:r>
            <a:endParaRPr lang="en-US" altLang="en-US" b="1" dirty="0">
              <a:solidFill>
                <a:srgbClr val="FFFF00"/>
              </a:solidFill>
              <a:latin typeface="+mj-lt"/>
              <a:cs typeface="Arial" panose="020B0604020202020204" pitchFamily="34" charset="0"/>
            </a:endParaRP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smtClean="0"/>
          </a:p>
        </p:txBody>
      </p:sp>
      <p:sp>
        <p:nvSpPr>
          <p:cNvPr id="16" name="Text Box 12"/>
          <p:cNvSpPr txBox="1">
            <a:spLocks noChangeArrowheads="1"/>
          </p:cNvSpPr>
          <p:nvPr/>
        </p:nvSpPr>
        <p:spPr bwMode="auto">
          <a:xfrm>
            <a:off x="0" y="39687"/>
            <a:ext cx="9144000" cy="646113"/>
          </a:xfrm>
          <a:prstGeom prst="rect">
            <a:avLst/>
          </a:prstGeom>
          <a:solidFill>
            <a:srgbClr val="00B050"/>
          </a:solidFill>
          <a:ln w="9525">
            <a:noFill/>
            <a:miter lim="800000"/>
            <a:headEnd/>
            <a:tailEnd/>
          </a:ln>
        </p:spPr>
        <p:txBody>
          <a:bodyPr wrap="square">
            <a:spAutoFit/>
          </a:bodyPr>
          <a:lstStyle/>
          <a:p>
            <a:pPr algn="ctr">
              <a:defRPr/>
            </a:pPr>
            <a:r>
              <a:rPr lang="en-GB" sz="3600" b="1" dirty="0">
                <a:latin typeface="+mj-lt"/>
              </a:rPr>
              <a:t>PDO Second Alert</a:t>
            </a:r>
          </a:p>
        </p:txBody>
      </p:sp>
      <p:grpSp>
        <p:nvGrpSpPr>
          <p:cNvPr id="2" name="Group 131"/>
          <p:cNvGrpSpPr>
            <a:grpSpLocks/>
          </p:cNvGrpSpPr>
          <p:nvPr/>
        </p:nvGrpSpPr>
        <p:grpSpPr bwMode="auto">
          <a:xfrm>
            <a:off x="8534400" y="274320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13" name="Picture 12"/>
          <p:cNvPicPr/>
          <p:nvPr/>
        </p:nvPicPr>
        <p:blipFill>
          <a:blip r:embed="rId3" cstate="print"/>
          <a:srcRect/>
          <a:stretch>
            <a:fillRect/>
          </a:stretch>
        </p:blipFill>
        <p:spPr bwMode="auto">
          <a:xfrm>
            <a:off x="7301281" y="1113278"/>
            <a:ext cx="1643088" cy="2240420"/>
          </a:xfrm>
          <a:prstGeom prst="rect">
            <a:avLst/>
          </a:prstGeom>
          <a:noFill/>
          <a:ln w="9525">
            <a:noFill/>
            <a:miter lim="800000"/>
            <a:headEnd/>
            <a:tailEnd/>
          </a:ln>
        </p:spPr>
      </p:pic>
      <p:pic>
        <p:nvPicPr>
          <p:cNvPr id="17" name="Picture 16" descr="cid:image005.png@01D4050F.DF38D8C0"/>
          <p:cNvPicPr/>
          <p:nvPr/>
        </p:nvPicPr>
        <p:blipFill>
          <a:blip r:embed="rId4" r:link="rId5" cstate="print"/>
          <a:srcRect/>
          <a:stretch>
            <a:fillRect/>
          </a:stretch>
        </p:blipFill>
        <p:spPr bwMode="auto">
          <a:xfrm>
            <a:off x="5562600" y="1112380"/>
            <a:ext cx="1752600" cy="2240420"/>
          </a:xfrm>
          <a:prstGeom prst="rect">
            <a:avLst/>
          </a:prstGeom>
          <a:noFill/>
          <a:ln w="9525">
            <a:noFill/>
            <a:miter lim="800000"/>
            <a:headEnd/>
            <a:tailEnd/>
          </a:ln>
        </p:spPr>
      </p:pic>
      <p:sp>
        <p:nvSpPr>
          <p:cNvPr id="18" name="Oval 17"/>
          <p:cNvSpPr/>
          <p:nvPr/>
        </p:nvSpPr>
        <p:spPr>
          <a:xfrm>
            <a:off x="5989754" y="1806345"/>
            <a:ext cx="1131629" cy="7958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131"/>
          <p:cNvGrpSpPr>
            <a:grpSpLocks/>
          </p:cNvGrpSpPr>
          <p:nvPr/>
        </p:nvGrpSpPr>
        <p:grpSpPr bwMode="auto">
          <a:xfrm>
            <a:off x="8474075" y="2746722"/>
            <a:ext cx="336550" cy="544513"/>
            <a:chOff x="3504" y="544"/>
            <a:chExt cx="2287" cy="1855"/>
          </a:xfrm>
        </p:grpSpPr>
        <p:sp>
          <p:nvSpPr>
            <p:cNvPr id="20"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1"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22" name="Picture 2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38800" y="3657600"/>
            <a:ext cx="3305175" cy="2152233"/>
          </a:xfrm>
          <a:prstGeom prst="rect">
            <a:avLst/>
          </a:prstGeom>
        </p:spPr>
      </p:pic>
      <p:sp>
        <p:nvSpPr>
          <p:cNvPr id="23" name="Freeform 132"/>
          <p:cNvSpPr>
            <a:spLocks/>
          </p:cNvSpPr>
          <p:nvPr/>
        </p:nvSpPr>
        <p:spPr bwMode="auto">
          <a:xfrm>
            <a:off x="8335913" y="5212233"/>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14447" y="1143000"/>
            <a:ext cx="8351838" cy="2554545"/>
          </a:xfrm>
          <a:prstGeom prst="rect">
            <a:avLst/>
          </a:prstGeom>
          <a:noFill/>
          <a:ln w="19050">
            <a:noFill/>
            <a:miter lim="800000"/>
            <a:headEnd/>
            <a:tailEnd/>
          </a:ln>
        </p:spPr>
        <p:txBody>
          <a:bodyPr>
            <a:spAutoFit/>
          </a:bodyPr>
          <a:lstStyle/>
          <a:p>
            <a:pPr algn="just" eaLnBrk="1" hangingPunct="1">
              <a:spcBef>
                <a:spcPct val="50000"/>
              </a:spcBef>
              <a:defRPr/>
            </a:pPr>
            <a:endParaRPr lang="en-US" sz="1600" dirty="0">
              <a:solidFill>
                <a:srgbClr val="000000"/>
              </a:solidFill>
              <a:latin typeface="Arial" panose="020B0604020202020204" pitchFamily="34" charset="0"/>
              <a:cs typeface="Arial" panose="020B0604020202020204" pitchFamily="34" charset="0"/>
            </a:endParaRPr>
          </a:p>
          <a:p>
            <a:pPr marL="173038" indent="-173038" eaLnBrk="1" hangingPunct="1">
              <a:defRPr/>
            </a:pPr>
            <a:endParaRPr lang="en-US" sz="1600" dirty="0">
              <a:solidFill>
                <a:srgbClr val="000000"/>
              </a:solidFill>
              <a:latin typeface="Arial" panose="020B0604020202020204" pitchFamily="34" charset="0"/>
              <a:cs typeface="Arial" panose="020B0604020202020204" pitchFamily="34" charset="0"/>
            </a:endParaRPr>
          </a:p>
          <a:p>
            <a:pPr marL="342900" indent="-342900" eaLnBrk="1" hangingPunct="1">
              <a:defRPr/>
            </a:pPr>
            <a:r>
              <a:rPr lang="en-US" sz="1600" b="1" dirty="0">
                <a:solidFill>
                  <a:srgbClr val="FF0000"/>
                </a:solidFill>
                <a:latin typeface="Arial" panose="020B0604020202020204" pitchFamily="34" charset="0"/>
                <a:cs typeface="Arial" panose="020B0604020202020204" pitchFamily="34" charset="0"/>
              </a:rPr>
              <a:t>As a learning from this incident and </a:t>
            </a:r>
            <a:r>
              <a:rPr lang="en-US" sz="1600" b="1" dirty="0" smtClean="0">
                <a:solidFill>
                  <a:srgbClr val="FF0000"/>
                </a:solidFill>
                <a:latin typeface="Arial" panose="020B0604020202020204" pitchFamily="34" charset="0"/>
                <a:cs typeface="Arial" panose="020B0604020202020204" pitchFamily="34" charset="0"/>
              </a:rPr>
              <a:t>to ensure </a:t>
            </a:r>
            <a:r>
              <a:rPr lang="en-US" sz="1600" b="1" dirty="0">
                <a:solidFill>
                  <a:srgbClr val="FF0000"/>
                </a:solidFill>
                <a:latin typeface="Arial" panose="020B0604020202020204" pitchFamily="34" charset="0"/>
                <a:cs typeface="Arial" panose="020B0604020202020204" pitchFamily="34" charset="0"/>
              </a:rPr>
              <a:t>continual improvement all contract</a:t>
            </a:r>
          </a:p>
          <a:p>
            <a:pPr marL="342900" indent="-342900" eaLnBrk="1" hangingPunct="1">
              <a:defRPr/>
            </a:pPr>
            <a:r>
              <a:rPr lang="en-US" sz="1600" b="1" dirty="0">
                <a:solidFill>
                  <a:srgbClr val="FF0000"/>
                </a:solidFill>
                <a:latin typeface="Arial" panose="020B0604020202020204" pitchFamily="34" charset="0"/>
                <a:cs typeface="Arial" panose="020B0604020202020204" pitchFamily="34" charset="0"/>
              </a:rPr>
              <a:t>managers must review their HSE HEMP against the questions asked below        </a:t>
            </a:r>
          </a:p>
          <a:p>
            <a:pPr marL="342900" indent="-342900" eaLnBrk="1" hangingPunct="1">
              <a:defRPr/>
            </a:pPr>
            <a:endParaRPr lang="en-US" sz="1600" b="1" dirty="0">
              <a:solidFill>
                <a:srgbClr val="FF0000"/>
              </a:solidFill>
              <a:latin typeface="Arial" panose="020B0604020202020204" pitchFamily="34" charset="0"/>
              <a:cs typeface="Arial" panose="020B0604020202020204" pitchFamily="34" charset="0"/>
            </a:endParaRPr>
          </a:p>
          <a:p>
            <a:pPr marL="342900" indent="-342900" eaLnBrk="1" hangingPunct="1">
              <a:defRPr/>
            </a:pPr>
            <a:r>
              <a:rPr lang="en-US" sz="1600" b="1" dirty="0">
                <a:solidFill>
                  <a:srgbClr val="0000FF"/>
                </a:solidFill>
                <a:latin typeface="Arial" panose="020B0604020202020204" pitchFamily="34" charset="0"/>
                <a:cs typeface="Arial" panose="020B0604020202020204" pitchFamily="34" charset="0"/>
              </a:rPr>
              <a:t>Confirm the following:</a:t>
            </a:r>
            <a:endParaRPr lang="en-US" sz="1600" dirty="0">
              <a:solidFill>
                <a:srgbClr val="0000FF"/>
              </a:solidFill>
              <a:latin typeface="Arial" panose="020B0604020202020204" pitchFamily="34" charset="0"/>
              <a:cs typeface="Arial" panose="020B0604020202020204" pitchFamily="34" charset="0"/>
            </a:endParaRPr>
          </a:p>
          <a:p>
            <a:pPr marL="342900" indent="-342900" eaLnBrk="1" hangingPunct="1">
              <a:defRPr/>
            </a:pPr>
            <a:endParaRPr lang="en-US" sz="1600" dirty="0">
              <a:solidFill>
                <a:srgbClr val="000000"/>
              </a:solidFill>
              <a:latin typeface="Arial" panose="020B0604020202020204" pitchFamily="34" charset="0"/>
              <a:cs typeface="Arial" panose="020B0604020202020204" pitchFamily="34" charset="0"/>
            </a:endParaRPr>
          </a:p>
          <a:p>
            <a:pPr marL="342900" indent="-342900">
              <a:spcBef>
                <a:spcPts val="0"/>
              </a:spcBef>
              <a:buFont typeface="+mj-lt"/>
              <a:buAutoNum type="arabicPeriod"/>
              <a:defRPr/>
            </a:pPr>
            <a:r>
              <a:rPr lang="en-US" sz="1200" dirty="0" smtClean="0">
                <a:solidFill>
                  <a:srgbClr val="0000FF"/>
                </a:solidFill>
                <a:latin typeface="Arial" panose="020B0604020202020204" pitchFamily="34" charset="0"/>
                <a:cs typeface="Arial" panose="020B0604020202020204" pitchFamily="34" charset="0"/>
                <a:sym typeface="Wingdings" pitchFamily="2" charset="2"/>
              </a:rPr>
              <a:t>Do </a:t>
            </a:r>
            <a:r>
              <a:rPr lang="en-US" sz="1200" dirty="0">
                <a:solidFill>
                  <a:srgbClr val="0000FF"/>
                </a:solidFill>
                <a:latin typeface="Arial" panose="020B0604020202020204" pitchFamily="34" charset="0"/>
                <a:cs typeface="Arial" panose="020B0604020202020204" pitchFamily="34" charset="0"/>
                <a:sym typeface="Wingdings" pitchFamily="2" charset="2"/>
              </a:rPr>
              <a:t>you </a:t>
            </a:r>
            <a:r>
              <a:rPr lang="en-US" sz="1200" dirty="0" smtClean="0">
                <a:solidFill>
                  <a:srgbClr val="0000FF"/>
                </a:solidFill>
                <a:latin typeface="Arial" panose="020B0604020202020204" pitchFamily="34" charset="0"/>
                <a:cs typeface="Arial" panose="020B0604020202020204" pitchFamily="34" charset="0"/>
                <a:sym typeface="Wingdings" pitchFamily="2" charset="2"/>
              </a:rPr>
              <a:t>ensure adequate lifting plans are in place for all lifting activities? </a:t>
            </a:r>
            <a:endParaRPr lang="en-US" sz="1200" strike="sngStrike" dirty="0">
              <a:solidFill>
                <a:srgbClr val="0000FF"/>
              </a:solidFill>
              <a:latin typeface="Arial" panose="020B0604020202020204" pitchFamily="34" charset="0"/>
              <a:cs typeface="Arial" panose="020B0604020202020204" pitchFamily="34" charset="0"/>
              <a:sym typeface="Wingdings" pitchFamily="2" charset="2"/>
            </a:endParaRPr>
          </a:p>
          <a:p>
            <a:pPr marL="342900" indent="-342900">
              <a:spcBef>
                <a:spcPts val="0"/>
              </a:spcBef>
              <a:buFont typeface="+mj-lt"/>
              <a:buAutoNum type="arabicPeriod"/>
              <a:defRPr/>
            </a:pPr>
            <a:r>
              <a:rPr lang="en-US" sz="1200" dirty="0" smtClean="0">
                <a:solidFill>
                  <a:srgbClr val="0000FF"/>
                </a:solidFill>
                <a:latin typeface="Arial" panose="020B0604020202020204" pitchFamily="34" charset="0"/>
                <a:cs typeface="Arial" panose="020B0604020202020204" pitchFamily="34" charset="0"/>
                <a:sym typeface="Wingdings" pitchFamily="2" charset="2"/>
              </a:rPr>
              <a:t>Do </a:t>
            </a:r>
            <a:r>
              <a:rPr lang="en-US" sz="1200" dirty="0">
                <a:solidFill>
                  <a:srgbClr val="0000FF"/>
                </a:solidFill>
                <a:latin typeface="Arial" panose="020B0604020202020204" pitchFamily="34" charset="0"/>
                <a:cs typeface="Arial" panose="020B0604020202020204" pitchFamily="34" charset="0"/>
                <a:sym typeface="Wingdings" pitchFamily="2" charset="2"/>
              </a:rPr>
              <a:t>you ensure new </a:t>
            </a:r>
            <a:r>
              <a:rPr lang="en-US" sz="1200" dirty="0" smtClean="0">
                <a:solidFill>
                  <a:srgbClr val="0000FF"/>
                </a:solidFill>
                <a:latin typeface="Arial" panose="020B0604020202020204" pitchFamily="34" charset="0"/>
                <a:cs typeface="Arial" panose="020B0604020202020204" pitchFamily="34" charset="0"/>
                <a:sym typeface="Wingdings" pitchFamily="2" charset="2"/>
              </a:rPr>
              <a:t>designs have a full review of HEMP?  </a:t>
            </a:r>
          </a:p>
          <a:p>
            <a:pPr marL="342900" indent="-342900">
              <a:spcBef>
                <a:spcPts val="0"/>
              </a:spcBef>
              <a:buFont typeface="+mj-lt"/>
              <a:buAutoNum type="arabicPeriod"/>
              <a:defRPr/>
            </a:pPr>
            <a:r>
              <a:rPr lang="en-US" sz="1200" dirty="0">
                <a:solidFill>
                  <a:srgbClr val="0000FF"/>
                </a:solidFill>
                <a:latin typeface="Arial" panose="020B0604020202020204" pitchFamily="34" charset="0"/>
                <a:cs typeface="Arial" panose="020B0604020202020204" pitchFamily="34" charset="0"/>
              </a:rPr>
              <a:t>Do your </a:t>
            </a:r>
            <a:r>
              <a:rPr lang="en-US" sz="1200" dirty="0" smtClean="0">
                <a:solidFill>
                  <a:srgbClr val="0000FF"/>
                </a:solidFill>
                <a:latin typeface="Arial" panose="020B0604020202020204" pitchFamily="34" charset="0"/>
                <a:cs typeface="Arial" panose="020B0604020202020204" pitchFamily="34" charset="0"/>
              </a:rPr>
              <a:t>ensure supervisors </a:t>
            </a:r>
            <a:r>
              <a:rPr lang="en-US" sz="1200" dirty="0">
                <a:solidFill>
                  <a:srgbClr val="0000FF"/>
                </a:solidFill>
                <a:latin typeface="Arial" panose="020B0604020202020204" pitchFamily="34" charset="0"/>
                <a:cs typeface="Arial" panose="020B0604020202020204" pitchFamily="34" charset="0"/>
              </a:rPr>
              <a:t>plan the job and identify  the associated risks before starting </a:t>
            </a:r>
            <a:r>
              <a:rPr lang="en-US" sz="1200" dirty="0" smtClean="0">
                <a:solidFill>
                  <a:srgbClr val="0000FF"/>
                </a:solidFill>
                <a:latin typeface="Arial" panose="020B0604020202020204" pitchFamily="34" charset="0"/>
                <a:cs typeface="Arial" panose="020B0604020202020204" pitchFamily="34" charset="0"/>
              </a:rPr>
              <a:t>the </a:t>
            </a:r>
            <a:r>
              <a:rPr lang="en-US" sz="1200" dirty="0">
                <a:solidFill>
                  <a:srgbClr val="0000FF"/>
                </a:solidFill>
                <a:latin typeface="Arial" panose="020B0604020202020204" pitchFamily="34" charset="0"/>
                <a:cs typeface="Arial" panose="020B0604020202020204" pitchFamily="34" charset="0"/>
              </a:rPr>
              <a:t>job</a:t>
            </a:r>
            <a:r>
              <a:rPr lang="en-US" sz="1200" dirty="0" smtClean="0">
                <a:solidFill>
                  <a:srgbClr val="0000FF"/>
                </a:solidFill>
                <a:latin typeface="Arial" panose="020B0604020202020204" pitchFamily="34" charset="0"/>
                <a:cs typeface="Arial" panose="020B0604020202020204" pitchFamily="34" charset="0"/>
              </a:rPr>
              <a:t>?</a:t>
            </a:r>
          </a:p>
          <a:p>
            <a:pPr marL="342900" indent="-342900">
              <a:spcBef>
                <a:spcPts val="0"/>
              </a:spcBef>
              <a:buFont typeface="+mj-lt"/>
              <a:buAutoNum type="arabicPeriod"/>
              <a:defRPr/>
            </a:pPr>
            <a:r>
              <a:rPr lang="en-US" sz="1200" dirty="0" smtClean="0">
                <a:solidFill>
                  <a:srgbClr val="0000FF"/>
                </a:solidFill>
                <a:latin typeface="Arial" panose="020B0604020202020204" pitchFamily="34" charset="0"/>
                <a:cs typeface="Arial" panose="020B0604020202020204" pitchFamily="34" charset="0"/>
                <a:sym typeface="Wingdings" pitchFamily="2" charset="2"/>
              </a:rPr>
              <a:t>Do you ensure adequate use of PTW for all required tasks?</a:t>
            </a: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smtClean="0"/>
          </a:p>
        </p:txBody>
      </p:sp>
      <p:sp>
        <p:nvSpPr>
          <p:cNvPr id="27653" name="Rectangle 8"/>
          <p:cNvSpPr>
            <a:spLocks noChangeArrowheads="1"/>
          </p:cNvSpPr>
          <p:nvPr/>
        </p:nvSpPr>
        <p:spPr bwMode="auto">
          <a:xfrm>
            <a:off x="-511980" y="762000"/>
            <a:ext cx="5044971" cy="307777"/>
          </a:xfrm>
          <a:prstGeom prst="rect">
            <a:avLst/>
          </a:prstGeom>
          <a:noFill/>
          <a:ln w="9525">
            <a:noFill/>
            <a:miter lim="800000"/>
            <a:headEnd/>
            <a:tailEnd/>
          </a:ln>
        </p:spPr>
        <p:txBody>
          <a:bodyPr wrap="none">
            <a:spAutoFit/>
          </a:bodyPr>
          <a:lstStyle/>
          <a:p>
            <a:pPr marL="114300" indent="-114300" algn="just"/>
            <a:r>
              <a:rPr lang="en-GB" sz="1400" b="1" dirty="0" smtClean="0">
                <a:solidFill>
                  <a:srgbClr val="333399"/>
                </a:solidFill>
                <a:latin typeface="Tahoma" pitchFamily="34" charset="0"/>
              </a:rPr>
              <a:t>          Date</a:t>
            </a:r>
            <a:r>
              <a:rPr lang="en-GB" sz="1400" b="1" dirty="0">
                <a:solidFill>
                  <a:srgbClr val="333399"/>
                </a:solidFill>
                <a:latin typeface="Tahoma" pitchFamily="34" charset="0"/>
              </a:rPr>
              <a:t>:</a:t>
            </a:r>
            <a:r>
              <a:rPr lang="en-US" sz="1400" b="1" dirty="0">
                <a:solidFill>
                  <a:srgbClr val="333399"/>
                </a:solidFill>
                <a:latin typeface="Tahoma" pitchFamily="34" charset="0"/>
              </a:rPr>
              <a:t> 15.06.2018   </a:t>
            </a:r>
            <a:r>
              <a:rPr lang="en-US" sz="1400" b="1" dirty="0" smtClean="0">
                <a:solidFill>
                  <a:srgbClr val="333399"/>
                </a:solidFill>
                <a:latin typeface="Tahoma" pitchFamily="34" charset="0"/>
              </a:rPr>
              <a:t>                  </a:t>
            </a:r>
            <a:r>
              <a:rPr lang="en-US" sz="1400" b="1" dirty="0">
                <a:solidFill>
                  <a:srgbClr val="333399"/>
                </a:solidFill>
                <a:latin typeface="Tahoma" pitchFamily="34" charset="0"/>
              </a:rPr>
              <a:t>Incident title: </a:t>
            </a:r>
            <a:r>
              <a:rPr lang="en-US" sz="1400" b="1" dirty="0" smtClean="0">
                <a:solidFill>
                  <a:srgbClr val="333399"/>
                </a:solidFill>
                <a:latin typeface="Tahoma" pitchFamily="34" charset="0"/>
              </a:rPr>
              <a:t>LTI </a:t>
            </a:r>
            <a:endParaRPr lang="en-US" sz="1400" b="1" dirty="0">
              <a:solidFill>
                <a:srgbClr val="333399"/>
              </a:solidFill>
              <a:latin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92060</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B11C72D1-7B45-4320-BC7A-4526899A6061}"/>
</file>

<file path=customXml/itemProps2.xml><?xml version="1.0" encoding="utf-8"?>
<ds:datastoreItem xmlns:ds="http://schemas.openxmlformats.org/officeDocument/2006/customXml" ds:itemID="{28A07E93-2686-43FB-8F08-192D1A0015D7}"/>
</file>

<file path=customXml/itemProps3.xml><?xml version="1.0" encoding="utf-8"?>
<ds:datastoreItem xmlns:ds="http://schemas.openxmlformats.org/officeDocument/2006/customXml" ds:itemID="{C90CF077-78D2-4A8C-81C1-BB2E9872B4D9}"/>
</file>

<file path=docProps/app.xml><?xml version="1.0" encoding="utf-8"?>
<Properties xmlns="http://schemas.openxmlformats.org/officeDocument/2006/extended-properties" xmlns:vt="http://schemas.openxmlformats.org/officeDocument/2006/docPropsVTypes">
  <TotalTime>68</TotalTime>
  <Words>289</Words>
  <Application>Microsoft Office PowerPoint</Application>
  <PresentationFormat>On-screen Show (4:3)</PresentationFormat>
  <Paragraphs>33</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Webdings</vt:lpstr>
      <vt:lpstr>Wingdings</vt:lpstr>
      <vt:lpstr>Theme1</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Jabri, Fahad MSE51</cp:lastModifiedBy>
  <cp:revision>29</cp:revision>
  <dcterms:created xsi:type="dcterms:W3CDTF">2016-03-28T05:48:29Z</dcterms:created>
  <dcterms:modified xsi:type="dcterms:W3CDTF">2018-11-26T05:40:39Z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