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4"/>
  </p:sldMasterIdLst>
  <p:notesMasterIdLst>
    <p:notesMasterId r:id="rId6"/>
  </p:notesMasterIdLst>
  <p:handoutMasterIdLst>
    <p:handoutMasterId r:id="rId7"/>
  </p:handoutMasterIdLst>
  <p:sldIdLst>
    <p:sldId id="261" r:id="rId5"/>
  </p:sldIdLst>
  <p:sldSz cx="9144000" cy="6858000" type="screen4x3"/>
  <p:notesSz cx="6670675" cy="992981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8">
          <p15:clr>
            <a:srgbClr val="A4A3A4"/>
          </p15:clr>
        </p15:guide>
        <p15:guide id="2" pos="210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DD5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340" autoAdjust="0"/>
    <p:restoredTop sz="95747" autoAdjust="0"/>
  </p:normalViewPr>
  <p:slideViewPr>
    <p:cSldViewPr>
      <p:cViewPr varScale="1">
        <p:scale>
          <a:sx n="73" d="100"/>
          <a:sy n="73" d="100"/>
        </p:scale>
        <p:origin x="1458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70" y="-108"/>
      </p:cViewPr>
      <p:guideLst>
        <p:guide orient="horz" pos="3128"/>
        <p:guide pos="210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90838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779838" y="0"/>
            <a:ext cx="2890837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2925"/>
            <a:ext cx="2890838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779838" y="9432925"/>
            <a:ext cx="2890837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247850DC-4B7B-4DDB-AF95-BE45BC80018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90838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779838" y="0"/>
            <a:ext cx="2890837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52488" y="744538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89000" y="4716463"/>
            <a:ext cx="4892675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2925"/>
            <a:ext cx="2890838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79838" y="9432925"/>
            <a:ext cx="2890837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DD9F01EB-EC81-47AB-BA30-57B69291565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641B58E-A7C1-4628-991B-46E81AD7F1F5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4F40A6A1-EDEA-49E7-9EBE-CCE48D7C39A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52400"/>
            <a:ext cx="8077200" cy="685800"/>
          </a:xfrm>
          <a:prstGeom prst="rect">
            <a:avLst/>
          </a:prstGeom>
        </p:spPr>
        <p:txBody>
          <a:bodyPr/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08737962-356F-4FE4-81D9-35F7017D157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AEA803EE-8FA3-4F22-9D29-81750D76E98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pPr lvl="0"/>
            <a:endParaRPr lang="en-US" noProof="0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3D438053-C4AA-4E08-BCC6-BC89ADAA5D9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06026161-7E6D-47DA-9480-04F3657FA99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" name="TextBox 6"/>
          <p:cNvSpPr txBox="1"/>
          <p:nvPr userDrawn="1"/>
        </p:nvSpPr>
        <p:spPr>
          <a:xfrm>
            <a:off x="762000" y="228600"/>
            <a:ext cx="7467600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2000" b="1" i="1" kern="0" dirty="0">
                <a:solidFill>
                  <a:srgbClr val="CCCCFF"/>
                </a:solidFill>
                <a:latin typeface="Arial"/>
                <a:ea typeface="+mj-ea"/>
                <a:cs typeface="Arial"/>
              </a:rPr>
              <a:t>Main contractor name – LTI# - Date of incident</a:t>
            </a:r>
            <a:endParaRPr lang="en-US" dirty="0"/>
          </a:p>
        </p:txBody>
      </p:sp>
      <p:sp>
        <p:nvSpPr>
          <p:cNvPr id="8" name="Rectangle 7"/>
          <p:cNvSpPr/>
          <p:nvPr userDrawn="1"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pic>
        <p:nvPicPr>
          <p:cNvPr id="1032" name="Content Placeholder 3" descr="PPT option1.jpg"/>
          <p:cNvPicPr>
            <a:picLocks noChangeAspect="1"/>
          </p:cNvPicPr>
          <p:nvPr userDrawn="1"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-11113" y="0"/>
            <a:ext cx="9155113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963" r:id="rId1"/>
    <p:sldLayoutId id="2147483964" r:id="rId2"/>
    <p:sldLayoutId id="2147483965" r:id="rId3"/>
    <p:sldLayoutId id="2147483966" r:id="rId4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2000" i="1">
          <a:solidFill>
            <a:schemeClr val="hlink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000" i="1">
          <a:solidFill>
            <a:schemeClr val="hlink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000" i="1">
          <a:solidFill>
            <a:schemeClr val="hlink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000" i="1">
          <a:solidFill>
            <a:schemeClr val="hlink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000" i="1">
          <a:solidFill>
            <a:schemeClr val="hlink"/>
          </a:solidFill>
          <a:latin typeface="Arial" charset="0"/>
          <a:cs typeface="Arial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hlink"/>
          </a:solidFill>
          <a:latin typeface="Arial" charset="0"/>
          <a:cs typeface="Arial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hlink"/>
          </a:solidFill>
          <a:latin typeface="Arial" charset="0"/>
          <a:cs typeface="Arial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hlink"/>
          </a:solidFill>
          <a:latin typeface="Arial" charset="0"/>
          <a:cs typeface="Arial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hlink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1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5"/>
          <p:cNvSpPr>
            <a:spLocks noChangeArrowheads="1"/>
          </p:cNvSpPr>
          <p:nvPr/>
        </p:nvSpPr>
        <p:spPr bwMode="auto">
          <a:xfrm>
            <a:off x="0" y="152400"/>
            <a:ext cx="91440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endParaRPr lang="en-GB" b="1" dirty="0">
              <a:solidFill>
                <a:srgbClr val="FFFFFF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149" name="Rectangle 4"/>
          <p:cNvSpPr>
            <a:spLocks noChangeArrowheads="1"/>
          </p:cNvSpPr>
          <p:nvPr/>
        </p:nvSpPr>
        <p:spPr bwMode="auto">
          <a:xfrm>
            <a:off x="0" y="44450"/>
            <a:ext cx="18415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endParaRPr lang="en-US" sz="18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150" name="Rectangle 5"/>
          <p:cNvSpPr>
            <a:spLocks noChangeArrowheads="1"/>
          </p:cNvSpPr>
          <p:nvPr/>
        </p:nvSpPr>
        <p:spPr bwMode="auto">
          <a:xfrm>
            <a:off x="0" y="227013"/>
            <a:ext cx="396875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endParaRPr lang="en-US" sz="600" dirty="0">
              <a:latin typeface="Calibri" pitchFamily="34" charset="0"/>
              <a:cs typeface="Calibri" pitchFamily="34" charset="0"/>
            </a:endParaRPr>
          </a:p>
          <a:p>
            <a:r>
              <a:rPr lang="en-US" sz="1800" dirty="0">
                <a:latin typeface="Calibri" pitchFamily="34" charset="0"/>
                <a:cs typeface="Calibri" pitchFamily="34" charset="0"/>
              </a:rPr>
              <a:t>    </a:t>
            </a:r>
          </a:p>
        </p:txBody>
      </p:sp>
      <p:sp>
        <p:nvSpPr>
          <p:cNvPr id="6153" name="Rectangle 17"/>
          <p:cNvSpPr>
            <a:spLocks noChangeArrowheads="1"/>
          </p:cNvSpPr>
          <p:nvPr/>
        </p:nvSpPr>
        <p:spPr bwMode="auto">
          <a:xfrm>
            <a:off x="152400" y="2067580"/>
            <a:ext cx="55626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600" b="1" dirty="0">
                <a:solidFill>
                  <a:schemeClr val="accent2"/>
                </a:solidFill>
                <a:latin typeface="+mj-lt"/>
                <a:cs typeface="Calibri" pitchFamily="34" charset="0"/>
              </a:rPr>
              <a:t>What happened</a:t>
            </a:r>
          </a:p>
          <a:p>
            <a:endParaRPr lang="en-US" sz="1200" dirty="0"/>
          </a:p>
        </p:txBody>
      </p:sp>
      <p:sp>
        <p:nvSpPr>
          <p:cNvPr id="18" name="Rectangle 4"/>
          <p:cNvSpPr>
            <a:spLocks noChangeArrowheads="1"/>
          </p:cNvSpPr>
          <p:nvPr/>
        </p:nvSpPr>
        <p:spPr bwMode="auto">
          <a:xfrm>
            <a:off x="685800" y="3425825"/>
            <a:ext cx="4343400" cy="307975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marL="342900" indent="-342900">
              <a:defRPr/>
            </a:pPr>
            <a:r>
              <a:rPr lang="en-GB" sz="1400" b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Mr. Musleh asks the questions of can it happen to you?</a:t>
            </a:r>
          </a:p>
        </p:txBody>
      </p:sp>
      <p:pic>
        <p:nvPicPr>
          <p:cNvPr id="6178" name="Picture 18" descr="speakers-beu.png"/>
          <p:cNvPicPr>
            <a:picLocks noChangeAspect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152400" y="5562600"/>
            <a:ext cx="1016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" name="Curved Down Arrow 19"/>
          <p:cNvSpPr/>
          <p:nvPr/>
        </p:nvSpPr>
        <p:spPr bwMode="auto">
          <a:xfrm>
            <a:off x="1066800" y="5410200"/>
            <a:ext cx="609600" cy="228600"/>
          </a:xfrm>
          <a:prstGeom prst="curvedDownArrow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183" name="Rounded Rectangle 20"/>
          <p:cNvSpPr>
            <a:spLocks noChangeArrowheads="1"/>
          </p:cNvSpPr>
          <p:nvPr/>
        </p:nvSpPr>
        <p:spPr bwMode="auto">
          <a:xfrm>
            <a:off x="1295400" y="5715000"/>
            <a:ext cx="3276600" cy="609600"/>
          </a:xfrm>
          <a:prstGeom prst="roundRect">
            <a:avLst>
              <a:gd name="adj" fmla="val 16667"/>
            </a:avLst>
          </a:prstGeom>
          <a:solidFill>
            <a:schemeClr val="bg1">
              <a:alpha val="0"/>
            </a:schemeClr>
          </a:solidFill>
          <a:ln w="15875" algn="ctr">
            <a:solidFill>
              <a:srgbClr val="0070C0"/>
            </a:solidFill>
            <a:round/>
            <a:headEnd/>
            <a:tailEnd/>
          </a:ln>
        </p:spPr>
        <p:txBody>
          <a:bodyPr/>
          <a:lstStyle/>
          <a:p>
            <a:pPr algn="justLow"/>
            <a:r>
              <a:rPr lang="en-US" sz="1000" b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Please disseminate this LTI notification to your teams and use it in your tool box talks and HSE meetings and notice boards.</a:t>
            </a:r>
            <a:endParaRPr lang="en-US" sz="1000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31" name="Picture 30" descr="sad.png"/>
          <p:cNvPicPr>
            <a:picLocks noChangeAspect="1"/>
          </p:cNvPicPr>
          <p:nvPr/>
        </p:nvPicPr>
        <p:blipFill>
          <a:blip r:embed="rId4" cstate="email"/>
          <a:stretch>
            <a:fillRect/>
          </a:stretch>
        </p:blipFill>
        <p:spPr>
          <a:xfrm>
            <a:off x="5543550" y="4572001"/>
            <a:ext cx="857250" cy="1905000"/>
          </a:xfrm>
          <a:prstGeom prst="rect">
            <a:avLst/>
          </a:prstGeom>
        </p:spPr>
      </p:pic>
      <p:graphicFrame>
        <p:nvGraphicFramePr>
          <p:cNvPr id="32" name="Table 3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2271228"/>
              </p:ext>
            </p:extLst>
          </p:nvPr>
        </p:nvGraphicFramePr>
        <p:xfrm>
          <a:off x="1676401" y="762000"/>
          <a:ext cx="7391400" cy="91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871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4955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2512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2955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85351"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rgbClr val="C00000"/>
                          </a:solidFill>
                          <a:latin typeface="Calibri" pitchFamily="34" charset="0"/>
                          <a:cs typeface="Calibri" pitchFamily="34" charset="0"/>
                        </a:rPr>
                        <a:t>Incident type </a:t>
                      </a:r>
                      <a:endParaRPr lang="en-US" sz="1200" b="1" dirty="0">
                        <a:solidFill>
                          <a:srgbClr val="C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 kern="1200" dirty="0">
                          <a:solidFill>
                            <a:schemeClr val="tx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LTI (#27)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US" sz="1400" b="1" kern="1200" dirty="0">
                        <a:solidFill>
                          <a:schemeClr val="dk1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0" kern="1200" dirty="0">
                        <a:solidFill>
                          <a:schemeClr val="dk1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1551">
                <a:tc>
                  <a:txBody>
                    <a:bodyPr/>
                    <a:lstStyle/>
                    <a:p>
                      <a:r>
                        <a:rPr lang="en-US" sz="1400" b="1" dirty="0">
                          <a:latin typeface="Calibri" pitchFamily="34" charset="0"/>
                          <a:cs typeface="Calibri" pitchFamily="34" charset="0"/>
                        </a:rPr>
                        <a:t>Date/</a:t>
                      </a:r>
                      <a:r>
                        <a:rPr lang="en-US" sz="1400" b="1" baseline="0" dirty="0">
                          <a:latin typeface="Calibri" pitchFamily="34" charset="0"/>
                          <a:cs typeface="Calibri" pitchFamily="34" charset="0"/>
                        </a:rPr>
                        <a:t> time </a:t>
                      </a:r>
                      <a:endParaRPr lang="en-US" sz="1400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kern="1200" dirty="0">
                          <a:solidFill>
                            <a:schemeClr val="tx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12.11.2018 at 03:30hrs.</a:t>
                      </a:r>
                      <a:endParaRPr lang="en-US" sz="1400" b="0" kern="1200" dirty="0">
                        <a:solidFill>
                          <a:schemeClr val="tx1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400" b="1" kern="1200" dirty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Directorate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US" sz="1400" b="0" kern="1200" dirty="0">
                        <a:solidFill>
                          <a:schemeClr val="dk1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>
                          <a:latin typeface="Calibri" pitchFamily="34" charset="0"/>
                          <a:cs typeface="Calibri" pitchFamily="34" charset="0"/>
                        </a:rPr>
                        <a:t>Location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kern="1200" dirty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Marmul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Dept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US" sz="1400" b="0" kern="1200" dirty="0">
                        <a:solidFill>
                          <a:schemeClr val="dk1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34" name="Rectangle 15"/>
          <p:cNvSpPr>
            <a:spLocks noChangeArrowheads="1"/>
          </p:cNvSpPr>
          <p:nvPr/>
        </p:nvSpPr>
        <p:spPr bwMode="auto">
          <a:xfrm>
            <a:off x="152400" y="152400"/>
            <a:ext cx="8991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 b="1" dirty="0">
                <a:solidFill>
                  <a:srgbClr val="FFC000"/>
                </a:solidFill>
                <a:latin typeface="Calibri" pitchFamily="34" charset="0"/>
                <a:cs typeface="Calibri" pitchFamily="34" charset="0"/>
              </a:rPr>
              <a:t>PDO Incident First </a:t>
            </a:r>
            <a:r>
              <a:rPr lang="en-GB" b="1">
                <a:solidFill>
                  <a:srgbClr val="FFC000"/>
                </a:solidFill>
                <a:latin typeface="Calibri" pitchFamily="34" charset="0"/>
                <a:cs typeface="Calibri" pitchFamily="34" charset="0"/>
              </a:rPr>
              <a:t>Alert  </a:t>
            </a:r>
            <a:endParaRPr lang="en-GB" sz="1600" b="1" dirty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6" name="Rounded Rectangular Callout 20"/>
          <p:cNvSpPr>
            <a:spLocks noChangeArrowheads="1"/>
          </p:cNvSpPr>
          <p:nvPr/>
        </p:nvSpPr>
        <p:spPr bwMode="auto">
          <a:xfrm>
            <a:off x="152400" y="3886200"/>
            <a:ext cx="5410200" cy="762000"/>
          </a:xfrm>
          <a:prstGeom prst="wedgeRoundRectCallout">
            <a:avLst>
              <a:gd name="adj1" fmla="val 56382"/>
              <a:gd name="adj2" fmla="val 109680"/>
              <a:gd name="adj3" fmla="val 16667"/>
            </a:avLst>
          </a:prstGeom>
          <a:solidFill>
            <a:srgbClr val="FFC000">
              <a:alpha val="59999"/>
            </a:srgbClr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marL="342900" indent="-342900">
              <a:buAutoNum type="arabicPeriod"/>
            </a:pPr>
            <a:r>
              <a:rPr lang="en-US" sz="120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Are you aware of all hazards that are identified in the task you performing?</a:t>
            </a:r>
          </a:p>
          <a:p>
            <a:pPr marL="342900" indent="-342900">
              <a:buFontTx/>
              <a:buAutoNum type="arabicPeriod"/>
            </a:pPr>
            <a:r>
              <a:rPr lang="en-US" sz="120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Are you using 3 points of contacts techniques while climbing ladders?</a:t>
            </a:r>
          </a:p>
          <a:p>
            <a:pPr marL="342900" indent="-342900">
              <a:buFontTx/>
              <a:buAutoNum type="arabicPeriod"/>
            </a:pPr>
            <a:r>
              <a:rPr lang="en-US" sz="120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Do you check that your boots are not slippery ?</a:t>
            </a:r>
          </a:p>
          <a:p>
            <a:pPr marL="342900" indent="-342900">
              <a:buFontTx/>
              <a:buAutoNum type="arabicPeriod"/>
            </a:pPr>
            <a:endParaRPr lang="en-US" sz="1200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marL="342900" indent="-342900"/>
            <a:endParaRPr lang="en-US" sz="1400" dirty="0">
              <a:latin typeface="Calibri" pitchFamily="34" charset="0"/>
              <a:cs typeface="Calibri" pitchFamily="34" charset="0"/>
            </a:endParaRPr>
          </a:p>
          <a:p>
            <a:pPr marL="342900" indent="-342900"/>
            <a:endParaRPr lang="en-US" sz="1400" dirty="0">
              <a:latin typeface="Calibri" pitchFamily="34" charset="0"/>
              <a:cs typeface="Calibri" pitchFamily="34" charset="0"/>
            </a:endParaRPr>
          </a:p>
          <a:p>
            <a:pPr marL="342900" indent="-342900"/>
            <a:endParaRPr lang="en-US" sz="1400" dirty="0">
              <a:latin typeface="Calibri" pitchFamily="34" charset="0"/>
              <a:cs typeface="Calibri" pitchFamily="34" charset="0"/>
            </a:endParaRPr>
          </a:p>
          <a:p>
            <a:pPr marL="342900" indent="-342900"/>
            <a:endParaRPr lang="en-US" sz="1400" dirty="0">
              <a:latin typeface="Calibri" pitchFamily="34" charset="0"/>
              <a:cs typeface="Calibri" pitchFamily="34" charset="0"/>
            </a:endParaRPr>
          </a:p>
          <a:p>
            <a:pPr marL="342900" indent="-342900">
              <a:buFont typeface="Arial" charset="0"/>
              <a:buAutoNum type="arabicPeriod"/>
            </a:pPr>
            <a:endParaRPr lang="en-US" sz="1400" dirty="0">
              <a:latin typeface="Calibri" pitchFamily="34" charset="0"/>
              <a:cs typeface="Calibri" pitchFamily="34" charset="0"/>
            </a:endParaRPr>
          </a:p>
          <a:p>
            <a:pPr marL="342900" indent="-342900"/>
            <a:endParaRPr lang="en-US" sz="1400" dirty="0">
              <a:latin typeface="Calibri" pitchFamily="34" charset="0"/>
              <a:cs typeface="Calibri" pitchFamily="34" charset="0"/>
            </a:endParaRPr>
          </a:p>
          <a:p>
            <a:pPr marL="342900" indent="-342900">
              <a:buFont typeface="Arial" charset="0"/>
              <a:buAutoNum type="arabicPeriod"/>
            </a:pPr>
            <a:endParaRPr lang="en-US" sz="1400" dirty="0">
              <a:latin typeface="Calibri" pitchFamily="34" charset="0"/>
              <a:cs typeface="Calibri" pitchFamily="34" charset="0"/>
            </a:endParaRPr>
          </a:p>
          <a:p>
            <a:pPr marL="342900" indent="-342900"/>
            <a:endParaRPr lang="en-US" sz="1400" dirty="0">
              <a:latin typeface="Calibri" pitchFamily="34" charset="0"/>
              <a:cs typeface="Calibri" pitchFamily="34" charset="0"/>
            </a:endParaRPr>
          </a:p>
          <a:p>
            <a:pPr marL="342900" indent="-342900"/>
            <a:endParaRPr lang="en-GB" sz="1400" dirty="0">
              <a:latin typeface="Calibri" pitchFamily="34" charset="0"/>
              <a:cs typeface="Calibri" pitchFamily="34" charset="0"/>
            </a:endParaRPr>
          </a:p>
          <a:p>
            <a:pPr marL="342900" indent="-342900"/>
            <a:endParaRPr lang="en-GB" sz="14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152400" y="2498720"/>
            <a:ext cx="5791200" cy="6924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/>
            <a:r>
              <a:rPr lang="en-US" sz="1300" dirty="0">
                <a:latin typeface="Calibri" panose="020F0502020204030204" pitchFamily="34" charset="0"/>
              </a:rPr>
              <a:t>While the Derrickman was climbing the trailer’s ladder, he slipped on the second step and got his right leg caught in between the ladder hanging approximately 1 meter above ground level. He was diagnosed with right knee soft tissue injuries.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135" y="722313"/>
            <a:ext cx="752780" cy="1285221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34B839E4-3C0E-42E7-9646-DB0B90B5E12F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3200" y="1796720"/>
            <a:ext cx="2270544" cy="269908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6781800" y="4648200"/>
            <a:ext cx="204194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>
                <a:latin typeface="+mj-lt"/>
              </a:rPr>
              <a:t>Dummy used to reenact the position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Arial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Image" ma:contentTypeID="0x0101009148F5A04DDD49CBA7127AADA5FB792B00AADE34325A8B49CDA8BB4DB53328F214009C4067D375EDA046866D1CFD34BA6725" ma:contentTypeVersion="4" ma:contentTypeDescription="Upload an image." ma:contentTypeScope="" ma:versionID="5568808217e8896a20d35b78a187a54b">
  <xsd:schema xmlns:xsd="http://www.w3.org/2001/XMLSchema" xmlns:xs="http://www.w3.org/2001/XMLSchema" xmlns:p="http://schemas.microsoft.com/office/2006/metadata/properties" xmlns:ns1="http://schemas.microsoft.com/sharepoint/v3" xmlns:ns2="4880E4F8-4B7D-4BDD-91E3-E10D47036ECA" xmlns:ns3="http://schemas.microsoft.com/sharepoint/v3/fields" xmlns:ns4="4880e4f8-4b7d-4bdd-91e3-e10d47036eca" xmlns:ns5="9d51eac6-a7d5-47f5-a119-63d146adb134" targetNamespace="http://schemas.microsoft.com/office/2006/metadata/properties" ma:root="true" ma:fieldsID="95b9b289a8e8f4d106e4c69b136198e4" ns1:_="" ns2:_="" ns3:_="" ns4:_="" ns5:_="">
    <xsd:import namespace="http://schemas.microsoft.com/sharepoint/v3"/>
    <xsd:import namespace="4880E4F8-4B7D-4BDD-91E3-E10D47036ECA"/>
    <xsd:import namespace="http://schemas.microsoft.com/sharepoint/v3/fields"/>
    <xsd:import namespace="4880e4f8-4b7d-4bdd-91e3-e10d47036eca"/>
    <xsd:import namespace="9d51eac6-a7d5-47f5-a119-63d146adb134"/>
    <xsd:element name="properties">
      <xsd:complexType>
        <xsd:sequence>
          <xsd:element name="documentManagement">
            <xsd:complexType>
              <xsd:all>
                <xsd:element ref="ns1:FileRef" minOccurs="0"/>
                <xsd:element ref="ns1:File_x0020_Type" minOccurs="0"/>
                <xsd:element ref="ns1:HTML_x0020_File_x0020_Type" minOccurs="0"/>
                <xsd:element ref="ns1:FSObjType" minOccurs="0"/>
                <xsd:element ref="ns2:ThumbnailExists" minOccurs="0"/>
                <xsd:element ref="ns2:PreviewExists" minOccurs="0"/>
                <xsd:element ref="ns2:ImageWidth" minOccurs="0"/>
                <xsd:element ref="ns2:ImageHeight" minOccurs="0"/>
                <xsd:element ref="ns2:ImageCreateDate" minOccurs="0"/>
                <xsd:element ref="ns3:wic_System_Copyright" minOccurs="0"/>
                <xsd:element ref="ns4:Language" minOccurs="0"/>
                <xsd:element ref="ns4:DocId" minOccurs="0"/>
                <xsd:element ref="ns5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FileRef" ma:index="8" nillable="true" ma:displayName="URL Path" ma:hidden="true" ma:list="Docs" ma:internalName="FileRef" ma:readOnly="true" ma:showField="FullUrl">
      <xsd:simpleType>
        <xsd:restriction base="dms:Lookup"/>
      </xsd:simpleType>
    </xsd:element>
    <xsd:element name="File_x0020_Type" ma:index="9" nillable="true" ma:displayName="File Type" ma:hidden="true" ma:internalName="File_x0020_Type" ma:readOnly="true">
      <xsd:simpleType>
        <xsd:restriction base="dms:Text"/>
      </xsd:simpleType>
    </xsd:element>
    <xsd:element name="HTML_x0020_File_x0020_Type" ma:index="10" nillable="true" ma:displayName="HTML File Type" ma:hidden="true" ma:internalName="HTML_x0020_File_x0020_Type" ma:readOnly="true">
      <xsd:simpleType>
        <xsd:restriction base="dms:Text"/>
      </xsd:simpleType>
    </xsd:element>
    <xsd:element name="FSObjType" ma:index="11" nillable="true" ma:displayName="Item Type" ma:hidden="true" ma:list="Docs" ma:internalName="FSObjType" ma:readOnly="true" ma:showField="FSType">
      <xsd:simpleType>
        <xsd:restriction base="dms:Lookup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880E4F8-4B7D-4BDD-91E3-E10D47036ECA" elementFormDefault="qualified">
    <xsd:import namespace="http://schemas.microsoft.com/office/2006/documentManagement/types"/>
    <xsd:import namespace="http://schemas.microsoft.com/office/infopath/2007/PartnerControls"/>
    <xsd:element name="ThumbnailExists" ma:index="18" nillable="true" ma:displayName="Thumbnail Exists" ma:default="FALSE" ma:hidden="true" ma:internalName="ThumbnailExists" ma:readOnly="true">
      <xsd:simpleType>
        <xsd:restriction base="dms:Boolean"/>
      </xsd:simpleType>
    </xsd:element>
    <xsd:element name="PreviewExists" ma:index="19" nillable="true" ma:displayName="Preview Exists" ma:default="FALSE" ma:hidden="true" ma:internalName="PreviewExists" ma:readOnly="true">
      <xsd:simpleType>
        <xsd:restriction base="dms:Boolean"/>
      </xsd:simpleType>
    </xsd:element>
    <xsd:element name="ImageWidth" ma:index="20" nillable="true" ma:displayName="Width" ma:internalName="ImageWidth" ma:readOnly="true">
      <xsd:simpleType>
        <xsd:restriction base="dms:Unknown"/>
      </xsd:simpleType>
    </xsd:element>
    <xsd:element name="ImageHeight" ma:index="22" nillable="true" ma:displayName="Height" ma:internalName="ImageHeight" ma:readOnly="true">
      <xsd:simpleType>
        <xsd:restriction base="dms:Unknown"/>
      </xsd:simpleType>
    </xsd:element>
    <xsd:element name="ImageCreateDate" ma:index="25" nillable="true" ma:displayName="Date Picture Taken" ma:format="DateTime" ma:hidden="true" ma:internalName="ImageCreateDat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wic_System_Copyright" ma:index="26" nillable="true" ma:displayName="Copyright" ma:internalName="wic_System_Copyright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880e4f8-4b7d-4bdd-91e3-e10d47036eca" elementFormDefault="qualified">
    <xsd:import namespace="http://schemas.microsoft.com/office/2006/documentManagement/types"/>
    <xsd:import namespace="http://schemas.microsoft.com/office/infopath/2007/PartnerControls"/>
    <xsd:element name="Language" ma:index="27" nillable="true" ma:displayName="Language" ma:default="English 1" ma:format="Dropdown" ma:internalName="Language">
      <xsd:simpleType>
        <xsd:restriction base="dms:Choice">
          <xsd:enumeration value="English"/>
          <xsd:enumeration value="Arabic"/>
          <xsd:enumeration value="Hindi"/>
          <xsd:enumeration value="English 1"/>
          <xsd:enumeration value="English 2"/>
          <xsd:enumeration value="Arabic 1"/>
          <xsd:enumeration value="Arabic 2"/>
          <xsd:enumeration value="Hindi 1"/>
          <xsd:enumeration value="Hindi 2"/>
          <xsd:enumeration value="Malayalam 1"/>
          <xsd:enumeration value="Malayalam 2"/>
        </xsd:restriction>
      </xsd:simpleType>
    </xsd:element>
    <xsd:element name="DocId" ma:index="28" nillable="true" ma:displayName="DocId" ma:list="{9de017a3-70b4-41a0-b3a1-4f7a098545da}" ma:internalName="DocId" ma:showField="ID" ma:web="9d51eac6-a7d5-47f5-a119-63d146adb134">
      <xsd:simpleType>
        <xsd:restriction base="dms:Lookup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d51eac6-a7d5-47f5-a119-63d146adb134" elementFormDefault="qualified">
    <xsd:import namespace="http://schemas.microsoft.com/office/2006/documentManagement/types"/>
    <xsd:import namespace="http://schemas.microsoft.com/office/infopath/2007/PartnerControls"/>
    <xsd:element name="SharedWithUsers" ma:index="2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 ma:index="24" ma:displayName="Author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 ma:index="23" ma:displayName="Comments"/>
        <xsd:element name="keywords" minOccurs="0" maxOccurs="1" type="xsd:string" ma:index="14" ma:displayName="Keywords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anguage xmlns="4880e4f8-4b7d-4bdd-91e3-e10d47036eca">English 1</Language>
    <DocId xmlns="4880e4f8-4b7d-4bdd-91e3-e10d47036eca">92063</DocId>
    <ImageCreateDate xmlns="4880E4F8-4B7D-4BDD-91E3-E10D47036ECA" xsi:nil="true"/>
    <wic_System_Copyright xmlns="http://schemas.microsoft.com/sharepoint/v3/fields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3D9DA4E-25A2-4AA9-B33E-461256F93241}"/>
</file>

<file path=customXml/itemProps2.xml><?xml version="1.0" encoding="utf-8"?>
<ds:datastoreItem xmlns:ds="http://schemas.openxmlformats.org/officeDocument/2006/customXml" ds:itemID="{3A5D88EA-5F43-417B-8A80-9407E5803871}">
  <ds:schemaRefs>
    <ds:schemaRef ds:uri="http://schemas.microsoft.com/office/infopath/2007/PartnerControls"/>
    <ds:schemaRef ds:uri="http://purl.org/dc/elements/1.1/"/>
    <ds:schemaRef ds:uri="http://purl.org/dc/dcmitype/"/>
    <ds:schemaRef ds:uri="http://schemas.microsoft.com/sharepoint/v3"/>
    <ds:schemaRef ds:uri="http://schemas.openxmlformats.org/package/2006/metadata/core-properties"/>
    <ds:schemaRef ds:uri="http://purl.org/dc/terms/"/>
    <ds:schemaRef ds:uri="http://schemas.microsoft.com/office/2006/documentManagement/types"/>
    <ds:schemaRef ds:uri="http://schemas.microsoft.com/office/2006/metadata/properties"/>
    <ds:schemaRef ds:uri="9d51eac6-a7d5-47f5-a119-63d146adb134"/>
    <ds:schemaRef ds:uri="http://schemas.microsoft.com/sharepoint/v3/fields"/>
    <ds:schemaRef ds:uri="4880e4f8-4b7d-4bdd-91e3-e10d47036eca"/>
    <ds:schemaRef ds:uri="4880E4F8-4B7D-4BDD-91E3-E10D47036ECA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85FDC16C-F63C-417A-BF49-6BFDCAFEB57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6661</TotalTime>
  <Words>147</Words>
  <Application>Microsoft Office PowerPoint</Application>
  <PresentationFormat>On-screen Show (4:3)</PresentationFormat>
  <Paragraphs>29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Default Design</vt:lpstr>
      <vt:lpstr>PowerPoint Presentation</vt:lpstr>
    </vt:vector>
  </TitlesOfParts>
  <Company>Shell Information Services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Contractor RTA LTI on xx.xx.xx</dc:title>
  <dc:creator>MU93647</dc:creator>
  <cp:lastModifiedBy>Konduru, Raju IDI63X</cp:lastModifiedBy>
  <cp:revision>760</cp:revision>
  <dcterms:created xsi:type="dcterms:W3CDTF">2001-05-03T06:07:08Z</dcterms:created>
  <dcterms:modified xsi:type="dcterms:W3CDTF">2024-04-21T05:57:01Z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0x0101009148F5A04DDD49CBA7127AADA5FB792B00AADE34325A8B49CDA8BB4DB53328F214009C4067D375EDA046866D1CFD34BA6725</vt:lpwstr>
  </property>
</Properties>
</file>