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338554"/>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p:txBody>
      </p:sp>
      <p:sp>
        <p:nvSpPr>
          <p:cNvPr id="18" name="Rectangle 4"/>
          <p:cNvSpPr>
            <a:spLocks noChangeArrowheads="1"/>
          </p:cNvSpPr>
          <p:nvPr/>
        </p:nvSpPr>
        <p:spPr bwMode="auto">
          <a:xfrm>
            <a:off x="685800" y="34258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167728578"/>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473475">
                  <a:extLst>
                    <a:ext uri="{9D8B030D-6E8A-4147-A177-3AD203B41FA5}">
                      <a16:colId xmlns:a16="http://schemas.microsoft.com/office/drawing/2014/main" val="20002"/>
                    </a:ext>
                  </a:extLst>
                </a:gridCol>
                <a:gridCol w="19812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a:t>
                      </a:r>
                      <a:r>
                        <a:rPr lang="en-US" sz="1400" b="0" kern="1200">
                          <a:solidFill>
                            <a:schemeClr val="tx1"/>
                          </a:solidFill>
                          <a:latin typeface="Calibri" pitchFamily="34" charset="0"/>
                          <a:ea typeface="+mn-ea"/>
                          <a:cs typeface="Calibri" pitchFamily="34" charset="0"/>
                        </a:rPr>
                        <a:t>(#29)</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28.11.2018 at 13:00hrs.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Harweel - Sakiya</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r>
              <a:rPr lang="en-US" sz="1600" b="1">
                <a:solidFill>
                  <a:schemeClr val="bg1"/>
                </a:solidFill>
                <a:latin typeface="Calibri" pitchFamily="34" charset="0"/>
                <a:cs typeface="Calibri" pitchFamily="34" charset="0"/>
              </a:rPr>
              <a: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886199"/>
            <a:ext cx="5410200" cy="762001"/>
          </a:xfrm>
          <a:prstGeom prst="wedgeRoundRectCallout">
            <a:avLst>
              <a:gd name="adj1" fmla="val 56382"/>
              <a:gd name="adj2" fmla="val 105152"/>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Are you aware of all hazards that are identified in the task you performing?</a:t>
            </a:r>
          </a:p>
          <a:p>
            <a:pPr marL="342900" indent="-342900">
              <a:buFontTx/>
              <a:buAutoNum type="arabicPeriod"/>
            </a:pPr>
            <a:r>
              <a:rPr lang="en-US" sz="1200" dirty="0">
                <a:solidFill>
                  <a:srgbClr val="000000"/>
                </a:solidFill>
                <a:latin typeface="Calibri" pitchFamily="34" charset="0"/>
                <a:cs typeface="Calibri" pitchFamily="34" charset="0"/>
              </a:rPr>
              <a:t>Are you in the ‘line of fire’?</a:t>
            </a:r>
          </a:p>
          <a:p>
            <a:pPr marL="342900" indent="-342900">
              <a:buFontTx/>
              <a:buAutoNum type="arabicPeriod"/>
            </a:pPr>
            <a:r>
              <a:rPr lang="en-US" sz="1200" dirty="0">
                <a:latin typeface="Calibri" pitchFamily="34" charset="0"/>
                <a:cs typeface="Calibri" pitchFamily="34" charset="0"/>
              </a:rPr>
              <a:t>Do you identify the pinch point?</a:t>
            </a: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498718"/>
            <a:ext cx="5791200" cy="6924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300" dirty="0">
                <a:latin typeface="Calibri" panose="020F0502020204030204" pitchFamily="34" charset="0"/>
              </a:rPr>
              <a:t>While the carpenter was pulling the discharge latch of concrete pouring bucket, his right middle finger got trapped between the moving arm and fixed component of the concrete bucket. He was diagnosed with fractured right middle finger.</a:t>
            </a:r>
            <a:endParaRPr lang="en-US" sz="1100" dirty="0">
              <a:solidFill>
                <a:srgbClr val="FF0000"/>
              </a:solidFill>
              <a:latin typeface="Calibri" panose="020F0502020204030204" pitchFamily="34" charset="0"/>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1000" y="774533"/>
            <a:ext cx="947348" cy="1054267"/>
          </a:xfrm>
          <a:prstGeom prst="rect">
            <a:avLst/>
          </a:prstGeom>
        </p:spPr>
      </p:pic>
      <p:pic>
        <p:nvPicPr>
          <p:cNvPr id="2" name="Picture 1"/>
          <p:cNvPicPr>
            <a:picLocks noChangeAspect="1"/>
          </p:cNvPicPr>
          <p:nvPr/>
        </p:nvPicPr>
        <p:blipFill>
          <a:blip r:embed="rId6"/>
          <a:stretch>
            <a:fillRect/>
          </a:stretch>
        </p:blipFill>
        <p:spPr>
          <a:xfrm>
            <a:off x="6512407" y="1958460"/>
            <a:ext cx="2551081" cy="1927740"/>
          </a:xfrm>
          <a:prstGeom prst="rect">
            <a:avLst/>
          </a:prstGeom>
        </p:spPr>
      </p:pic>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222664">
            <a:off x="7125606" y="2382323"/>
            <a:ext cx="283150" cy="997163"/>
          </a:xfrm>
          <a:prstGeom prst="rect">
            <a:avLst/>
          </a:prstGeom>
        </p:spPr>
      </p:pic>
      <p:sp>
        <p:nvSpPr>
          <p:cNvPr id="5" name="Explosion 1 4"/>
          <p:cNvSpPr/>
          <p:nvPr/>
        </p:nvSpPr>
        <p:spPr bwMode="auto">
          <a:xfrm>
            <a:off x="7543800" y="2667000"/>
            <a:ext cx="401955" cy="457200"/>
          </a:xfrm>
          <a:prstGeom prst="irregularSeal1">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cxnSp>
        <p:nvCxnSpPr>
          <p:cNvPr id="7" name="Straight Arrow Connector 6"/>
          <p:cNvCxnSpPr/>
          <p:nvPr/>
        </p:nvCxnSpPr>
        <p:spPr bwMode="auto">
          <a:xfrm flipH="1" flipV="1">
            <a:off x="7772401" y="3048001"/>
            <a:ext cx="173354" cy="990599"/>
          </a:xfrm>
          <a:prstGeom prst="straightConnector1">
            <a:avLst/>
          </a:prstGeom>
          <a:solidFill>
            <a:schemeClr val="accent1"/>
          </a:solidFill>
          <a:ln w="22225" cap="flat" cmpd="sng" algn="ctr">
            <a:solidFill>
              <a:srgbClr val="FF0000"/>
            </a:solidFill>
            <a:prstDash val="solid"/>
            <a:round/>
            <a:headEnd type="none" w="med" len="med"/>
            <a:tailEnd type="triangle"/>
          </a:ln>
          <a:effectLst/>
        </p:spPr>
      </p:cxnSp>
      <p:sp>
        <p:nvSpPr>
          <p:cNvPr id="10" name="TextBox 9"/>
          <p:cNvSpPr txBox="1"/>
          <p:nvPr/>
        </p:nvSpPr>
        <p:spPr>
          <a:xfrm>
            <a:off x="7391400" y="4038600"/>
            <a:ext cx="1219200" cy="276999"/>
          </a:xfrm>
          <a:prstGeom prst="rect">
            <a:avLst/>
          </a:prstGeom>
          <a:noFill/>
          <a:ln>
            <a:solidFill>
              <a:srgbClr val="FF0000"/>
            </a:solidFill>
          </a:ln>
        </p:spPr>
        <p:txBody>
          <a:bodyPr wrap="square" rtlCol="0">
            <a:spAutoFit/>
          </a:bodyPr>
          <a:lstStyle/>
          <a:p>
            <a:r>
              <a:rPr lang="en-US" sz="1200" dirty="0">
                <a:latin typeface="Calibri" panose="020F0502020204030204" pitchFamily="34" charset="0"/>
              </a:rPr>
              <a:t>The pinch point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92065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B8B48FB-B92A-40C4-8ACD-F7BEFA77CB11}"/>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office/infopath/2007/PartnerControls"/>
    <ds:schemaRef ds:uri="http://schemas.microsoft.com/sharepoint/v3"/>
    <ds:schemaRef ds:uri="http://purl.org/dc/elements/1.1/"/>
    <ds:schemaRef ds:uri="http://schemas.microsoft.com/sharepoint/v3/fields"/>
    <ds:schemaRef ds:uri="http://schemas.microsoft.com/office/2006/metadata/properties"/>
    <ds:schemaRef ds:uri="4880e4f8-4b7d-4bdd-91e3-e10d47036eca"/>
    <ds:schemaRef ds:uri="4880E4F8-4B7D-4BDD-91E3-E10D47036ECA"/>
    <ds:schemaRef ds:uri="http://schemas.microsoft.com/office/2006/documentManagement/types"/>
    <ds:schemaRef ds:uri="http://schemas.openxmlformats.org/package/2006/metadata/core-properties"/>
    <ds:schemaRef ds:uri="9d51eac6-a7d5-47f5-a119-63d146adb134"/>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6698</TotalTime>
  <Words>137</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773</cp:revision>
  <dcterms:created xsi:type="dcterms:W3CDTF">2001-05-03T06:07:08Z</dcterms:created>
  <dcterms:modified xsi:type="dcterms:W3CDTF">2024-04-21T05:55:56Z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