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40" autoAdjust="0"/>
    <p:restoredTop sz="95747" autoAdjust="0"/>
  </p:normalViewPr>
  <p:slideViewPr>
    <p:cSldViewPr>
      <p:cViewPr varScale="1">
        <p:scale>
          <a:sx n="73" d="100"/>
          <a:sy n="73" d="100"/>
        </p:scale>
        <p:origin x="145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152400" y="2067580"/>
            <a:ext cx="5562600" cy="338554"/>
          </a:xfrm>
          <a:prstGeom prst="rect">
            <a:avLst/>
          </a:prstGeom>
          <a:noFill/>
          <a:ln w="9525">
            <a:noFill/>
            <a:miter lim="800000"/>
            <a:headEnd/>
            <a:tailEnd/>
          </a:ln>
        </p:spPr>
        <p:txBody>
          <a:bodyPr wrap="square">
            <a:spAutoFit/>
          </a:bodyPr>
          <a:lstStyle/>
          <a:p>
            <a:r>
              <a:rPr lang="en-US" sz="1600" b="1" dirty="0">
                <a:solidFill>
                  <a:schemeClr val="accent2"/>
                </a:solidFill>
                <a:latin typeface="+mj-lt"/>
                <a:cs typeface="Calibri" pitchFamily="34" charset="0"/>
              </a:rPr>
              <a:t>What happened</a:t>
            </a:r>
          </a:p>
        </p:txBody>
      </p:sp>
      <p:sp>
        <p:nvSpPr>
          <p:cNvPr id="18" name="Rectangle 4"/>
          <p:cNvSpPr>
            <a:spLocks noChangeArrowheads="1"/>
          </p:cNvSpPr>
          <p:nvPr/>
        </p:nvSpPr>
        <p:spPr bwMode="auto">
          <a:xfrm>
            <a:off x="1066800" y="3425825"/>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email"/>
          <a:srcRect/>
          <a:stretch>
            <a:fillRect/>
          </a:stretch>
        </p:blipFill>
        <p:spPr bwMode="auto">
          <a:xfrm>
            <a:off x="203200" y="54864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6388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pic>
        <p:nvPicPr>
          <p:cNvPr id="31" name="Picture 30" descr="sad.png"/>
          <p:cNvPicPr>
            <a:picLocks noChangeAspect="1"/>
          </p:cNvPicPr>
          <p:nvPr/>
        </p:nvPicPr>
        <p:blipFill>
          <a:blip r:embed="rId4" cstate="email"/>
          <a:stretch>
            <a:fillRect/>
          </a:stretch>
        </p:blipFill>
        <p:spPr>
          <a:xfrm>
            <a:off x="6019800" y="4648200"/>
            <a:ext cx="922020" cy="2048933"/>
          </a:xfrm>
          <a:prstGeom prst="rect">
            <a:avLst/>
          </a:prstGeom>
        </p:spPr>
      </p:pic>
      <p:graphicFrame>
        <p:nvGraphicFramePr>
          <p:cNvPr id="32" name="Table 31"/>
          <p:cNvGraphicFramePr>
            <a:graphicFrameLocks noGrp="1"/>
          </p:cNvGraphicFramePr>
          <p:nvPr>
            <p:extLst>
              <p:ext uri="{D42A27DB-BD31-4B8C-83A1-F6EECF244321}">
                <p14:modId xmlns:p14="http://schemas.microsoft.com/office/powerpoint/2010/main" val="2351306870"/>
              </p:ext>
            </p:extLst>
          </p:nvPr>
        </p:nvGraphicFramePr>
        <p:xfrm>
          <a:off x="1676401" y="762000"/>
          <a:ext cx="7391400" cy="914400"/>
        </p:xfrm>
        <a:graphic>
          <a:graphicData uri="http://schemas.openxmlformats.org/drawingml/2006/table">
            <a:tbl>
              <a:tblPr firstRow="1" bandRow="1">
                <a:tableStyleId>{5C22544A-7EE6-4342-B048-85BDC9FD1C3A}</a:tableStyleId>
              </a:tblPr>
              <a:tblGrid>
                <a:gridCol w="1687167">
                  <a:extLst>
                    <a:ext uri="{9D8B030D-6E8A-4147-A177-3AD203B41FA5}">
                      <a16:colId xmlns:a16="http://schemas.microsoft.com/office/drawing/2014/main" val="20000"/>
                    </a:ext>
                  </a:extLst>
                </a:gridCol>
                <a:gridCol w="2249557">
                  <a:extLst>
                    <a:ext uri="{9D8B030D-6E8A-4147-A177-3AD203B41FA5}">
                      <a16:colId xmlns:a16="http://schemas.microsoft.com/office/drawing/2014/main" val="20001"/>
                    </a:ext>
                  </a:extLst>
                </a:gridCol>
                <a:gridCol w="1625121">
                  <a:extLst>
                    <a:ext uri="{9D8B030D-6E8A-4147-A177-3AD203B41FA5}">
                      <a16:colId xmlns:a16="http://schemas.microsoft.com/office/drawing/2014/main" val="20002"/>
                    </a:ext>
                  </a:extLst>
                </a:gridCol>
                <a:gridCol w="1829555">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gridSpan="3">
                  <a:txBody>
                    <a:bodyPr/>
                    <a:lstStyle/>
                    <a:p>
                      <a:r>
                        <a:rPr lang="en-US" sz="1400" b="0" kern="1200" dirty="0">
                          <a:solidFill>
                            <a:schemeClr val="tx1"/>
                          </a:solidFill>
                          <a:latin typeface="Calibri" pitchFamily="34" charset="0"/>
                          <a:ea typeface="+mn-ea"/>
                          <a:cs typeface="Calibri" pitchFamily="34" charset="0"/>
                        </a:rPr>
                        <a:t>LTI (02)</a:t>
                      </a:r>
                    </a:p>
                  </a:txBody>
                  <a:tcPr>
                    <a:noFill/>
                  </a:tcPr>
                </a:tc>
                <a:tc hMerge="1">
                  <a:txBody>
                    <a:bodyPr/>
                    <a:lstStyle/>
                    <a:p>
                      <a:pPr marL="0" algn="l" defTabSz="914400" rtl="0" eaLnBrk="1" latinLnBrk="0" hangingPunct="1"/>
                      <a:endParaRPr lang="en-US" sz="1400" b="1" kern="1200" dirty="0">
                        <a:solidFill>
                          <a:schemeClr val="dk1"/>
                        </a:solidFill>
                        <a:latin typeface="Calibri" pitchFamily="34" charset="0"/>
                        <a:ea typeface="+mn-ea"/>
                        <a:cs typeface="Calibri" pitchFamily="34" charset="0"/>
                      </a:endParaRPr>
                    </a:p>
                  </a:txBody>
                  <a:tcPr>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latin typeface="Calibri" pitchFamily="34" charset="0"/>
                          <a:ea typeface="+mn-ea"/>
                          <a:cs typeface="Calibri" pitchFamily="34" charset="0"/>
                        </a:rPr>
                        <a:t>12.02.19@</a:t>
                      </a:r>
                      <a:r>
                        <a:rPr lang="en-GB" sz="1400" b="0" kern="1200" baseline="0" dirty="0">
                          <a:solidFill>
                            <a:schemeClr val="tx1"/>
                          </a:solidFill>
                          <a:latin typeface="Calibri" pitchFamily="34" charset="0"/>
                          <a:ea typeface="+mn-ea"/>
                          <a:cs typeface="Calibri" pitchFamily="34" charset="0"/>
                        </a:rPr>
                        <a:t> 21:15hrs</a:t>
                      </a:r>
                      <a:endParaRPr lang="en-US" sz="1400" b="0" kern="1200" dirty="0">
                        <a:solidFill>
                          <a:schemeClr val="tx1"/>
                        </a:solidFill>
                        <a:latin typeface="Calibri" pitchFamily="34" charset="0"/>
                        <a:ea typeface="+mn-ea"/>
                        <a:cs typeface="Calibri" pitchFamily="34" charset="0"/>
                      </a:endParaRP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r>
                        <a:rPr lang="en-US" sz="1400" b="0" kern="1200" dirty="0">
                          <a:solidFill>
                            <a:schemeClr val="dk1"/>
                          </a:solidFill>
                          <a:latin typeface="Calibri" pitchFamily="34" charset="0"/>
                          <a:ea typeface="+mn-ea"/>
                          <a:cs typeface="Calibri" pitchFamily="34" charset="0"/>
                        </a:rPr>
                        <a:t> </a:t>
                      </a: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latin typeface="Calibri" pitchFamily="34" charset="0"/>
                          <a:ea typeface="+mn-ea"/>
                          <a:cs typeface="Calibri" pitchFamily="34" charset="0"/>
                        </a:rPr>
                        <a:t>MAF</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tx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endParaRPr lang="en-GB" sz="20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533400" y="3810000"/>
            <a:ext cx="5410200" cy="838200"/>
          </a:xfrm>
          <a:prstGeom prst="wedgeRoundRectCallout">
            <a:avLst>
              <a:gd name="adj1" fmla="val 58864"/>
              <a:gd name="adj2" fmla="val 113814"/>
              <a:gd name="adj3" fmla="val 16667"/>
            </a:avLst>
          </a:prstGeom>
          <a:solidFill>
            <a:srgbClr val="FFC000">
              <a:alpha val="59999"/>
            </a:srgbClr>
          </a:solidFill>
          <a:ln w="9525" algn="ctr">
            <a:solidFill>
              <a:schemeClr val="tx1"/>
            </a:solidFill>
            <a:round/>
            <a:headEnd/>
            <a:tailEnd/>
          </a:ln>
        </p:spPr>
        <p:txBody>
          <a:bodyPr/>
          <a:lstStyle/>
          <a:p>
            <a:pPr marL="342900" indent="-342900">
              <a:buFontTx/>
              <a:buAutoNum type="arabicPeriod"/>
            </a:pPr>
            <a:r>
              <a:rPr lang="en-US" sz="1200" dirty="0">
                <a:latin typeface="Calibri" pitchFamily="34" charset="0"/>
                <a:cs typeface="Calibri" pitchFamily="34" charset="0"/>
              </a:rPr>
              <a:t>Do you ensure all hazards are identified before performing the task? </a:t>
            </a:r>
          </a:p>
          <a:p>
            <a:pPr marL="342900" indent="-342900">
              <a:buFont typeface="Arial" charset="0"/>
              <a:buAutoNum type="arabicPeriod"/>
            </a:pPr>
            <a:r>
              <a:rPr lang="en-GB" sz="1200" dirty="0">
                <a:solidFill>
                  <a:srgbClr val="000000"/>
                </a:solidFill>
                <a:latin typeface="Calibri" pitchFamily="34" charset="0"/>
                <a:cs typeface="Calibri" pitchFamily="34" charset="0"/>
              </a:rPr>
              <a:t>Do you ensure the weather is suitable for the task?</a:t>
            </a:r>
          </a:p>
          <a:p>
            <a:pPr marL="342900" indent="-342900">
              <a:buFont typeface="Arial" charset="0"/>
              <a:buAutoNum type="arabicPeriod"/>
            </a:pPr>
            <a:r>
              <a:rPr lang="en-GB" sz="1200" dirty="0">
                <a:solidFill>
                  <a:srgbClr val="000000"/>
                </a:solidFill>
                <a:latin typeface="Calibri" pitchFamily="34" charset="0"/>
                <a:cs typeface="Calibri" pitchFamily="34" charset="0"/>
              </a:rPr>
              <a:t>Do you ensure you have a good communication with colleagues?</a:t>
            </a:r>
          </a:p>
          <a:p>
            <a:pPr marL="342900" indent="-342900">
              <a:buFont typeface="Arial" charset="0"/>
              <a:buAutoNum type="arabicPeriod"/>
            </a:pPr>
            <a:r>
              <a:rPr lang="en-US" sz="1200" dirty="0">
                <a:solidFill>
                  <a:srgbClr val="000000"/>
                </a:solidFill>
                <a:latin typeface="Calibri" pitchFamily="34" charset="0"/>
                <a:cs typeface="Calibri" pitchFamily="34" charset="0"/>
              </a:rPr>
              <a:t>Do you always consider if you are in the ‘line of fire’?</a:t>
            </a: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p:txBody>
      </p:sp>
      <p:sp>
        <p:nvSpPr>
          <p:cNvPr id="3073" name="Rectangle 1"/>
          <p:cNvSpPr>
            <a:spLocks noChangeArrowheads="1"/>
          </p:cNvSpPr>
          <p:nvPr/>
        </p:nvSpPr>
        <p:spPr bwMode="auto">
          <a:xfrm>
            <a:off x="76200" y="2362200"/>
            <a:ext cx="58674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200" dirty="0">
                <a:latin typeface="Calibri" pitchFamily="34" charset="0"/>
                <a:cs typeface="Calibri" pitchFamily="34" charset="0"/>
              </a:rPr>
              <a:t>While boarding a vessel during moderate sea condition, as the pilot boat approached the pilot ladder when the sea dipped causing, the inspector lost his balance and fell into the water. He was immediately rescued and evacuated to PDO MAF clinic. After preliminary examination and treatment he was referred to KIMS where he was diagnosed with fractured right shoulder.</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3200" y="533400"/>
            <a:ext cx="939800" cy="1387931"/>
          </a:xfrm>
          <a:prstGeom prst="rect">
            <a:avLst/>
          </a:prstGeom>
        </p:spPr>
      </p:pic>
      <p:pic>
        <p:nvPicPr>
          <p:cNvPr id="2" name="Picture 1"/>
          <p:cNvPicPr>
            <a:picLocks noChangeAspect="1"/>
          </p:cNvPicPr>
          <p:nvPr/>
        </p:nvPicPr>
        <p:blipFill>
          <a:blip r:embed="rId6"/>
          <a:stretch>
            <a:fillRect/>
          </a:stretch>
        </p:blipFill>
        <p:spPr>
          <a:xfrm>
            <a:off x="6705600" y="1864608"/>
            <a:ext cx="2076306" cy="2595383"/>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92077</DocId>
    <ImageCreateDate xmlns="4880E4F8-4B7D-4BDD-91E3-E10D47036ECA" xsi:nil="true"/>
    <wic_System_Copyright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6DD951-003A-4BB0-8397-D0C87EF1E6C9}"/>
</file>

<file path=customXml/itemProps2.xml><?xml version="1.0" encoding="utf-8"?>
<ds:datastoreItem xmlns:ds="http://schemas.openxmlformats.org/officeDocument/2006/customXml" ds:itemID="{3A5D88EA-5F43-417B-8A80-9407E5803871}">
  <ds:schemaRefs>
    <ds:schemaRef ds:uri="http://schemas.microsoft.com/office/infopath/2007/PartnerControls"/>
    <ds:schemaRef ds:uri="http://www.w3.org/XML/1998/namespace"/>
    <ds:schemaRef ds:uri="9d51eac6-a7d5-47f5-a119-63d146adb134"/>
    <ds:schemaRef ds:uri="http://schemas.microsoft.com/office/2006/metadata/properties"/>
    <ds:schemaRef ds:uri="http://purl.org/dc/terms/"/>
    <ds:schemaRef ds:uri="4880e4f8-4b7d-4bdd-91e3-e10d47036eca"/>
    <ds:schemaRef ds:uri="http://schemas.microsoft.com/office/2006/documentManagement/types"/>
    <ds:schemaRef ds:uri="http://purl.org/dc/elements/1.1/"/>
    <ds:schemaRef ds:uri="4880E4F8-4B7D-4BDD-91E3-E10D47036ECA"/>
    <ds:schemaRef ds:uri="http://purl.org/dc/dcmitype/"/>
    <ds:schemaRef ds:uri="http://schemas.openxmlformats.org/package/2006/metadata/core-properties"/>
    <ds:schemaRef ds:uri="http://schemas.microsoft.com/sharepoint/v3/fields"/>
    <ds:schemaRef ds:uri="http://schemas.microsoft.com/sharepoint/v3"/>
  </ds:schemaRefs>
</ds:datastoreItem>
</file>

<file path=customXml/itemProps3.xml><?xml version="1.0" encoding="utf-8"?>
<ds:datastoreItem xmlns:ds="http://schemas.openxmlformats.org/officeDocument/2006/customXml" ds:itemID="{85FDC16C-F63C-417A-BF49-6BFDCAFEB5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7655</TotalTime>
  <Words>173</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892</cp:revision>
  <dcterms:created xsi:type="dcterms:W3CDTF">2001-05-03T06:07:08Z</dcterms:created>
  <dcterms:modified xsi:type="dcterms:W3CDTF">2024-04-21T05:52:59Z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