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61" r:id="rId5"/>
  </p:sldIdLst>
  <p:sldSz cx="9144000" cy="6858000" type="screen4x3"/>
  <p:notesSz cx="6670675" cy="99298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D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40" autoAdjust="0"/>
    <p:restoredTop sz="95747" autoAdjust="0"/>
  </p:normalViewPr>
  <p:slideViewPr>
    <p:cSldViewPr>
      <p:cViewPr varScale="1">
        <p:scale>
          <a:sx n="73" d="100"/>
          <a:sy n="73" d="100"/>
        </p:scale>
        <p:origin x="145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3128"/>
        <p:guide pos="210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9219" name="Rectangle 3"/>
          <p:cNvSpPr>
            <a:spLocks noGrp="1" noChangeArrowheads="1"/>
          </p:cNvSpPr>
          <p:nvPr>
            <p:ph type="dt" sz="quarter"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9220" name="Rectangle 4"/>
          <p:cNvSpPr>
            <a:spLocks noGrp="1" noChangeArrowheads="1"/>
          </p:cNvSpPr>
          <p:nvPr>
            <p:ph type="ftr" sz="quarter" idx="2"/>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9221" name="Rectangle 5"/>
          <p:cNvSpPr>
            <a:spLocks noGrp="1" noChangeArrowheads="1"/>
          </p:cNvSpPr>
          <p:nvPr>
            <p:ph type="sldNum" sz="quarter" idx="3"/>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47850DC-4B7B-4DDB-AF95-BE45BC800185}"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8195" name="Rectangle 3"/>
          <p:cNvSpPr>
            <a:spLocks noGrp="1" noChangeArrowheads="1"/>
          </p:cNvSpPr>
          <p:nvPr>
            <p:ph type="dt" idx="1"/>
          </p:nvPr>
        </p:nvSpPr>
        <p:spPr bwMode="auto">
          <a:xfrm>
            <a:off x="3779838" y="0"/>
            <a:ext cx="2890837"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852488" y="744538"/>
            <a:ext cx="4965700" cy="3724275"/>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889000" y="4716463"/>
            <a:ext cx="4892675" cy="44688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9432925"/>
            <a:ext cx="2890838"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8199" name="Rectangle 7"/>
          <p:cNvSpPr>
            <a:spLocks noGrp="1" noChangeArrowheads="1"/>
          </p:cNvSpPr>
          <p:nvPr>
            <p:ph type="sldNum" sz="quarter" idx="5"/>
          </p:nvPr>
        </p:nvSpPr>
        <p:spPr bwMode="auto">
          <a:xfrm>
            <a:off x="3779838" y="9432925"/>
            <a:ext cx="2890837"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D9F01EB-EC81-47AB-BA30-57B69291565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D641B58E-A7C1-4628-991B-46E81AD7F1F5}" type="slidenum">
              <a:rPr lang="en-US" smtClean="0"/>
              <a:pPr/>
              <a:t>1</a:t>
            </a:fld>
            <a:endParaRPr lang="en-US" dirty="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lgn="ctr">
              <a:defRPr/>
            </a:lvl1pPr>
          </a:lstStyle>
          <a:p>
            <a:pPr>
              <a:defRPr/>
            </a:pPr>
            <a:fld id="{4F40A6A1-EDEA-49E7-9EBE-CCE48D7C39A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p:txBody>
          <a:bodyPr/>
          <a:lstStyle>
            <a:lvl1pPr algn="ctr">
              <a:defRPr/>
            </a:lvl1pPr>
          </a:lstStyle>
          <a:p>
            <a:pPr>
              <a:defRPr/>
            </a:pPr>
            <a:fld id="{08737962-356F-4FE4-81D9-35F7017D157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p:txBody>
          <a:bodyPr/>
          <a:lstStyle>
            <a:lvl1pPr algn="ctr">
              <a:defRPr/>
            </a:lvl1pPr>
          </a:lstStyle>
          <a:p>
            <a:pPr>
              <a:defRPr/>
            </a:pPr>
            <a:fld id="{AEA803EE-8FA3-4F22-9D29-81750D76E98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lgn="ctr">
              <a:defRPr/>
            </a:lvl1pPr>
          </a:lstStyle>
          <a:p>
            <a:pPr>
              <a:defRPr/>
            </a:pPr>
            <a:fld id="{3D438053-C4AA-4E08-BCC6-BC89ADAA5D9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6026161-7E6D-47DA-9480-04F3657FA99F}" type="slidenum">
              <a:rPr lang="en-US"/>
              <a:pPr>
                <a:defRPr/>
              </a:pPr>
              <a:t>‹#›</a:t>
            </a:fld>
            <a:endParaRPr lang="en-US" dirty="0"/>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pic>
        <p:nvPicPr>
          <p:cNvPr id="1032" name="Content Placeholder 3" descr="PPT option1.jpg"/>
          <p:cNvPicPr>
            <a:picLocks noChangeAspect="1"/>
          </p:cNvPicPr>
          <p:nvPr userDrawn="1"/>
        </p:nvPicPr>
        <p:blipFill>
          <a:blip r:embed="rId6" cstate="email"/>
          <a:srcRect/>
          <a:stretch>
            <a:fillRect/>
          </a:stretch>
        </p:blipFill>
        <p:spPr bwMode="auto">
          <a:xfrm>
            <a:off x="-11113" y="0"/>
            <a:ext cx="9155113"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63" r:id="rId1"/>
    <p:sldLayoutId id="2147483964" r:id="rId2"/>
    <p:sldLayoutId id="2147483965" r:id="rId3"/>
    <p:sldLayoutId id="2147483966" r:id="rId4"/>
  </p:sldLayoutIdLst>
  <p:hf hdr="0" ft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5"/>
          <p:cNvSpPr>
            <a:spLocks noChangeArrowheads="1"/>
          </p:cNvSpPr>
          <p:nvPr/>
        </p:nvSpPr>
        <p:spPr bwMode="auto">
          <a:xfrm>
            <a:off x="0" y="152400"/>
            <a:ext cx="9144000" cy="609600"/>
          </a:xfrm>
          <a:prstGeom prst="rect">
            <a:avLst/>
          </a:prstGeom>
          <a:noFill/>
          <a:ln w="9525">
            <a:noFill/>
            <a:miter lim="800000"/>
            <a:headEnd/>
            <a:tailEnd/>
          </a:ln>
        </p:spPr>
        <p:txBody>
          <a:bodyPr/>
          <a:lstStyle/>
          <a:p>
            <a:pPr algn="ctr"/>
            <a:endParaRPr lang="en-GB" b="1" dirty="0">
              <a:solidFill>
                <a:srgbClr val="FFFFFF"/>
              </a:solidFill>
              <a:latin typeface="Calibri" pitchFamily="34" charset="0"/>
              <a:cs typeface="Calibri" pitchFamily="34" charset="0"/>
            </a:endParaRPr>
          </a:p>
        </p:txBody>
      </p:sp>
      <p:sp>
        <p:nvSpPr>
          <p:cNvPr id="6149" name="Rectangle 4"/>
          <p:cNvSpPr>
            <a:spLocks noChangeArrowheads="1"/>
          </p:cNvSpPr>
          <p:nvPr/>
        </p:nvSpPr>
        <p:spPr bwMode="auto">
          <a:xfrm>
            <a:off x="0" y="44450"/>
            <a:ext cx="184150" cy="368300"/>
          </a:xfrm>
          <a:prstGeom prst="rect">
            <a:avLst/>
          </a:prstGeom>
          <a:noFill/>
          <a:ln w="9525">
            <a:noFill/>
            <a:miter lim="800000"/>
            <a:headEnd/>
            <a:tailEnd/>
          </a:ln>
        </p:spPr>
        <p:txBody>
          <a:bodyPr wrap="none" anchor="ctr">
            <a:spAutoFit/>
          </a:bodyPr>
          <a:lstStyle/>
          <a:p>
            <a:pPr eaLnBrk="1" hangingPunct="1"/>
            <a:endParaRPr lang="en-US" sz="1800" dirty="0">
              <a:latin typeface="Calibri" pitchFamily="34" charset="0"/>
              <a:cs typeface="Calibri" pitchFamily="34" charset="0"/>
            </a:endParaRPr>
          </a:p>
        </p:txBody>
      </p:sp>
      <p:sp>
        <p:nvSpPr>
          <p:cNvPr id="6150" name="Rectangle 5"/>
          <p:cNvSpPr>
            <a:spLocks noChangeArrowheads="1"/>
          </p:cNvSpPr>
          <p:nvPr/>
        </p:nvSpPr>
        <p:spPr bwMode="auto">
          <a:xfrm>
            <a:off x="0" y="227013"/>
            <a:ext cx="396875" cy="460375"/>
          </a:xfrm>
          <a:prstGeom prst="rect">
            <a:avLst/>
          </a:prstGeom>
          <a:noFill/>
          <a:ln w="9525">
            <a:noFill/>
            <a:miter lim="800000"/>
            <a:headEnd/>
            <a:tailEnd/>
          </a:ln>
        </p:spPr>
        <p:txBody>
          <a:bodyPr wrap="none" anchor="ctr">
            <a:spAutoFit/>
          </a:bodyPr>
          <a:lstStyle/>
          <a:p>
            <a:pPr eaLnBrk="1" hangingPunct="1"/>
            <a:endParaRPr lang="en-US" sz="600" dirty="0">
              <a:latin typeface="Calibri" pitchFamily="34" charset="0"/>
              <a:cs typeface="Calibri" pitchFamily="34" charset="0"/>
            </a:endParaRPr>
          </a:p>
          <a:p>
            <a:r>
              <a:rPr lang="en-US" sz="1800" dirty="0">
                <a:latin typeface="Calibri" pitchFamily="34" charset="0"/>
                <a:cs typeface="Calibri" pitchFamily="34" charset="0"/>
              </a:rPr>
              <a:t>    </a:t>
            </a:r>
          </a:p>
        </p:txBody>
      </p:sp>
      <p:sp>
        <p:nvSpPr>
          <p:cNvPr id="6153" name="Rectangle 17"/>
          <p:cNvSpPr>
            <a:spLocks noChangeArrowheads="1"/>
          </p:cNvSpPr>
          <p:nvPr/>
        </p:nvSpPr>
        <p:spPr bwMode="auto">
          <a:xfrm>
            <a:off x="152400" y="2067580"/>
            <a:ext cx="5562600" cy="338554"/>
          </a:xfrm>
          <a:prstGeom prst="rect">
            <a:avLst/>
          </a:prstGeom>
          <a:noFill/>
          <a:ln w="9525">
            <a:noFill/>
            <a:miter lim="800000"/>
            <a:headEnd/>
            <a:tailEnd/>
          </a:ln>
        </p:spPr>
        <p:txBody>
          <a:bodyPr wrap="square">
            <a:spAutoFit/>
          </a:bodyPr>
          <a:lstStyle/>
          <a:p>
            <a:r>
              <a:rPr lang="en-US" sz="1600" b="1" dirty="0">
                <a:solidFill>
                  <a:schemeClr val="accent2"/>
                </a:solidFill>
                <a:latin typeface="+mj-lt"/>
                <a:cs typeface="Calibri" pitchFamily="34" charset="0"/>
              </a:rPr>
              <a:t>What happened</a:t>
            </a:r>
          </a:p>
        </p:txBody>
      </p:sp>
      <p:sp>
        <p:nvSpPr>
          <p:cNvPr id="18" name="Rectangle 4"/>
          <p:cNvSpPr>
            <a:spLocks noChangeArrowheads="1"/>
          </p:cNvSpPr>
          <p:nvPr/>
        </p:nvSpPr>
        <p:spPr bwMode="auto">
          <a:xfrm>
            <a:off x="838200" y="3352800"/>
            <a:ext cx="4343400" cy="307975"/>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a:spAutoFit/>
          </a:bodyPr>
          <a:lstStyle/>
          <a:p>
            <a:pPr marL="342900" indent="-342900">
              <a:defRPr/>
            </a:pPr>
            <a:r>
              <a:rPr lang="en-GB" sz="1400" b="1" dirty="0">
                <a:solidFill>
                  <a:srgbClr val="000000"/>
                </a:solidFill>
                <a:latin typeface="Calibri" pitchFamily="34" charset="0"/>
                <a:cs typeface="Calibri" pitchFamily="34" charset="0"/>
              </a:rPr>
              <a:t>Mr. Musleh asks the questions of can it happen to you?</a:t>
            </a:r>
          </a:p>
        </p:txBody>
      </p:sp>
      <p:pic>
        <p:nvPicPr>
          <p:cNvPr id="6178" name="Picture 18" descr="speakers-beu.png"/>
          <p:cNvPicPr>
            <a:picLocks noChangeAspect="1"/>
          </p:cNvPicPr>
          <p:nvPr/>
        </p:nvPicPr>
        <p:blipFill>
          <a:blip r:embed="rId3" cstate="email"/>
          <a:srcRect/>
          <a:stretch>
            <a:fillRect/>
          </a:stretch>
        </p:blipFill>
        <p:spPr bwMode="auto">
          <a:xfrm>
            <a:off x="203200" y="5486400"/>
            <a:ext cx="1016000" cy="762000"/>
          </a:xfrm>
          <a:prstGeom prst="rect">
            <a:avLst/>
          </a:prstGeom>
          <a:noFill/>
          <a:ln w="9525">
            <a:noFill/>
            <a:miter lim="800000"/>
            <a:headEnd/>
            <a:tailEnd/>
          </a:ln>
        </p:spPr>
      </p:pic>
      <p:sp>
        <p:nvSpPr>
          <p:cNvPr id="20" name="Curved Down Arrow 19"/>
          <p:cNvSpPr/>
          <p:nvPr/>
        </p:nvSpPr>
        <p:spPr bwMode="auto">
          <a:xfrm>
            <a:off x="1066800" y="5410200"/>
            <a:ext cx="609600" cy="228600"/>
          </a:xfrm>
          <a:prstGeom prst="curvedDownArrow">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a:lstStyle/>
          <a:p>
            <a:pPr>
              <a:defRPr/>
            </a:pPr>
            <a:endParaRPr lang="en-US" dirty="0">
              <a:solidFill>
                <a:schemeClr val="tx1"/>
              </a:solidFill>
            </a:endParaRPr>
          </a:p>
        </p:txBody>
      </p:sp>
      <p:sp>
        <p:nvSpPr>
          <p:cNvPr id="6183" name="Rounded Rectangle 20"/>
          <p:cNvSpPr>
            <a:spLocks noChangeArrowheads="1"/>
          </p:cNvSpPr>
          <p:nvPr/>
        </p:nvSpPr>
        <p:spPr bwMode="auto">
          <a:xfrm>
            <a:off x="1295400" y="5638800"/>
            <a:ext cx="3276600" cy="609600"/>
          </a:xfrm>
          <a:prstGeom prst="roundRect">
            <a:avLst>
              <a:gd name="adj" fmla="val 16667"/>
            </a:avLst>
          </a:prstGeom>
          <a:solidFill>
            <a:schemeClr val="bg1">
              <a:alpha val="0"/>
            </a:schemeClr>
          </a:solidFill>
          <a:ln w="15875" algn="ctr">
            <a:solidFill>
              <a:srgbClr val="0070C0"/>
            </a:solidFill>
            <a:round/>
            <a:headEnd/>
            <a:tailEnd/>
          </a:ln>
        </p:spPr>
        <p:txBody>
          <a:bodyPr/>
          <a:lstStyle/>
          <a:p>
            <a:pPr algn="justLow"/>
            <a:r>
              <a:rPr lang="en-US" sz="1000" b="1" dirty="0">
                <a:solidFill>
                  <a:srgbClr val="000000"/>
                </a:solidFill>
                <a:latin typeface="Calibri" pitchFamily="34" charset="0"/>
                <a:cs typeface="Calibri" pitchFamily="34" charset="0"/>
              </a:rPr>
              <a:t>Please disseminate this LTI notification to your teams and use it in your tool box talks and HSE meetings and notice boards.</a:t>
            </a:r>
            <a:endParaRPr lang="en-US" sz="1000" dirty="0">
              <a:solidFill>
                <a:srgbClr val="000000"/>
              </a:solidFill>
              <a:latin typeface="Calibri" pitchFamily="34" charset="0"/>
              <a:cs typeface="Calibri" pitchFamily="34" charset="0"/>
            </a:endParaRPr>
          </a:p>
        </p:txBody>
      </p:sp>
      <p:pic>
        <p:nvPicPr>
          <p:cNvPr id="31" name="Picture 30" descr="sad.png"/>
          <p:cNvPicPr>
            <a:picLocks noChangeAspect="1"/>
          </p:cNvPicPr>
          <p:nvPr/>
        </p:nvPicPr>
        <p:blipFill>
          <a:blip r:embed="rId4" cstate="email"/>
          <a:stretch>
            <a:fillRect/>
          </a:stretch>
        </p:blipFill>
        <p:spPr>
          <a:xfrm>
            <a:off x="6019800" y="4648200"/>
            <a:ext cx="922020" cy="2048933"/>
          </a:xfrm>
          <a:prstGeom prst="rect">
            <a:avLst/>
          </a:prstGeom>
        </p:spPr>
      </p:pic>
      <p:graphicFrame>
        <p:nvGraphicFramePr>
          <p:cNvPr id="32" name="Table 31"/>
          <p:cNvGraphicFramePr>
            <a:graphicFrameLocks noGrp="1"/>
          </p:cNvGraphicFramePr>
          <p:nvPr>
            <p:extLst>
              <p:ext uri="{D42A27DB-BD31-4B8C-83A1-F6EECF244321}">
                <p14:modId xmlns:p14="http://schemas.microsoft.com/office/powerpoint/2010/main" val="2594208789"/>
              </p:ext>
            </p:extLst>
          </p:nvPr>
        </p:nvGraphicFramePr>
        <p:xfrm>
          <a:off x="1676401" y="762000"/>
          <a:ext cx="7391400" cy="914400"/>
        </p:xfrm>
        <a:graphic>
          <a:graphicData uri="http://schemas.openxmlformats.org/drawingml/2006/table">
            <a:tbl>
              <a:tblPr firstRow="1" bandRow="1">
                <a:tableStyleId>{5C22544A-7EE6-4342-B048-85BDC9FD1C3A}</a:tableStyleId>
              </a:tblPr>
              <a:tblGrid>
                <a:gridCol w="1687167">
                  <a:extLst>
                    <a:ext uri="{9D8B030D-6E8A-4147-A177-3AD203B41FA5}">
                      <a16:colId xmlns:a16="http://schemas.microsoft.com/office/drawing/2014/main" val="20000"/>
                    </a:ext>
                  </a:extLst>
                </a:gridCol>
                <a:gridCol w="2249557">
                  <a:extLst>
                    <a:ext uri="{9D8B030D-6E8A-4147-A177-3AD203B41FA5}">
                      <a16:colId xmlns:a16="http://schemas.microsoft.com/office/drawing/2014/main" val="20001"/>
                    </a:ext>
                  </a:extLst>
                </a:gridCol>
                <a:gridCol w="1625121">
                  <a:extLst>
                    <a:ext uri="{9D8B030D-6E8A-4147-A177-3AD203B41FA5}">
                      <a16:colId xmlns:a16="http://schemas.microsoft.com/office/drawing/2014/main" val="20002"/>
                    </a:ext>
                  </a:extLst>
                </a:gridCol>
                <a:gridCol w="1829555">
                  <a:extLst>
                    <a:ext uri="{9D8B030D-6E8A-4147-A177-3AD203B41FA5}">
                      <a16:colId xmlns:a16="http://schemas.microsoft.com/office/drawing/2014/main" val="20003"/>
                    </a:ext>
                  </a:extLst>
                </a:gridCol>
              </a:tblGrid>
              <a:tr h="185351">
                <a:tc>
                  <a:txBody>
                    <a:bodyPr/>
                    <a:lstStyle/>
                    <a:p>
                      <a:r>
                        <a:rPr lang="en-US" sz="1400" b="1" dirty="0">
                          <a:solidFill>
                            <a:srgbClr val="C00000"/>
                          </a:solidFill>
                          <a:latin typeface="Calibri" pitchFamily="34" charset="0"/>
                          <a:cs typeface="Calibri" pitchFamily="34" charset="0"/>
                        </a:rPr>
                        <a:t>Incident type </a:t>
                      </a:r>
                      <a:endParaRPr lang="en-US" sz="1200" b="1" dirty="0">
                        <a:solidFill>
                          <a:srgbClr val="C00000"/>
                        </a:solidFill>
                        <a:latin typeface="Calibri" pitchFamily="34" charset="0"/>
                        <a:cs typeface="Calibri" pitchFamily="34" charset="0"/>
                      </a:endParaRPr>
                    </a:p>
                  </a:txBody>
                  <a:tcPr>
                    <a:noFill/>
                  </a:tcPr>
                </a:tc>
                <a:tc gridSpan="3">
                  <a:txBody>
                    <a:bodyPr/>
                    <a:lstStyle/>
                    <a:p>
                      <a:r>
                        <a:rPr lang="en-US" sz="1400" b="0" kern="1200" dirty="0">
                          <a:solidFill>
                            <a:schemeClr val="tx1"/>
                          </a:solidFill>
                          <a:latin typeface="Calibri" pitchFamily="34" charset="0"/>
                          <a:ea typeface="+mn-ea"/>
                          <a:cs typeface="Calibri" pitchFamily="34" charset="0"/>
                        </a:rPr>
                        <a:t>LTI (04)</a:t>
                      </a:r>
                    </a:p>
                  </a:txBody>
                  <a:tcPr>
                    <a:noFill/>
                  </a:tcPr>
                </a:tc>
                <a:tc hMerge="1">
                  <a:txBody>
                    <a:bodyPr/>
                    <a:lstStyle/>
                    <a:p>
                      <a:pPr marL="0" algn="l" defTabSz="914400" rtl="0" eaLnBrk="1" latinLnBrk="0" hangingPunct="1"/>
                      <a:endParaRPr lang="en-US" sz="1400" b="1" kern="1200" dirty="0">
                        <a:solidFill>
                          <a:schemeClr val="dk1"/>
                        </a:solidFill>
                        <a:latin typeface="Calibri" pitchFamily="34" charset="0"/>
                        <a:ea typeface="+mn-ea"/>
                        <a:cs typeface="Calibri" pitchFamily="34" charset="0"/>
                      </a:endParaRPr>
                    </a:p>
                  </a:txBody>
                  <a:tcPr>
                    <a:no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kern="1200" dirty="0">
                        <a:solidFill>
                          <a:schemeClr val="dk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0"/>
                  </a:ext>
                </a:extLst>
              </a:tr>
              <a:tr h="185351">
                <a:tc>
                  <a:txBody>
                    <a:bodyPr/>
                    <a:lstStyle/>
                    <a:p>
                      <a:r>
                        <a:rPr lang="en-US" sz="1400" b="1" dirty="0">
                          <a:latin typeface="Calibri" pitchFamily="34" charset="0"/>
                          <a:cs typeface="Calibri" pitchFamily="34" charset="0"/>
                        </a:rPr>
                        <a:t>Date/</a:t>
                      </a:r>
                      <a:r>
                        <a:rPr lang="en-US" sz="1400" b="1" baseline="0" dirty="0">
                          <a:latin typeface="Calibri" pitchFamily="34" charset="0"/>
                          <a:cs typeface="Calibri" pitchFamily="34" charset="0"/>
                        </a:rPr>
                        <a:t> time </a:t>
                      </a:r>
                      <a:endParaRPr lang="en-US" sz="1400" b="1" dirty="0">
                        <a:latin typeface="Calibri" pitchFamily="34" charset="0"/>
                        <a:cs typeface="Calibri" pitchFamily="34" charset="0"/>
                      </a:endParaRP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0" kern="1200" dirty="0">
                          <a:solidFill>
                            <a:schemeClr val="tx1"/>
                          </a:solidFill>
                          <a:latin typeface="Calibri" pitchFamily="34" charset="0"/>
                          <a:ea typeface="+mn-ea"/>
                          <a:cs typeface="Calibri" pitchFamily="34" charset="0"/>
                        </a:rPr>
                        <a:t>07.03.19@</a:t>
                      </a:r>
                      <a:r>
                        <a:rPr lang="en-GB" sz="1400" b="0" kern="1200" baseline="0" dirty="0">
                          <a:solidFill>
                            <a:schemeClr val="tx1"/>
                          </a:solidFill>
                          <a:latin typeface="Calibri" pitchFamily="34" charset="0"/>
                          <a:ea typeface="+mn-ea"/>
                          <a:cs typeface="Calibri" pitchFamily="34" charset="0"/>
                        </a:rPr>
                        <a:t> 07:15hrs</a:t>
                      </a:r>
                      <a:endParaRPr lang="en-US" sz="1400" b="0" kern="1200" dirty="0">
                        <a:solidFill>
                          <a:schemeClr val="tx1"/>
                        </a:solidFill>
                        <a:latin typeface="Calibri" pitchFamily="34" charset="0"/>
                        <a:ea typeface="+mn-ea"/>
                        <a:cs typeface="Calibri" pitchFamily="34" charset="0"/>
                      </a:endParaRPr>
                    </a:p>
                  </a:txBody>
                  <a:tcPr>
                    <a:noFill/>
                  </a:tcPr>
                </a:tc>
                <a:tc>
                  <a:txBody>
                    <a:bodyPr/>
                    <a:lstStyle/>
                    <a:p>
                      <a:pPr marL="0" algn="l" defTabSz="914400" rtl="0" eaLnBrk="1" latinLnBrk="0" hangingPunct="1"/>
                      <a:r>
                        <a:rPr lang="en-US" sz="1400" b="1" kern="1200" dirty="0">
                          <a:solidFill>
                            <a:schemeClr val="dk1"/>
                          </a:solidFill>
                          <a:latin typeface="Calibri" pitchFamily="34" charset="0"/>
                          <a:ea typeface="+mn-ea"/>
                          <a:cs typeface="Calibri" pitchFamily="34" charset="0"/>
                        </a:rPr>
                        <a:t>Directorate</a:t>
                      </a:r>
                    </a:p>
                  </a:txBody>
                  <a:tcPr>
                    <a:noFill/>
                  </a:tcPr>
                </a:tc>
                <a:tc>
                  <a:txBody>
                    <a:bodyPr/>
                    <a:lstStyle/>
                    <a:p>
                      <a:pPr marL="0" algn="l" defTabSz="914400" rtl="0" eaLnBrk="1" latinLnBrk="0" hangingPunct="1"/>
                      <a:endParaRPr lang="en-US" sz="1400" b="0" kern="1200" dirty="0">
                        <a:solidFill>
                          <a:schemeClr val="dk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1"/>
                  </a:ext>
                </a:extLst>
              </a:tr>
              <a:tr h="304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latin typeface="Calibri" pitchFamily="34" charset="0"/>
                          <a:cs typeface="Calibri" pitchFamily="34" charset="0"/>
                        </a:rPr>
                        <a:t>Location</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latin typeface="Calibri" pitchFamily="34" charset="0"/>
                          <a:ea typeface="+mn-ea"/>
                          <a:cs typeface="Calibri" pitchFamily="34" charset="0"/>
                        </a:rPr>
                        <a:t>MAF</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Calibri" pitchFamily="34" charset="0"/>
                          <a:ea typeface="+mn-ea"/>
                          <a:cs typeface="Calibri" pitchFamily="34" charset="0"/>
                        </a:rPr>
                        <a:t>Dept</a:t>
                      </a:r>
                    </a:p>
                  </a:txBody>
                  <a:tcPr>
                    <a:noFill/>
                  </a:tcPr>
                </a:tc>
                <a:tc>
                  <a:txBody>
                    <a:bodyPr/>
                    <a:lstStyle/>
                    <a:p>
                      <a:pPr marL="0" algn="l" defTabSz="914400" rtl="0" eaLnBrk="1" latinLnBrk="0" hangingPunct="1"/>
                      <a:endParaRPr lang="en-US" sz="1400" b="0" kern="1200" dirty="0">
                        <a:solidFill>
                          <a:schemeClr val="tx1"/>
                        </a:solidFill>
                        <a:latin typeface="Calibri" pitchFamily="34" charset="0"/>
                        <a:ea typeface="+mn-ea"/>
                        <a:cs typeface="Calibri" pitchFamily="34" charset="0"/>
                      </a:endParaRPr>
                    </a:p>
                  </a:txBody>
                  <a:tcPr>
                    <a:noFill/>
                  </a:tcPr>
                </a:tc>
                <a:extLst>
                  <a:ext uri="{0D108BD9-81ED-4DB2-BD59-A6C34878D82A}">
                    <a16:rowId xmlns:a16="http://schemas.microsoft.com/office/drawing/2014/main" val="10002"/>
                  </a:ext>
                </a:extLst>
              </a:tr>
            </a:tbl>
          </a:graphicData>
        </a:graphic>
      </p:graphicFrame>
      <p:sp>
        <p:nvSpPr>
          <p:cNvPr id="34" name="Rectangle 15"/>
          <p:cNvSpPr>
            <a:spLocks noChangeArrowheads="1"/>
          </p:cNvSpPr>
          <p:nvPr/>
        </p:nvSpPr>
        <p:spPr bwMode="auto">
          <a:xfrm>
            <a:off x="152400" y="152400"/>
            <a:ext cx="8991600" cy="461963"/>
          </a:xfrm>
          <a:prstGeom prst="rect">
            <a:avLst/>
          </a:prstGeom>
          <a:noFill/>
          <a:ln w="9525">
            <a:noFill/>
            <a:miter lim="800000"/>
            <a:headEnd/>
            <a:tailEnd/>
          </a:ln>
        </p:spPr>
        <p:txBody>
          <a:bodyPr>
            <a:spAutoFit/>
          </a:bodyPr>
          <a:lstStyle/>
          <a:p>
            <a:pPr algn="ctr"/>
            <a:r>
              <a:rPr lang="en-GB" b="1" dirty="0">
                <a:solidFill>
                  <a:srgbClr val="FFC000"/>
                </a:solidFill>
                <a:latin typeface="Calibri" pitchFamily="34" charset="0"/>
                <a:cs typeface="Calibri" pitchFamily="34" charset="0"/>
              </a:rPr>
              <a:t>PDO Incident First </a:t>
            </a:r>
            <a:r>
              <a:rPr lang="en-GB" b="1">
                <a:solidFill>
                  <a:srgbClr val="FFC000"/>
                </a:solidFill>
                <a:latin typeface="Calibri" pitchFamily="34" charset="0"/>
                <a:cs typeface="Calibri" pitchFamily="34" charset="0"/>
              </a:rPr>
              <a:t>Alert  </a:t>
            </a:r>
            <a:r>
              <a:rPr lang="en-GB">
                <a:solidFill>
                  <a:schemeClr val="bg1"/>
                </a:solidFill>
                <a:latin typeface="Calibri" pitchFamily="34" charset="0"/>
                <a:cs typeface="Calibri" pitchFamily="34" charset="0"/>
              </a:rPr>
              <a:t>-</a:t>
            </a:r>
            <a:endParaRPr lang="en-GB" sz="2000" b="1" dirty="0">
              <a:solidFill>
                <a:schemeClr val="bg1"/>
              </a:solidFill>
              <a:latin typeface="Calibri" pitchFamily="34" charset="0"/>
              <a:cs typeface="Calibri" pitchFamily="34" charset="0"/>
            </a:endParaRPr>
          </a:p>
        </p:txBody>
      </p:sp>
      <p:sp>
        <p:nvSpPr>
          <p:cNvPr id="36" name="Rounded Rectangular Callout 20"/>
          <p:cNvSpPr>
            <a:spLocks noChangeArrowheads="1"/>
          </p:cNvSpPr>
          <p:nvPr/>
        </p:nvSpPr>
        <p:spPr bwMode="auto">
          <a:xfrm>
            <a:off x="533400" y="3810000"/>
            <a:ext cx="5181600" cy="685800"/>
          </a:xfrm>
          <a:prstGeom prst="wedgeRoundRectCallout">
            <a:avLst>
              <a:gd name="adj1" fmla="val 63193"/>
              <a:gd name="adj2" fmla="val 150292"/>
              <a:gd name="adj3" fmla="val 16667"/>
            </a:avLst>
          </a:prstGeom>
          <a:solidFill>
            <a:srgbClr val="FFC000">
              <a:alpha val="59999"/>
            </a:srgbClr>
          </a:solidFill>
          <a:ln w="9525" algn="ctr">
            <a:solidFill>
              <a:schemeClr val="tx1"/>
            </a:solidFill>
            <a:round/>
            <a:headEnd/>
            <a:tailEnd/>
          </a:ln>
        </p:spPr>
        <p:txBody>
          <a:bodyPr/>
          <a:lstStyle/>
          <a:p>
            <a:pPr>
              <a:buFontTx/>
              <a:buAutoNum type="arabicPeriod"/>
              <a:defRPr/>
            </a:pPr>
            <a:r>
              <a:rPr lang="en-GB" altLang="en-US" sz="1200" dirty="0">
                <a:solidFill>
                  <a:srgbClr val="000000"/>
                </a:solidFill>
                <a:latin typeface="Calibri" panose="020F0502020204030204" pitchFamily="34" charset="0"/>
                <a:cs typeface="Calibri" panose="020F0502020204030204" pitchFamily="34" charset="0"/>
              </a:rPr>
              <a:t> Do you ensure you are fit prior to start any activity ?</a:t>
            </a:r>
          </a:p>
          <a:p>
            <a:pPr>
              <a:buFontTx/>
              <a:buAutoNum type="arabicPeriod"/>
              <a:defRPr/>
            </a:pPr>
            <a:r>
              <a:rPr lang="en-GB" altLang="en-US" sz="1200" dirty="0">
                <a:solidFill>
                  <a:srgbClr val="000000"/>
                </a:solidFill>
                <a:latin typeface="Calibri" panose="020F0502020204030204" pitchFamily="34" charset="0"/>
                <a:cs typeface="Calibri" panose="020F0502020204030204" pitchFamily="34" charset="0"/>
              </a:rPr>
              <a:t> Do you have any medical history?</a:t>
            </a:r>
          </a:p>
          <a:p>
            <a:pPr>
              <a:buFontTx/>
              <a:buAutoNum type="arabicPeriod"/>
              <a:defRPr/>
            </a:pPr>
            <a:r>
              <a:rPr lang="en-GB" altLang="en-US" sz="1200" dirty="0">
                <a:solidFill>
                  <a:srgbClr val="000000"/>
                </a:solidFill>
                <a:latin typeface="Calibri" panose="020F0502020204030204" pitchFamily="34" charset="0"/>
                <a:cs typeface="Calibri" panose="020F0502020204030204" pitchFamily="34" charset="0"/>
              </a:rPr>
              <a:t>Do you report to your supervisory if you feel unwell ?</a:t>
            </a:r>
          </a:p>
          <a:p>
            <a:pPr marL="342900" indent="-342900"/>
            <a:endParaRPr lang="en-US" sz="1400" dirty="0">
              <a:latin typeface="Calibri" pitchFamily="34" charset="0"/>
              <a:cs typeface="Calibri" pitchFamily="34" charset="0"/>
            </a:endParaRPr>
          </a:p>
          <a:p>
            <a:pPr marL="342900" indent="-342900"/>
            <a:endParaRPr lang="en-US" sz="1400" dirty="0">
              <a:latin typeface="Calibri" pitchFamily="34" charset="0"/>
              <a:cs typeface="Calibri" pitchFamily="34" charset="0"/>
            </a:endParaRPr>
          </a:p>
          <a:p>
            <a:pPr marL="342900" indent="-342900"/>
            <a:endParaRPr lang="en-US" sz="1400" dirty="0">
              <a:latin typeface="Calibri" pitchFamily="34" charset="0"/>
              <a:cs typeface="Calibri" pitchFamily="34" charset="0"/>
            </a:endParaRPr>
          </a:p>
          <a:p>
            <a:pPr marL="342900" indent="-342900"/>
            <a:endParaRPr lang="en-GB" sz="1400" dirty="0">
              <a:latin typeface="Calibri" pitchFamily="34" charset="0"/>
              <a:cs typeface="Calibri" pitchFamily="34" charset="0"/>
            </a:endParaRPr>
          </a:p>
          <a:p>
            <a:pPr marL="342900" indent="-342900"/>
            <a:endParaRPr lang="en-GB" sz="1400" dirty="0">
              <a:latin typeface="Calibri" pitchFamily="34" charset="0"/>
              <a:cs typeface="Calibri" pitchFamily="34" charset="0"/>
            </a:endParaRPr>
          </a:p>
        </p:txBody>
      </p:sp>
      <p:sp>
        <p:nvSpPr>
          <p:cNvPr id="3073" name="Rectangle 1"/>
          <p:cNvSpPr>
            <a:spLocks noChangeArrowheads="1"/>
          </p:cNvSpPr>
          <p:nvPr/>
        </p:nvSpPr>
        <p:spPr bwMode="auto">
          <a:xfrm>
            <a:off x="76200" y="2546866"/>
            <a:ext cx="5867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1200" dirty="0">
                <a:latin typeface="Calibri" panose="020F0502020204030204" pitchFamily="34" charset="0"/>
              </a:rPr>
              <a:t>While working on rebar bending activity at the steel workshop, the steel fixer bruised the tip of his left hand ring finger and received first aid onsite. He later felt dizzy then fainted and fell to the ground striking his head causing a fracture to the skull.</a:t>
            </a:r>
            <a:endParaRPr lang="en-US" sz="1200" dirty="0">
              <a:latin typeface="Calibri" panose="020F0502020204030204" pitchFamily="34" charset="0"/>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4799" y="475993"/>
            <a:ext cx="817339" cy="1489228"/>
          </a:xfrm>
          <a:prstGeom prst="rect">
            <a:avLst/>
          </a:prstGeom>
        </p:spPr>
      </p:pic>
      <p:pic>
        <p:nvPicPr>
          <p:cNvPr id="21"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78537" y="2057400"/>
            <a:ext cx="2913063" cy="1724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92079</DocId>
    <ImageCreateDate xmlns="4880E4F8-4B7D-4BDD-91E3-E10D47036ECA" xsi:nil="true"/>
    <wic_System_Copyright xmlns="http://schemas.microsoft.com/sharepoint/v3/fields" xsi:nil="true"/>
  </documentManagement>
</p:propertie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5FDC16C-F63C-417A-BF49-6BFDCAFEB574}">
  <ds:schemaRefs>
    <ds:schemaRef ds:uri="http://schemas.microsoft.com/sharepoint/v3/contenttype/forms"/>
  </ds:schemaRefs>
</ds:datastoreItem>
</file>

<file path=customXml/itemProps2.xml><?xml version="1.0" encoding="utf-8"?>
<ds:datastoreItem xmlns:ds="http://schemas.openxmlformats.org/officeDocument/2006/customXml" ds:itemID="{3A5D88EA-5F43-417B-8A80-9407E5803871}">
  <ds:schemaRefs>
    <ds:schemaRef ds:uri="4880E4F8-4B7D-4BDD-91E3-E10D47036ECA"/>
    <ds:schemaRef ds:uri="http://purl.org/dc/terms/"/>
    <ds:schemaRef ds:uri="http://schemas.microsoft.com/sharepoint/v3"/>
    <ds:schemaRef ds:uri="http://www.w3.org/XML/1998/namespac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9d51eac6-a7d5-47f5-a119-63d146adb134"/>
    <ds:schemaRef ds:uri="4880e4f8-4b7d-4bdd-91e3-e10d47036eca"/>
    <ds:schemaRef ds:uri="http://schemas.microsoft.com/sharepoint/v3/field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66499D37-63F7-40A2-8561-A02E980D03AF}"/>
</file>

<file path=docProps/app.xml><?xml version="1.0" encoding="utf-8"?>
<Properties xmlns="http://schemas.openxmlformats.org/officeDocument/2006/extended-properties" xmlns:vt="http://schemas.openxmlformats.org/officeDocument/2006/docPropsVTypes">
  <Template/>
  <TotalTime>7720</TotalTime>
  <Words>143</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Default Design</vt:lpstr>
      <vt:lpstr>PowerPoint Presentation</vt:lpstr>
    </vt:vector>
  </TitlesOfParts>
  <Company>Shell Information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Contractor RTA LTI on xx.xx.xx</dc:title>
  <dc:creator>MU93647</dc:creator>
  <cp:lastModifiedBy>Konduru, Raju IDI63X</cp:lastModifiedBy>
  <cp:revision>912</cp:revision>
  <dcterms:created xsi:type="dcterms:W3CDTF">2001-05-03T06:07:08Z</dcterms:created>
  <dcterms:modified xsi:type="dcterms:W3CDTF">2024-04-21T05:51:54Z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