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838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59420878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(04)</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07.03.19@</a:t>
                      </a:r>
                      <a:r>
                        <a:rPr lang="en-GB" sz="1400" b="0" kern="1200" baseline="0" dirty="0">
                          <a:solidFill>
                            <a:schemeClr val="tx1"/>
                          </a:solidFill>
                          <a:latin typeface="Calibri" pitchFamily="34" charset="0"/>
                          <a:ea typeface="+mn-ea"/>
                          <a:cs typeface="Calibri" pitchFamily="34" charset="0"/>
                        </a:rPr>
                        <a:t> 07:15hrs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MAF</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GB">
                <a:solidFill>
                  <a:schemeClr val="bg1"/>
                </a:solidFill>
                <a:latin typeface="Calibri" pitchFamily="34" charset="0"/>
                <a:cs typeface="Calibri" pitchFamily="34" charset="0"/>
              </a:rPr>
              <a:t>-</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10000"/>
            <a:ext cx="5181600" cy="685800"/>
          </a:xfrm>
          <a:prstGeom prst="wedgeRoundRectCallout">
            <a:avLst>
              <a:gd name="adj1" fmla="val 63193"/>
              <a:gd name="adj2" fmla="val 150292"/>
              <a:gd name="adj3" fmla="val 16667"/>
            </a:avLst>
          </a:prstGeom>
          <a:solidFill>
            <a:srgbClr val="FFC000">
              <a:alpha val="59999"/>
            </a:srgbClr>
          </a:solidFill>
          <a:ln w="9525" algn="ctr">
            <a:solidFill>
              <a:schemeClr val="tx1"/>
            </a:solidFill>
            <a:round/>
            <a:headEnd/>
            <a:tailEnd/>
          </a:ln>
        </p:spPr>
        <p:txBody>
          <a:bodyPr/>
          <a:lstStyle/>
          <a:p>
            <a:pPr>
              <a:buFontTx/>
              <a:buAutoNum type="arabicPeriod"/>
              <a:defRPr/>
            </a:pPr>
            <a:r>
              <a:rPr lang="en-GB" altLang="en-US" sz="1200" dirty="0">
                <a:solidFill>
                  <a:srgbClr val="000000"/>
                </a:solidFill>
                <a:latin typeface="Calibri" panose="020F0502020204030204" pitchFamily="34" charset="0"/>
                <a:cs typeface="Calibri" panose="020F0502020204030204" pitchFamily="34" charset="0"/>
              </a:rPr>
              <a:t> Do you ensure you are fit prior to start any activity ?</a:t>
            </a:r>
          </a:p>
          <a:p>
            <a:pPr>
              <a:buFontTx/>
              <a:buAutoNum type="arabicPeriod"/>
              <a:defRPr/>
            </a:pPr>
            <a:r>
              <a:rPr lang="en-GB" altLang="en-US" sz="1200" dirty="0">
                <a:solidFill>
                  <a:srgbClr val="000000"/>
                </a:solidFill>
                <a:latin typeface="Calibri" panose="020F0502020204030204" pitchFamily="34" charset="0"/>
                <a:cs typeface="Calibri" panose="020F0502020204030204" pitchFamily="34" charset="0"/>
              </a:rPr>
              <a:t> Do you have any medical history?</a:t>
            </a:r>
          </a:p>
          <a:p>
            <a:pPr>
              <a:buFontTx/>
              <a:buAutoNum type="arabicPeriod"/>
              <a:defRPr/>
            </a:pPr>
            <a:r>
              <a:rPr lang="en-GB" altLang="en-US" sz="1200" dirty="0">
                <a:solidFill>
                  <a:srgbClr val="000000"/>
                </a:solidFill>
                <a:latin typeface="Calibri" panose="020F0502020204030204" pitchFamily="34" charset="0"/>
                <a:cs typeface="Calibri" panose="020F0502020204030204" pitchFamily="34" charset="0"/>
              </a:rPr>
              <a:t>Do you report to your supervisory if you feel unwell ?</a:t>
            </a: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76200" y="2546866"/>
            <a:ext cx="5867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1200" dirty="0">
                <a:latin typeface="Calibri" panose="020F0502020204030204" pitchFamily="34" charset="0"/>
              </a:rPr>
              <a:t>While working on rebar bending activity at the steel workshop, the steel fixer bruised the tip of his left hand ring finger and received first aid onsite. He later felt dizzy then fainted and fell to the ground striking his head causing a fracture to the skull.</a:t>
            </a:r>
            <a:endParaRPr lang="en-US" sz="1200" dirty="0">
              <a:latin typeface="Calibri" panose="020F0502020204030204" pitchFamily="34" charset="0"/>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799" y="475993"/>
            <a:ext cx="817339" cy="1489228"/>
          </a:xfrm>
          <a:prstGeom prst="rect">
            <a:avLst/>
          </a:prstGeom>
        </p:spPr>
      </p:pic>
      <p:pic>
        <p:nvPicPr>
          <p:cNvPr id="21"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537" y="2057400"/>
            <a:ext cx="2913063" cy="1724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92079</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purl.org/dc/terms/"/>
    <ds:schemaRef ds:uri="http://schemas.microsoft.com/sharepoint/v3"/>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9d51eac6-a7d5-47f5-a119-63d146adb134"/>
    <ds:schemaRef ds:uri="4880e4f8-4b7d-4bdd-91e3-e10d47036eca"/>
    <ds:schemaRef ds:uri="http://schemas.microsoft.com/sharepoint/v3/field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1191758-56BE-49F8-A09E-85879EC840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7720</TotalTime>
  <Words>143</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912</cp:revision>
  <dcterms:created xsi:type="dcterms:W3CDTF">2001-05-03T06:07:08Z</dcterms:created>
  <dcterms:modified xsi:type="dcterms:W3CDTF">2024-04-21T05:51:54Z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