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4"/>
  </p:notesMasterIdLst>
  <p:sldIdLst>
    <p:sldId id="294" r:id="rId2"/>
    <p:sldId id="295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B4E3-1F76-4E61-B254-1A7031AA599B}" type="datetimeFigureOut">
              <a:rPr lang="en-US" smtClean="0"/>
              <a:pPr/>
              <a:t>2/20/2019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5988-80E2-4333-8473-6782ED1C0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Ensure all dates and titles are input </a:t>
            </a:r>
          </a:p>
          <a:p>
            <a:endParaRPr lang="en-US" dirty="0" smtClean="0"/>
          </a:p>
          <a:p>
            <a:r>
              <a:rPr lang="en-US" dirty="0" smtClean="0"/>
              <a:t>A short description should be provided without mentioning names of contractors or</a:t>
            </a:r>
            <a:r>
              <a:rPr lang="en-US" baseline="0" dirty="0" smtClean="0"/>
              <a:t> individuals.  You should include, what happened, to who (by job title) and what injuries this resulted in.  Nothing more!</a:t>
            </a:r>
          </a:p>
          <a:p>
            <a:endParaRPr lang="en-US" baseline="0" dirty="0" smtClean="0"/>
          </a:p>
          <a:p>
            <a:r>
              <a:rPr lang="en-US" baseline="0" dirty="0" smtClean="0"/>
              <a:t>Four to five bullet points highlighting the main findings from the investigation.  Remember the target audience is the front line staff so this should be written in simple terms in a way that everyone can understand.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strap line should be the main point you want to get across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images should be self explanatory, what went wrong (if you create a reconstruction please ensure you do not put people at risk) and below how it should be done.   </a:t>
            </a:r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138CA7-92E6-41FD-A1B7-5ABDE6F1771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450803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Ensure all dates and titles are input </a:t>
            </a:r>
          </a:p>
          <a:p>
            <a:endParaRPr lang="en-US" dirty="0" smtClean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others if they have the same issues based on the management or HSE-MS failings or shortfalls identified in the investigation. </a:t>
            </a:r>
          </a:p>
          <a:p>
            <a:endParaRPr lang="en-US" dirty="0" smtClean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Imagine you have to audit other companies to see if they could have the same issues.</a:t>
            </a:r>
          </a:p>
          <a:p>
            <a:endParaRPr lang="en-US" dirty="0" smtClean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These questions should start</a:t>
            </a:r>
            <a:r>
              <a:rPr lang="en-US" baseline="0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 with: Do you ensure…………………?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6B2BACC-5893-4478-93DA-688A131F836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0521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Confidential - Not to be shared outside of PDO/PDO contractors 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574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Confidential - Not to be shared outside of PDO/PDO contractors 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44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Confidential - Not to be shared outside of PDO/PDO contractors 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876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Confidential - Not to be shared outside of PDO/PDO contractors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592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 smtClean="0"/>
              <a:t>Confidential - Not to be shared outside of PDO/PDO contractors 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41879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/>
          <a:srcRect l="10714" r="10714"/>
          <a:stretch/>
        </p:blipFill>
        <p:spPr>
          <a:xfrm>
            <a:off x="5638800" y="3623102"/>
            <a:ext cx="1410341" cy="2354996"/>
          </a:xfrm>
          <a:prstGeom prst="rect">
            <a:avLst/>
          </a:prstGeom>
          <a:ln w="34925">
            <a:noFill/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00" t="-1111" r="14870" b="27778"/>
          <a:stretch/>
        </p:blipFill>
        <p:spPr>
          <a:xfrm>
            <a:off x="7157492" y="3623102"/>
            <a:ext cx="1790258" cy="2354996"/>
          </a:xfrm>
          <a:prstGeom prst="rect">
            <a:avLst/>
          </a:prstGeom>
          <a:noFill/>
          <a:ln w="38100">
            <a:noFill/>
          </a:ln>
        </p:spPr>
      </p:pic>
      <p:pic>
        <p:nvPicPr>
          <p:cNvPr id="17" name="Picture 16" descr="C:\Users\steven.mcgarry\AppData\Local\Microsoft\Windows\Temporary Internet Files\Content.Word\Screenshot_20180702-152807_WhatsApp.jpg"/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56" t="9701" r="11111" b="4931"/>
          <a:stretch/>
        </p:blipFill>
        <p:spPr bwMode="auto">
          <a:xfrm>
            <a:off x="5638800" y="925512"/>
            <a:ext cx="3276600" cy="2600325"/>
          </a:xfrm>
          <a:prstGeom prst="rect">
            <a:avLst/>
          </a:prstGeom>
          <a:noFill/>
          <a:ln w="25400">
            <a:noFill/>
          </a:ln>
        </p:spPr>
      </p:pic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9308" y="809079"/>
            <a:ext cx="5501141" cy="469359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marR="0" lvl="0" indent="-1143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</a:rPr>
              <a:t>Date</a:t>
            </a: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</a:rPr>
              <a:t>: 01.07.2018</a:t>
            </a: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</a:rPr>
              <a:t>   </a:t>
            </a: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</a:rPr>
              <a:t>        Incident </a:t>
            </a: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</a:rPr>
              <a:t>type: LTI</a:t>
            </a:r>
          </a:p>
          <a:p>
            <a:pPr marL="114300" marR="0" lvl="0" indent="-1143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ahoma" pitchFamily="34" charset="0"/>
              <a:ea typeface="+mn-ea"/>
            </a:endParaRPr>
          </a:p>
          <a:p>
            <a:pPr marL="114300" marR="0" lvl="0" indent="-1143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  <a:ea typeface="+mn-ea"/>
              </a:rPr>
              <a:t>What happened</a:t>
            </a: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  <a:ea typeface="+mn-ea"/>
              </a:rPr>
              <a:t>?</a:t>
            </a:r>
          </a:p>
          <a:p>
            <a:pPr marL="114300" marR="0" lvl="0" indent="-1143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ahoma" pitchFamily="34" charset="0"/>
              <a:ea typeface="+mn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</a:rPr>
              <a:t>During 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</a:rPr>
              <a:t>the delivery of water to a local community </a:t>
            </a:r>
            <a:r>
              <a:rPr kumimoji="0" lang="en-GB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</a:rPr>
              <a:t>location. A water tanker driver 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</a:rPr>
              <a:t>suffered finger injuries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</a:rPr>
              <a:t>when he attempted to pull start the diesel generator water pump. 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</a:rPr>
              <a:t>The Driver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</a:rPr>
              <a:t>attached  the starter rope directly to the water pump flywheel notch 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</a:rPr>
              <a:t>and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</a:rPr>
              <a:t>coiled the starter rope around his left hand while holding the starter handle 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</a:rPr>
              <a:t>with his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</a:rPr>
              <a:t>right hand. On pulling the starter rope the rope failed to come free from the fly wheel which tensioned under force around his left hand coiled with the starter rope 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</a:rPr>
              <a:t>amputating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</a:rPr>
              <a:t>his 4 fingers 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</a:rPr>
              <a:t>(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</a:rPr>
              <a:t>index, middle ,ring &amp; little fingers).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</a:rPr>
              <a:t> 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</a:endParaRPr>
          </a:p>
          <a:p>
            <a:pPr marL="114300" marR="0" lvl="0" indent="-1143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</a:rPr>
              <a:t>Your learning from this incident..</a:t>
            </a:r>
          </a:p>
          <a:p>
            <a:pPr marL="114300" marR="0" lvl="0" indent="-1143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ahoma" pitchFamily="34" charset="0"/>
              </a:rPr>
              <a:t>Ensure protective guards are in place on equipment </a:t>
            </a: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ahoma" pitchFamily="34" charset="0"/>
              </a:rPr>
              <a:t>Always ensure equipment is full working condition and fit for use</a:t>
            </a: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ahoma" pitchFamily="34" charset="0"/>
              </a:rPr>
              <a:t>Always Follow the Life Saving Rules</a:t>
            </a: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ahoma" pitchFamily="34" charset="0"/>
              </a:rPr>
              <a:t>Make sure you always report defects to your supervisor</a:t>
            </a: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ahoma" pitchFamily="34" charset="0"/>
              </a:rPr>
              <a:t>Use your empowerment to STOP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228600" y="5486400"/>
            <a:ext cx="5181600" cy="507831"/>
          </a:xfrm>
          <a:prstGeom prst="rect">
            <a:avLst/>
          </a:prstGeom>
          <a:solidFill>
            <a:srgbClr val="0000FF"/>
          </a:solidFill>
          <a:ln w="38100">
            <a:noFill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indent="-114300" algn="ctr">
              <a:lnSpc>
                <a:spcPct val="150000"/>
              </a:lnSpc>
              <a:defRPr b="1">
                <a:solidFill>
                  <a:srgbClr val="FFFF00"/>
                </a:solidFill>
                <a:latin typeface="+mj-lt"/>
                <a:cs typeface="Arial" panose="020B0604020202020204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dirty="0"/>
              <a:t>Always ensure protective guards are in place</a:t>
            </a: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PDO Second Alert</a:t>
            </a:r>
          </a:p>
        </p:txBody>
      </p:sp>
      <p:grpSp>
        <p:nvGrpSpPr>
          <p:cNvPr id="26633" name="Group 131"/>
          <p:cNvGrpSpPr>
            <a:grpSpLocks/>
          </p:cNvGrpSpPr>
          <p:nvPr/>
        </p:nvGrpSpPr>
        <p:grpSpPr bwMode="auto">
          <a:xfrm>
            <a:off x="5851524" y="2727324"/>
            <a:ext cx="549275" cy="701676"/>
            <a:chOff x="3504" y="544"/>
            <a:chExt cx="2287" cy="1855"/>
          </a:xfrm>
        </p:grpSpPr>
        <p:sp>
          <p:nvSpPr>
            <p:cNvPr id="26635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6636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sp>
        <p:nvSpPr>
          <p:cNvPr id="26634" name="Freeform 132"/>
          <p:cNvSpPr>
            <a:spLocks/>
          </p:cNvSpPr>
          <p:nvPr/>
        </p:nvSpPr>
        <p:spPr bwMode="auto">
          <a:xfrm>
            <a:off x="5791200" y="5427449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Confidential - Not to be shared outside of PDO/PDO contractors 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7696200" y="2124075"/>
            <a:ext cx="1123950" cy="1000125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4" name="Freeform 132"/>
          <p:cNvSpPr>
            <a:spLocks/>
          </p:cNvSpPr>
          <p:nvPr/>
        </p:nvSpPr>
        <p:spPr bwMode="auto">
          <a:xfrm>
            <a:off x="8430126" y="5359270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2093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515350" cy="458587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173038" marR="0" lvl="0" indent="-17303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As a learning from this incident and 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to ensure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continual improvement all 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contract managers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must review their HSE HEMP against the questions asked below       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ahoma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Confirm the following: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ahoma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Wingdings" pitchFamily="2" charset="2"/>
              </a:rPr>
              <a:t>Do you ensure all items of moving machinery are adequately guarded?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  <a:sym typeface="Wingdings" pitchFamily="2" charset="2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Wingdings" pitchFamily="2" charset="2"/>
              </a:rPr>
              <a:t>Do you regularly communicate the PDO LSR’s with your workforce?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  <a:sym typeface="Wingdings" pitchFamily="2" charset="2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Wingdings" pitchFamily="2" charset="2"/>
              </a:rPr>
              <a:t>Do you ensure that you conduct regular task / worksite observations?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Wingdings" pitchFamily="2" charset="2"/>
              </a:rPr>
              <a:t>Do you encourage staff to use their empowerment to STOP?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Wingdings" pitchFamily="2" charset="2"/>
              </a:rPr>
              <a:t>Do you ensure audits include safety critical equipment?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Arial"/>
              <a:ea typeface="+mn-ea"/>
              <a:cs typeface="+mn-cs"/>
              <a:sym typeface="Wingdings" pitchFamily="2" charset="2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1" u="none" strike="noStrike" kern="1200" cap="none" spc="0" normalizeH="0" baseline="0" noProof="0" dirty="0" smtClean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Arial"/>
              <a:ea typeface="+mn-ea"/>
              <a:cs typeface="+mn-cs"/>
              <a:sym typeface="Wingdings" pitchFamily="2" charset="2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1" u="none" strike="noStrike" kern="1200" cap="none" spc="0" normalizeH="0" baseline="0" noProof="0" dirty="0" smtClean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Arial"/>
              <a:ea typeface="+mn-ea"/>
              <a:cs typeface="+mn-cs"/>
              <a:sym typeface="Wingdings" pitchFamily="2" charset="2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1" u="none" strike="noStrike" kern="1200" cap="none" spc="0" normalizeH="0" baseline="0" noProof="0" dirty="0" smtClean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Arial"/>
              <a:ea typeface="+mn-ea"/>
              <a:cs typeface="+mn-cs"/>
              <a:sym typeface="Wingdings" pitchFamily="2" charset="2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1" u="none" strike="noStrike" kern="1200" cap="none" spc="0" normalizeH="0" baseline="0" noProof="0" dirty="0" smtClean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Arial"/>
              <a:ea typeface="+mn-ea"/>
              <a:cs typeface="+mn-cs"/>
              <a:sym typeface="Wingdings" pitchFamily="2" charset="2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1" u="none" strike="noStrike" kern="1200" cap="none" spc="0" normalizeH="0" baseline="0" noProof="0" dirty="0" smtClean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Arial"/>
              <a:ea typeface="+mn-ea"/>
              <a:cs typeface="+mn-cs"/>
              <a:sym typeface="Wingdings" pitchFamily="2" charset="2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1" u="none" strike="noStrike" kern="1200" cap="none" spc="0" normalizeH="0" baseline="0" noProof="0" dirty="0" smtClean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Arial"/>
              <a:ea typeface="+mn-ea"/>
              <a:cs typeface="+mn-cs"/>
              <a:sym typeface="Wingdings" pitchFamily="2" charset="2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1" u="none" strike="noStrike" kern="1200" cap="none" spc="0" normalizeH="0" baseline="0" noProof="0" dirty="0" smtClean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Arial"/>
              <a:ea typeface="+mn-ea"/>
              <a:cs typeface="+mn-cs"/>
              <a:sym typeface="Wingdings" pitchFamily="2" charset="2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1" u="none" strike="noStrike" kern="1200" cap="none" spc="0" normalizeH="0" baseline="0" noProof="0" dirty="0" smtClean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Arial"/>
              <a:ea typeface="+mn-ea"/>
              <a:cs typeface="+mn-cs"/>
              <a:sym typeface="Wingdings" pitchFamily="2" charset="2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1" u="none" strike="noStrike" kern="1200" cap="none" spc="0" normalizeH="0" baseline="0" noProof="0" dirty="0" smtClean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Arial"/>
              <a:ea typeface="+mn-ea"/>
              <a:cs typeface="+mn-cs"/>
              <a:sym typeface="Wingdings" pitchFamily="2" charset="2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Wingdings" pitchFamily="2" charset="2"/>
              </a:rPr>
              <a:t>* If the answer is NO to any of the above questions please ensure you take action to correct this finding.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173038" marR="0" lvl="0" indent="-17303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grpSp>
        <p:nvGrpSpPr>
          <p:cNvPr id="27651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6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1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600" b="0" i="0" u="none" strike="noStrike" kern="10" cap="none" spc="0" normalizeH="0" baseline="0" noProof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</p:grp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91664" y="828604"/>
            <a:ext cx="413125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marR="0" lvl="0" indent="-1143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Date: </a:t>
            </a:r>
            <a:r>
              <a:rPr kumimoji="0" lang="en-GB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01.07.2018</a:t>
            </a: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                       </a:t>
            </a: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    </a:t>
            </a: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Incident type: LTI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Confidential - Not to be shared outside of PDO/PDO contractors 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87488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92080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B7447683-C756-4B2D-9B65-8EB2E7B16A07}"/>
</file>

<file path=customXml/itemProps2.xml><?xml version="1.0" encoding="utf-8"?>
<ds:datastoreItem xmlns:ds="http://schemas.openxmlformats.org/officeDocument/2006/customXml" ds:itemID="{2EC22F26-751A-4FA0-BCD1-1716C25FA559}"/>
</file>

<file path=customXml/itemProps3.xml><?xml version="1.0" encoding="utf-8"?>
<ds:datastoreItem xmlns:ds="http://schemas.openxmlformats.org/officeDocument/2006/customXml" ds:itemID="{D7B99E49-B07B-41AE-9E3E-44A29CFB95AD}"/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513</Words>
  <Application>Microsoft Office PowerPoint</Application>
  <PresentationFormat>On-screen Show (4:3)</PresentationFormat>
  <Paragraphs>60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Tahoma</vt:lpstr>
      <vt:lpstr>Times New Roman</vt:lpstr>
      <vt:lpstr>Wingdings</vt:lpstr>
      <vt:lpstr>Default Design</vt:lpstr>
      <vt:lpstr>PowerPoint Presentation</vt:lpstr>
      <vt:lpstr>PowerPoint Presentation</vt:lpstr>
    </vt:vector>
  </TitlesOfParts>
  <Company>PDO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Morrow, Fulton MSE32</cp:lastModifiedBy>
  <cp:revision>35</cp:revision>
  <dcterms:created xsi:type="dcterms:W3CDTF">2016-03-28T05:48:29Z</dcterms:created>
  <dcterms:modified xsi:type="dcterms:W3CDTF">2019-02-20T03:54:00Z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