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1" r:id="rId2"/>
    <p:sldId id="29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02/10/2018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xmlns="" val="1170228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xmlns="" val="889127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02/10/2018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02/10/2018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02/10/2018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02/10/2018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stretch>
            <a:fillRect/>
          </a:stretch>
        </p:blipFill>
        <p:spPr>
          <a:xfrm>
            <a:off x="5502319" y="1041009"/>
            <a:ext cx="3482717" cy="2333355"/>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xmlns="" val="0"/>
              </a:ext>
            </a:extLst>
          </a:blip>
          <a:srcRect l="21590" t="19761" b="15366"/>
          <a:stretch/>
        </p:blipFill>
        <p:spPr>
          <a:xfrm>
            <a:off x="5486400" y="3487403"/>
            <a:ext cx="3505200" cy="2379998"/>
          </a:xfrm>
          <a:prstGeom prst="rect">
            <a:avLst/>
          </a:prstGeom>
        </p:spPr>
      </p:pic>
      <p:sp>
        <p:nvSpPr>
          <p:cNvPr id="14339" name="Text Box 2"/>
          <p:cNvSpPr txBox="1">
            <a:spLocks noChangeArrowheads="1"/>
          </p:cNvSpPr>
          <p:nvPr/>
        </p:nvSpPr>
        <p:spPr bwMode="auto">
          <a:xfrm>
            <a:off x="152400" y="762000"/>
            <a:ext cx="5105400" cy="4478149"/>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08 July 2018 	 </a:t>
            </a:r>
            <a:r>
              <a:rPr lang="en-US" sz="1200" b="1" dirty="0" smtClean="0">
                <a:solidFill>
                  <a:srgbClr val="333399"/>
                </a:solidFill>
                <a:latin typeface="Tahoma" pitchFamily="34" charset="0"/>
              </a:rPr>
              <a:t>                Incident </a:t>
            </a:r>
            <a:r>
              <a:rPr lang="en-US" sz="1200" b="1" dirty="0" smtClean="0">
                <a:solidFill>
                  <a:srgbClr val="333399"/>
                </a:solidFill>
                <a:latin typeface="Tahoma" pitchFamily="34" charset="0"/>
              </a:rPr>
              <a:t>title: LTI</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eaLnBrk="1" hangingPunct="1">
              <a:spcBef>
                <a:spcPct val="50000"/>
              </a:spcBef>
              <a:defRPr/>
            </a:pPr>
            <a:r>
              <a:rPr lang="en-US" sz="1200" dirty="0" smtClean="0">
                <a:solidFill>
                  <a:srgbClr val="000000"/>
                </a:solidFill>
                <a:latin typeface="+mj-lt"/>
              </a:rPr>
              <a:t>On the 8th of July at 07:05 the diver was instructed to proceed to conduct the morning inspection for all the offshore assets. Whilst inspecting the offshore loading buoy # 3 the diver attempted to lock the turntable as this would be needed for other work later the same day. He tried to lock the loading buoy with the locking pin, which is lowered by a small lever hoist into a securing pot. The locking pin did not drop home. The diver then, with the right hand on the locking pin pad eye and hook, and with the left hand on the pin body, attempted to rotate the locking pin. As the locking pin dropped home the tip of the diver's right hand, middle finger was caught in the pinch point between the lever hoist hook and the pad eye.</a:t>
            </a:r>
          </a:p>
          <a:p>
            <a:pPr marL="114300" indent="-114300" algn="just">
              <a:defRPr/>
            </a:pPr>
            <a:endParaRPr lang="en-US" sz="1600" b="1" dirty="0" smtClean="0">
              <a:solidFill>
                <a:srgbClr val="333399"/>
              </a:solidFill>
              <a:latin typeface="Tahoma" pitchFamily="34"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r>
              <a:rPr lang="en-US" sz="1600" b="1" dirty="0" smtClean="0">
                <a:solidFill>
                  <a:srgbClr val="333399"/>
                </a:solidFill>
                <a:latin typeface="Tahoma" pitchFamily="34" charset="0"/>
              </a:rPr>
              <a:t>..</a:t>
            </a:r>
          </a:p>
          <a:p>
            <a:pPr marL="114300" indent="-114300">
              <a:spcBef>
                <a:spcPts val="600"/>
              </a:spcBef>
              <a:spcAft>
                <a:spcPts val="0"/>
              </a:spcAft>
              <a:buFont typeface="Arial" pitchFamily="34" charset="0"/>
              <a:buChar char="•"/>
              <a:defRPr/>
            </a:pPr>
            <a:r>
              <a:rPr lang="en-US" sz="1200" dirty="0" smtClean="0">
                <a:solidFill>
                  <a:srgbClr val="000000"/>
                </a:solidFill>
                <a:latin typeface="+mj-lt"/>
              </a:rPr>
              <a:t>Always ensure you keep your hands and fingers away from pinch </a:t>
            </a:r>
            <a:r>
              <a:rPr lang="en-US" sz="1200" dirty="0" smtClean="0">
                <a:solidFill>
                  <a:srgbClr val="000000"/>
                </a:solidFill>
                <a:latin typeface="+mj-lt"/>
              </a:rPr>
              <a:t>points.</a:t>
            </a:r>
            <a:endParaRPr lang="en-US" sz="1200" dirty="0" smtClean="0">
              <a:solidFill>
                <a:srgbClr val="000000"/>
              </a:solidFill>
              <a:latin typeface="+mj-lt"/>
            </a:endParaRPr>
          </a:p>
          <a:p>
            <a:pPr marL="114300" indent="-114300">
              <a:spcBef>
                <a:spcPts val="600"/>
              </a:spcBef>
              <a:spcAft>
                <a:spcPts val="0"/>
              </a:spcAft>
              <a:buFont typeface="Arial" pitchFamily="34" charset="0"/>
              <a:buChar char="•"/>
              <a:defRPr/>
            </a:pPr>
            <a:r>
              <a:rPr lang="en-US" sz="1200" dirty="0" smtClean="0">
                <a:solidFill>
                  <a:srgbClr val="000000"/>
                </a:solidFill>
                <a:latin typeface="+mj-lt"/>
              </a:rPr>
              <a:t>Always ensure you identify all hazards before starting a </a:t>
            </a:r>
            <a:r>
              <a:rPr lang="en-US" sz="1200" dirty="0" smtClean="0">
                <a:solidFill>
                  <a:srgbClr val="000000"/>
                </a:solidFill>
                <a:latin typeface="+mj-lt"/>
              </a:rPr>
              <a:t>task.</a:t>
            </a:r>
            <a:endParaRPr lang="en-US" sz="1200" dirty="0" smtClean="0">
              <a:solidFill>
                <a:srgbClr val="000000"/>
              </a:solidFill>
              <a:latin typeface="+mj-lt"/>
            </a:endParaRPr>
          </a:p>
          <a:p>
            <a:pPr marL="114300" indent="-114300">
              <a:spcBef>
                <a:spcPts val="600"/>
              </a:spcBef>
              <a:spcAft>
                <a:spcPts val="0"/>
              </a:spcAft>
              <a:buFont typeface="Arial" pitchFamily="34" charset="0"/>
              <a:buChar char="•"/>
              <a:defRPr/>
            </a:pPr>
            <a:r>
              <a:rPr lang="en-US" sz="1200" dirty="0" smtClean="0">
                <a:solidFill>
                  <a:srgbClr val="000000"/>
                </a:solidFill>
                <a:latin typeface="+mj-lt"/>
              </a:rPr>
              <a:t>Always ensure you have considered the use of a tool instead of using your </a:t>
            </a:r>
            <a:r>
              <a:rPr lang="en-US" sz="1200" dirty="0" smtClean="0">
                <a:solidFill>
                  <a:srgbClr val="000000"/>
                </a:solidFill>
                <a:latin typeface="+mj-lt"/>
              </a:rPr>
              <a:t>hands.</a:t>
            </a:r>
            <a:endParaRPr lang="en-US" sz="1200" dirty="0" smtClean="0">
              <a:solidFill>
                <a:srgbClr val="000000"/>
              </a:solidFill>
              <a:latin typeface="+mj-lt"/>
            </a:endParaRPr>
          </a:p>
          <a:p>
            <a:pPr marL="114300" indent="-114300">
              <a:spcBef>
                <a:spcPts val="600"/>
              </a:spcBef>
              <a:spcAft>
                <a:spcPts val="0"/>
              </a:spcAft>
              <a:buFont typeface="Arial" pitchFamily="34" charset="0"/>
              <a:buChar char="•"/>
              <a:defRPr/>
            </a:pPr>
            <a:r>
              <a:rPr lang="en-US" sz="1200" dirty="0" smtClean="0">
                <a:solidFill>
                  <a:srgbClr val="000000"/>
                </a:solidFill>
                <a:latin typeface="+mj-lt"/>
              </a:rPr>
              <a:t>Always ensure you understand the instruction given before starting any </a:t>
            </a:r>
            <a:r>
              <a:rPr lang="en-US" sz="1200" dirty="0" smtClean="0">
                <a:solidFill>
                  <a:srgbClr val="000000"/>
                </a:solidFill>
                <a:latin typeface="+mj-lt"/>
              </a:rPr>
              <a:t>job</a:t>
            </a:r>
            <a:r>
              <a:rPr lang="en-US" sz="1600" b="1" dirty="0" smtClean="0">
                <a:solidFill>
                  <a:srgbClr val="333399"/>
                </a:solidFill>
                <a:latin typeface="Tahoma" pitchFamily="34" charset="0"/>
              </a:rPr>
              <a:t>.</a:t>
            </a:r>
            <a:endParaRPr lang="en-US" sz="1200" dirty="0" smtClean="0">
              <a:solidFill>
                <a:srgbClr val="000000"/>
              </a:solidFill>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5486400"/>
            <a:ext cx="4267200" cy="462050"/>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b="1" dirty="0" smtClean="0">
                <a:solidFill>
                  <a:srgbClr val="FFFF00"/>
                </a:solidFill>
                <a:latin typeface="+mj-lt"/>
                <a:cs typeface="Arial" panose="020B0604020202020204" pitchFamily="34" charset="0"/>
              </a:rPr>
              <a:t>Use a tool and protect your hands</a:t>
            </a:r>
            <a:endParaRPr lang="en-US" altLang="en-US" b="1" dirty="0">
              <a:solidFill>
                <a:srgbClr val="FFFF00"/>
              </a:solidFill>
              <a:latin typeface="+mj-lt"/>
              <a:cs typeface="Arial" panose="020B0604020202020204"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4"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9" name="Footer Placeholder 4"/>
          <p:cNvSpPr>
            <a:spLocks noGrp="1"/>
          </p:cNvSpPr>
          <p:nvPr>
            <p:ph type="ftr" sz="quarter" idx="11"/>
          </p:nvPr>
        </p:nvSpPr>
        <p:spPr>
          <a:xfrm>
            <a:off x="3124200" y="6477000"/>
            <a:ext cx="4343400" cy="228600"/>
          </a:xfrm>
        </p:spPr>
        <p:txBody>
          <a:bodyPr/>
          <a:lstStyle/>
          <a:p>
            <a:pPr>
              <a:defRPr/>
            </a:pPr>
            <a:r>
              <a:rPr lang="en-US" sz="1100" dirty="0" smtClean="0">
                <a:latin typeface="+mj-lt"/>
              </a:rPr>
              <a:t>Confidential - Not to be shared outside of PDO/PDO contractors </a:t>
            </a:r>
            <a:endParaRPr lang="en-US" sz="1100"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339650"/>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lgn="just"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improvement all </a:t>
            </a:r>
            <a:r>
              <a:rPr lang="en-US" sz="1600" b="1" dirty="0"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p>
          <a:p>
            <a:pPr marL="342900" indent="-342900"/>
            <a:endParaRPr lang="en-US" sz="1400" dirty="0" smtClean="0">
              <a:latin typeface="Calibri" pitchFamily="34" charset="0"/>
              <a:cs typeface="Calibri" pitchFamily="34" charset="0"/>
            </a:endParaRPr>
          </a:p>
          <a:p>
            <a:pPr marL="114300" indent="-114300">
              <a:spcBef>
                <a:spcPts val="600"/>
              </a:spcBef>
              <a:spcAft>
                <a:spcPts val="0"/>
              </a:spcAft>
              <a:buFont typeface="Arial" pitchFamily="34" charset="0"/>
              <a:buChar char="•"/>
              <a:defRPr/>
            </a:pPr>
            <a:r>
              <a:rPr lang="en-US" sz="1400" dirty="0" smtClean="0">
                <a:latin typeface="+mj-lt"/>
                <a:cs typeface="Calibri" pitchFamily="34" charset="0"/>
              </a:rPr>
              <a:t>Do you ensure that all hazards are identified and captured in HEMP?</a:t>
            </a:r>
          </a:p>
          <a:p>
            <a:pPr marL="114300" indent="-114300">
              <a:spcBef>
                <a:spcPts val="600"/>
              </a:spcBef>
              <a:spcAft>
                <a:spcPts val="0"/>
              </a:spcAft>
              <a:buFont typeface="Arial" pitchFamily="34" charset="0"/>
              <a:buChar char="•"/>
              <a:defRPr/>
            </a:pPr>
            <a:r>
              <a:rPr lang="en-US" sz="1400" dirty="0" smtClean="0">
                <a:latin typeface="+mj-lt"/>
                <a:cs typeface="Calibri" pitchFamily="34" charset="0"/>
              </a:rPr>
              <a:t>Do you ensure that you have a procedure for all your activities?</a:t>
            </a:r>
          </a:p>
          <a:p>
            <a:pPr marL="114300" indent="-114300">
              <a:spcBef>
                <a:spcPts val="600"/>
              </a:spcBef>
              <a:spcAft>
                <a:spcPts val="0"/>
              </a:spcAft>
              <a:buFont typeface="Arial" pitchFamily="34" charset="0"/>
              <a:buChar char="•"/>
              <a:defRPr/>
            </a:pPr>
            <a:r>
              <a:rPr lang="en-US" sz="1400" dirty="0" smtClean="0">
                <a:latin typeface="+mj-lt"/>
                <a:cs typeface="Calibri" pitchFamily="34" charset="0"/>
              </a:rPr>
              <a:t>Do you ensure that all TBTs are effective? </a:t>
            </a:r>
          </a:p>
          <a:p>
            <a:pPr marL="114300" indent="-114300">
              <a:spcBef>
                <a:spcPts val="600"/>
              </a:spcBef>
              <a:spcAft>
                <a:spcPts val="0"/>
              </a:spcAft>
              <a:buFont typeface="Arial" pitchFamily="34" charset="0"/>
              <a:buChar char="•"/>
              <a:defRPr/>
            </a:pPr>
            <a:r>
              <a:rPr lang="en-US" sz="1400" dirty="0" smtClean="0">
                <a:latin typeface="+mj-lt"/>
                <a:cs typeface="Calibri" pitchFamily="34" charset="0"/>
              </a:rPr>
              <a:t>Do you ensure that all team members are present for the TBT?</a:t>
            </a:r>
          </a:p>
          <a:p>
            <a:pPr marL="342900" indent="-342900">
              <a:buFontTx/>
              <a:buAutoNum type="arabicPeriod"/>
            </a:pPr>
            <a:endParaRPr lang="en-US" sz="1400" dirty="0" smtClean="0">
              <a:latin typeface="Calibri" pitchFamily="34" charset="0"/>
              <a:cs typeface="Calibri" pitchFamily="34" charset="0"/>
            </a:endParaRPr>
          </a:p>
          <a:p>
            <a:pPr marL="342900" indent="-342900" eaLnBrk="1" hangingPunct="1">
              <a:defRPr/>
            </a:pPr>
            <a:endParaRPr lang="en-US" sz="1400" dirty="0" smtClean="0">
              <a:solidFill>
                <a:srgbClr val="0033CC"/>
              </a:solidFill>
              <a:latin typeface="+mj-lt"/>
              <a:sym typeface="Wingdings" pitchFamily="2" charset="2"/>
            </a:endParaRPr>
          </a:p>
          <a:p>
            <a:pPr marL="342900" indent="-342900" eaLnBrk="1" hangingPunct="1">
              <a:defRPr/>
            </a:pPr>
            <a:endParaRPr lang="en-US" sz="1400" dirty="0" smtClean="0">
              <a:solidFill>
                <a:srgbClr val="0033CC"/>
              </a:solidFill>
              <a:latin typeface="+mj-lt"/>
              <a:sym typeface="Wingdings" pitchFamily="2" charset="2"/>
            </a:endParaRPr>
          </a:p>
          <a:p>
            <a:pPr marL="342900" indent="-342900" eaLnBrk="1" hangingPunct="1">
              <a:defRPr/>
            </a:pPr>
            <a:endParaRPr lang="en-US" sz="1400"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sym typeface="Wingdings" pitchFamily="2" charset="2"/>
              </a:rPr>
              <a:t>* If the answer is NO to any of the above questions please ensure you take action to correct this finding. </a:t>
            </a:r>
          </a:p>
          <a:p>
            <a:pPr marL="342900" indent="-342900" eaLnBrk="1" hangingPunct="1">
              <a:defRPr/>
            </a:pPr>
            <a:endParaRPr lang="en-US" sz="1000" i="1" dirty="0" smtClean="0">
              <a:solidFill>
                <a:srgbClr val="0033CC"/>
              </a:solidFill>
              <a:latin typeface="+mj-lt"/>
              <a:sym typeface="Wingdings" pitchFamily="2" charset="2"/>
            </a:endParaRPr>
          </a:p>
          <a:p>
            <a:pPr marL="173038" indent="-173038" eaLnBrk="1" hangingPunct="1">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81000" y="855762"/>
            <a:ext cx="495300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08 July 2018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LTI</a:t>
            </a:r>
            <a:endParaRPr lang="en-US" sz="1400" b="1" dirty="0">
              <a:solidFill>
                <a:srgbClr val="333399"/>
              </a:solidFill>
              <a:latin typeface="Tahoma" pitchFamily="34" charset="0"/>
            </a:endParaRPr>
          </a:p>
        </p:txBody>
      </p:sp>
      <p:sp>
        <p:nvSpPr>
          <p:cNvPr id="11" name="Footer Placeholder 4"/>
          <p:cNvSpPr txBox="1">
            <a:spLocks/>
          </p:cNvSpPr>
          <p:nvPr/>
        </p:nvSpPr>
        <p:spPr bwMode="auto">
          <a:xfrm>
            <a:off x="3124200" y="6477000"/>
            <a:ext cx="4953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chemeClr val="tx1"/>
                </a:solidFill>
                <a:effectLst/>
                <a:uLnTx/>
                <a:uFillTx/>
                <a:latin typeface="+mj-lt"/>
                <a:ea typeface="+mn-ea"/>
                <a:cs typeface="+mn-cs"/>
              </a:rPr>
              <a:t>Confidential - Not to be shared outside of PDO/PDO contractors </a:t>
            </a:r>
            <a:endParaRPr kumimoji="0" lang="en-US" sz="11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92081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95B8DBD-72D9-4671-976C-497AFA68170F}"/>
</file>

<file path=customXml/itemProps2.xml><?xml version="1.0" encoding="utf-8"?>
<ds:datastoreItem xmlns:ds="http://schemas.openxmlformats.org/officeDocument/2006/customXml" ds:itemID="{218AB0DD-2D65-4442-A0AC-7BE3B8758614}"/>
</file>

<file path=customXml/itemProps3.xml><?xml version="1.0" encoding="utf-8"?>
<ds:datastoreItem xmlns:ds="http://schemas.openxmlformats.org/officeDocument/2006/customXml" ds:itemID="{69F1C956-0146-4157-9F13-9C6960B9C945}"/>
</file>

<file path=docProps/app.xml><?xml version="1.0" encoding="utf-8"?>
<Properties xmlns="http://schemas.openxmlformats.org/officeDocument/2006/extended-properties" xmlns:vt="http://schemas.openxmlformats.org/officeDocument/2006/docPropsVTypes">
  <TotalTime>72</TotalTime>
  <Words>353</Words>
  <Application>Microsoft Office PowerPoint</Application>
  <PresentationFormat>On-screen Show (4:3)</PresentationFormat>
  <Paragraphs>50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26</cp:revision>
  <dcterms:created xsi:type="dcterms:W3CDTF">2016-03-28T05:48:29Z</dcterms:created>
  <dcterms:modified xsi:type="dcterms:W3CDTF">2018-10-02T11:32:31Z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