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9" r:id="rId2"/>
    <p:sldId id="29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2/20/2019</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2/20/2019</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2/20/2019</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3" descr="E:\DCIM\100CANON\IMG_4074.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70550" y="769620"/>
            <a:ext cx="3177540" cy="2383155"/>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152400" y="838200"/>
            <a:ext cx="5486400" cy="4878259"/>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09.07.19 	Incident </a:t>
            </a:r>
            <a:r>
              <a:rPr lang="en-US" sz="1400" b="1" dirty="0" smtClean="0">
                <a:solidFill>
                  <a:srgbClr val="333399"/>
                </a:solidFill>
                <a:latin typeface="Tahoma" pitchFamily="34" charset="0"/>
              </a:rPr>
              <a:t>title: LTI</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US" sz="1600" dirty="0" smtClean="0">
                <a:solidFill>
                  <a:srgbClr val="000000"/>
                </a:solidFill>
                <a:latin typeface="+mj-lt"/>
              </a:rPr>
              <a:t>At </a:t>
            </a:r>
            <a:r>
              <a:rPr lang="en-US" sz="1600" dirty="0">
                <a:solidFill>
                  <a:srgbClr val="000000"/>
                </a:solidFill>
                <a:latin typeface="+mj-lt"/>
              </a:rPr>
              <a:t>Rig 844 on the 9th of July 2018 at approximately 22:55hrs, a Roustabout and the Night Electrician were working on a tower light. Night Electrician tried to run the engine but it was not working. He went on the other side of the tower light to check the alternator while the roustabout tried to switch on the starter making the alternator rotate, causing the Night Electrician's left middle finger to be caught between the alternator pulley and belt, resulting in a injury to his left middle finger</a:t>
            </a:r>
            <a:r>
              <a:rPr lang="en-US" sz="1600" dirty="0" smtClean="0">
                <a:solidFill>
                  <a:srgbClr val="000000"/>
                </a:solidFill>
                <a:latin typeface="+mj-lt"/>
              </a:rPr>
              <a:t>.</a:t>
            </a:r>
            <a:endParaRPr lang="en-US" sz="1600" dirty="0">
              <a:solidFill>
                <a:srgbClr val="000000"/>
              </a:solidFill>
              <a:latin typeface="+mj-lt"/>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FF0000"/>
              </a:solidFill>
              <a:latin typeface="Arial" charset="0"/>
            </a:endParaRPr>
          </a:p>
          <a:p>
            <a:pPr marL="171450" indent="-171450">
              <a:buFontTx/>
              <a:buChar char="-"/>
              <a:defRPr/>
            </a:pPr>
            <a:r>
              <a:rPr lang="en-US" sz="1600" dirty="0" smtClean="0">
                <a:solidFill>
                  <a:srgbClr val="000000"/>
                </a:solidFill>
                <a:latin typeface="+mj-lt"/>
              </a:rPr>
              <a:t>Always ensure pulley cover’s are installed </a:t>
            </a:r>
          </a:p>
          <a:p>
            <a:pPr marL="171450" indent="-171450">
              <a:buFontTx/>
              <a:buChar char="-"/>
              <a:defRPr/>
            </a:pPr>
            <a:r>
              <a:rPr lang="en-US" sz="1600" dirty="0" smtClean="0">
                <a:solidFill>
                  <a:srgbClr val="000000"/>
                </a:solidFill>
                <a:latin typeface="+mj-lt"/>
              </a:rPr>
              <a:t>LOTO or PTW should always be used when working on energized equipment</a:t>
            </a:r>
          </a:p>
          <a:p>
            <a:pPr marL="171450" indent="-171450">
              <a:buFontTx/>
              <a:buChar char="-"/>
              <a:defRPr/>
            </a:pPr>
            <a:r>
              <a:rPr lang="en-US" sz="1600" dirty="0" smtClean="0">
                <a:solidFill>
                  <a:srgbClr val="000000"/>
                </a:solidFill>
                <a:latin typeface="+mj-lt"/>
              </a:rPr>
              <a:t>Always ensure physical checks of PMs are taking place</a:t>
            </a:r>
          </a:p>
          <a:p>
            <a:pPr marL="171450" indent="-171450">
              <a:buFontTx/>
              <a:buChar char="-"/>
              <a:defRPr/>
            </a:pPr>
            <a:r>
              <a:rPr lang="en-US" sz="1600" dirty="0" smtClean="0">
                <a:solidFill>
                  <a:srgbClr val="000000"/>
                </a:solidFill>
                <a:latin typeface="+mj-lt"/>
              </a:rPr>
              <a:t>Always ensure that guards are installed on equipment</a:t>
            </a:r>
          </a:p>
          <a:p>
            <a:pPr>
              <a:defRPr/>
            </a:pPr>
            <a:r>
              <a:rPr lang="en-US" sz="1600" dirty="0" smtClean="0">
                <a:solidFill>
                  <a:srgbClr val="000000"/>
                </a:solidFill>
                <a:latin typeface="+mj-lt"/>
              </a:rPr>
              <a:t> </a:t>
            </a:r>
            <a:endParaRPr lang="en-US" sz="1400" dirty="0">
              <a:solidFill>
                <a:srgbClr val="000000"/>
              </a:solidFill>
              <a:latin typeface="Arial" charset="0"/>
            </a:endParaRPr>
          </a:p>
        </p:txBody>
      </p:sp>
      <p:sp>
        <p:nvSpPr>
          <p:cNvPr id="26628" name="TextBox 16"/>
          <p:cNvSpPr txBox="1">
            <a:spLocks noChangeArrowheads="1"/>
          </p:cNvSpPr>
          <p:nvPr/>
        </p:nvSpPr>
        <p:spPr bwMode="auto">
          <a:xfrm>
            <a:off x="152400" y="5847337"/>
            <a:ext cx="6248400" cy="423449"/>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600" b="1" dirty="0" smtClean="0">
                <a:solidFill>
                  <a:srgbClr val="FFFF00"/>
                </a:solidFill>
                <a:latin typeface="+mj-lt"/>
                <a:cs typeface="Arial" panose="020B0604020202020204" pitchFamily="34" charset="0"/>
              </a:rPr>
              <a:t>Always isolate equipment before beginning maintenance tasks</a:t>
            </a:r>
            <a:endParaRPr lang="en-US" altLang="en-US" sz="1600" b="1" dirty="0">
              <a:solidFill>
                <a:srgbClr val="FFFF00"/>
              </a:solidFill>
              <a:latin typeface="+mj-lt"/>
              <a:cs typeface="Arial" panose="020B060402020202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458200" y="2667000"/>
            <a:ext cx="304800" cy="4572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13" name="Footer Placeholder 12"/>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pic>
        <p:nvPicPr>
          <p:cNvPr id="17" name="Picture 2" descr="E:\DCIM\100CANON\IMG_4055.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70550" y="3429000"/>
            <a:ext cx="3200400" cy="2400300"/>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534400" y="5257800"/>
            <a:ext cx="3048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4" name="Right Arrow 3"/>
          <p:cNvSpPr/>
          <p:nvPr/>
        </p:nvSpPr>
        <p:spPr bwMode="auto">
          <a:xfrm>
            <a:off x="6400800" y="1752600"/>
            <a:ext cx="858520" cy="121919"/>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ndParaRPr>
          </a:p>
        </p:txBody>
      </p:sp>
      <p:sp>
        <p:nvSpPr>
          <p:cNvPr id="15" name="Right Arrow 14"/>
          <p:cNvSpPr/>
          <p:nvPr/>
        </p:nvSpPr>
        <p:spPr bwMode="auto">
          <a:xfrm>
            <a:off x="5971540" y="4525241"/>
            <a:ext cx="858520" cy="121919"/>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86287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600" b="1" dirty="0">
                <a:solidFill>
                  <a:srgbClr val="FF0000"/>
                </a:solidFill>
                <a:latin typeface="Tahoma" pitchFamily="34" charset="0"/>
              </a:rPr>
              <a:t>As a learning from this incident </a:t>
            </a:r>
            <a:r>
              <a:rPr lang="en-US" sz="1600" b="1" dirty="0" smtClean="0">
                <a:solidFill>
                  <a:srgbClr val="FF0000"/>
                </a:solidFill>
                <a:latin typeface="Tahoma" pitchFamily="34" charset="0"/>
              </a:rPr>
              <a:t>and to </a:t>
            </a:r>
            <a:r>
              <a:rPr lang="en-US" sz="1600" b="1" dirty="0">
                <a:solidFill>
                  <a:srgbClr val="FF0000"/>
                </a:solidFill>
                <a:latin typeface="Tahoma" pitchFamily="34" charset="0"/>
              </a:rPr>
              <a:t>ensure 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preventative maintenance check include checking guards and covers are installed?</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you have a procedure to physically check/verify equipment PMs?</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the Maintenance management team verify PMs are completed as per the required standard during site visits? </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maintenance team open a PTW before starting PM’s</a:t>
            </a: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28600" y="855762"/>
            <a:ext cx="688010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09.07.19 	Incident title: LTI</a:t>
            </a:r>
            <a:endParaRPr lang="en-US" sz="1400" b="1" dirty="0">
              <a:solidFill>
                <a:srgbClr val="333399"/>
              </a:solidFill>
              <a:latin typeface="Tahoma" pitchFamily="34" charset="0"/>
            </a:endParaRPr>
          </a:p>
        </p:txBody>
      </p:sp>
      <p:sp>
        <p:nvSpPr>
          <p:cNvPr id="10" name="Footer Placeholder 9"/>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106E043-1A59-43FB-8613-2F8CCCEA7D06}"/>
</file>

<file path=customXml/itemProps2.xml><?xml version="1.0" encoding="utf-8"?>
<ds:datastoreItem xmlns:ds="http://schemas.openxmlformats.org/officeDocument/2006/customXml" ds:itemID="{049D812C-0444-4477-931D-15F9ACD11B02}"/>
</file>

<file path=customXml/itemProps3.xml><?xml version="1.0" encoding="utf-8"?>
<ds:datastoreItem xmlns:ds="http://schemas.openxmlformats.org/officeDocument/2006/customXml" ds:itemID="{C15EAB4E-DEB0-40BE-9699-2FA90184647E}"/>
</file>

<file path=docProps/app.xml><?xml version="1.0" encoding="utf-8"?>
<Properties xmlns="http://schemas.openxmlformats.org/officeDocument/2006/extended-properties" xmlns:vt="http://schemas.openxmlformats.org/officeDocument/2006/docPropsVTypes">
  <TotalTime>84</TotalTime>
  <Words>349</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28</cp:revision>
  <dcterms:created xsi:type="dcterms:W3CDTF">2016-03-28T05:48:29Z</dcterms:created>
  <dcterms:modified xsi:type="dcterms:W3CDTF">2019-02-20T05:46:30Z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