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89" r:id="rId2"/>
    <p:sldId id="29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2/20/2019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2/20/2019</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2/20/2019</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2/20/2019</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2/20/2019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2/20/2019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2/20/2019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2/20/2019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3" descr="E:\DCIM\100CANON\IMG_4074.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670550" y="769620"/>
            <a:ext cx="3177540" cy="2383155"/>
          </a:xfrm>
          <a:prstGeom prst="rect">
            <a:avLst/>
          </a:prstGeom>
          <a:noFill/>
          <a:extLst>
            <a:ext uri="{909E8E84-426E-40DD-AFC4-6F175D3DCCD1}">
              <a14:hiddenFill xmlns:a14="http://schemas.microsoft.com/office/drawing/2010/main">
                <a:solidFill>
                  <a:srgbClr val="FFFFFF"/>
                </a:solidFill>
              </a14:hiddenFill>
            </a:ext>
          </a:extLst>
        </p:spPr>
      </p:pic>
      <p:sp>
        <p:nvSpPr>
          <p:cNvPr id="14339" name="Text Box 2"/>
          <p:cNvSpPr txBox="1">
            <a:spLocks noChangeArrowheads="1"/>
          </p:cNvSpPr>
          <p:nvPr/>
        </p:nvSpPr>
        <p:spPr bwMode="auto">
          <a:xfrm>
            <a:off x="152400" y="838200"/>
            <a:ext cx="5486400" cy="4878259"/>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US" sz="1400" b="1" dirty="0" smtClean="0">
                <a:solidFill>
                  <a:srgbClr val="333399"/>
                </a:solidFill>
                <a:latin typeface="Tahoma" pitchFamily="34" charset="0"/>
              </a:rPr>
              <a:t>09.07.19 	Incident </a:t>
            </a:r>
            <a:r>
              <a:rPr lang="en-US" sz="1400" b="1" dirty="0" smtClean="0">
                <a:solidFill>
                  <a:srgbClr val="333399"/>
                </a:solidFill>
                <a:latin typeface="Tahoma" pitchFamily="34" charset="0"/>
              </a:rPr>
              <a:t>title: LTI</a:t>
            </a:r>
            <a:endParaRPr lang="en-US" sz="14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algn="just" eaLnBrk="1" hangingPunct="1">
              <a:defRPr/>
            </a:pPr>
            <a:r>
              <a:rPr lang="en-US" sz="1600" dirty="0" smtClean="0">
                <a:solidFill>
                  <a:srgbClr val="000000"/>
                </a:solidFill>
                <a:latin typeface="+mj-lt"/>
              </a:rPr>
              <a:t>At </a:t>
            </a:r>
            <a:r>
              <a:rPr lang="en-US" sz="1600" dirty="0">
                <a:solidFill>
                  <a:srgbClr val="000000"/>
                </a:solidFill>
                <a:latin typeface="+mj-lt"/>
              </a:rPr>
              <a:t>Rig 844 on the 9th of July 2018 at approximately 22:55hrs, a Roustabout and the Night Electrician were working on a tower light. Night Electrician tried to run the engine but it was not working. He went on the other side of the tower light to check the alternator while the roustabout tried to switch on the starter making the alternator rotate, causing the Night Electrician's left middle finger to be caught between the alternator pulley and belt, resulting in a injury to his left middle finger</a:t>
            </a:r>
            <a:r>
              <a:rPr lang="en-US" sz="1600" dirty="0" smtClean="0">
                <a:solidFill>
                  <a:srgbClr val="000000"/>
                </a:solidFill>
                <a:latin typeface="+mj-lt"/>
              </a:rPr>
              <a:t>.</a:t>
            </a:r>
            <a:endParaRPr lang="en-US" sz="1600" dirty="0">
              <a:solidFill>
                <a:srgbClr val="000000"/>
              </a:solidFill>
              <a:latin typeface="+mj-lt"/>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FF0000"/>
              </a:solidFill>
              <a:latin typeface="Arial" charset="0"/>
            </a:endParaRPr>
          </a:p>
          <a:p>
            <a:pPr marL="171450" indent="-171450">
              <a:buFontTx/>
              <a:buChar char="-"/>
              <a:defRPr/>
            </a:pPr>
            <a:r>
              <a:rPr lang="en-US" sz="1600" dirty="0" smtClean="0">
                <a:solidFill>
                  <a:srgbClr val="000000"/>
                </a:solidFill>
                <a:latin typeface="+mj-lt"/>
              </a:rPr>
              <a:t>Always ensure pulley cover’s are installed </a:t>
            </a:r>
          </a:p>
          <a:p>
            <a:pPr marL="171450" indent="-171450">
              <a:buFontTx/>
              <a:buChar char="-"/>
              <a:defRPr/>
            </a:pPr>
            <a:r>
              <a:rPr lang="en-US" sz="1600" dirty="0" smtClean="0">
                <a:solidFill>
                  <a:srgbClr val="000000"/>
                </a:solidFill>
                <a:latin typeface="+mj-lt"/>
              </a:rPr>
              <a:t>LOTO or PTW should always be used when working on energized equipment</a:t>
            </a:r>
          </a:p>
          <a:p>
            <a:pPr marL="171450" indent="-171450">
              <a:buFontTx/>
              <a:buChar char="-"/>
              <a:defRPr/>
            </a:pPr>
            <a:r>
              <a:rPr lang="en-US" sz="1600" dirty="0" smtClean="0">
                <a:solidFill>
                  <a:srgbClr val="000000"/>
                </a:solidFill>
                <a:latin typeface="+mj-lt"/>
              </a:rPr>
              <a:t>Always ensure physical checks of PMs are taking place</a:t>
            </a:r>
          </a:p>
          <a:p>
            <a:pPr marL="171450" indent="-171450">
              <a:buFontTx/>
              <a:buChar char="-"/>
              <a:defRPr/>
            </a:pPr>
            <a:r>
              <a:rPr lang="en-US" sz="1600" dirty="0" smtClean="0">
                <a:solidFill>
                  <a:srgbClr val="000000"/>
                </a:solidFill>
                <a:latin typeface="+mj-lt"/>
              </a:rPr>
              <a:t>Always ensure that guards are installed on equipment</a:t>
            </a:r>
          </a:p>
          <a:p>
            <a:pPr>
              <a:defRPr/>
            </a:pPr>
            <a:r>
              <a:rPr lang="en-US" sz="1600" dirty="0" smtClean="0">
                <a:solidFill>
                  <a:srgbClr val="000000"/>
                </a:solidFill>
                <a:latin typeface="+mj-lt"/>
              </a:rPr>
              <a:t> </a:t>
            </a:r>
            <a:endParaRPr lang="en-US" sz="1400" dirty="0">
              <a:solidFill>
                <a:srgbClr val="000000"/>
              </a:solidFill>
              <a:latin typeface="Arial" charset="0"/>
            </a:endParaRPr>
          </a:p>
        </p:txBody>
      </p:sp>
      <p:sp>
        <p:nvSpPr>
          <p:cNvPr id="26628" name="TextBox 16"/>
          <p:cNvSpPr txBox="1">
            <a:spLocks noChangeArrowheads="1"/>
          </p:cNvSpPr>
          <p:nvPr/>
        </p:nvSpPr>
        <p:spPr bwMode="auto">
          <a:xfrm>
            <a:off x="152400" y="5847337"/>
            <a:ext cx="6248400" cy="423449"/>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lnSpc>
                <a:spcPct val="150000"/>
              </a:lnSpc>
              <a:defRPr/>
            </a:pPr>
            <a:r>
              <a:rPr lang="en-US" altLang="en-US" sz="1600" b="1" dirty="0" smtClean="0">
                <a:solidFill>
                  <a:srgbClr val="FFFF00"/>
                </a:solidFill>
                <a:latin typeface="+mj-lt"/>
                <a:cs typeface="Arial" panose="020B0604020202020204" pitchFamily="34" charset="0"/>
              </a:rPr>
              <a:t>Always isolate equipment before beginning maintenance tasks</a:t>
            </a:r>
            <a:endParaRPr lang="en-US" altLang="en-US" sz="1600" b="1" dirty="0">
              <a:solidFill>
                <a:srgbClr val="FFFF00"/>
              </a:solidFill>
              <a:latin typeface="+mj-lt"/>
              <a:cs typeface="Arial" panose="020B0604020202020204"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 name="Group 131"/>
          <p:cNvGrpSpPr>
            <a:grpSpLocks/>
          </p:cNvGrpSpPr>
          <p:nvPr/>
        </p:nvGrpSpPr>
        <p:grpSpPr bwMode="auto">
          <a:xfrm>
            <a:off x="8458200" y="2667000"/>
            <a:ext cx="304800" cy="457200"/>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sp>
        <p:nvSpPr>
          <p:cNvPr id="13" name="Footer Placeholder 12"/>
          <p:cNvSpPr>
            <a:spLocks noGrp="1"/>
          </p:cNvSpPr>
          <p:nvPr>
            <p:ph type="ftr" sz="quarter" idx="11"/>
          </p:nvPr>
        </p:nvSpPr>
        <p:spPr/>
        <p:txBody>
          <a:bodyPr/>
          <a:lstStyle/>
          <a:p>
            <a:pPr>
              <a:defRPr/>
            </a:pPr>
            <a:r>
              <a:rPr lang="en-US" dirty="0" smtClean="0"/>
              <a:t>Confidential - Not to be shared outside of PDO/PDO contractors </a:t>
            </a:r>
            <a:endParaRPr lang="en-US" dirty="0"/>
          </a:p>
        </p:txBody>
      </p:sp>
      <p:pic>
        <p:nvPicPr>
          <p:cNvPr id="17" name="Picture 2" descr="E:\DCIM\100CANON\IMG_4055.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670550" y="3429000"/>
            <a:ext cx="3200400" cy="2400300"/>
          </a:xfrm>
          <a:prstGeom prst="rect">
            <a:avLst/>
          </a:prstGeom>
          <a:noFill/>
          <a:extLst>
            <a:ext uri="{909E8E84-426E-40DD-AFC4-6F175D3DCCD1}">
              <a14:hiddenFill xmlns:a14="http://schemas.microsoft.com/office/drawing/2010/main">
                <a:solidFill>
                  <a:srgbClr val="FFFFFF"/>
                </a:solidFill>
              </a14:hiddenFill>
            </a:ext>
          </a:extLst>
        </p:spPr>
      </p:pic>
      <p:sp>
        <p:nvSpPr>
          <p:cNvPr id="26634" name="Freeform 132"/>
          <p:cNvSpPr>
            <a:spLocks/>
          </p:cNvSpPr>
          <p:nvPr/>
        </p:nvSpPr>
        <p:spPr bwMode="auto">
          <a:xfrm>
            <a:off x="8534400" y="5257800"/>
            <a:ext cx="3048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sp>
        <p:nvSpPr>
          <p:cNvPr id="4" name="Right Arrow 3"/>
          <p:cNvSpPr/>
          <p:nvPr/>
        </p:nvSpPr>
        <p:spPr bwMode="auto">
          <a:xfrm>
            <a:off x="6400800" y="1752600"/>
            <a:ext cx="858520" cy="121919"/>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endParaRPr>
          </a:p>
        </p:txBody>
      </p:sp>
      <p:sp>
        <p:nvSpPr>
          <p:cNvPr id="15" name="Right Arrow 14"/>
          <p:cNvSpPr/>
          <p:nvPr/>
        </p:nvSpPr>
        <p:spPr bwMode="auto">
          <a:xfrm>
            <a:off x="5971540" y="4525241"/>
            <a:ext cx="858520" cy="121919"/>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4862870"/>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algn="just" eaLnBrk="1" hangingPunct="1">
              <a:defRPr/>
            </a:pPr>
            <a:r>
              <a:rPr lang="en-US" sz="1600" b="1" dirty="0">
                <a:solidFill>
                  <a:srgbClr val="FF0000"/>
                </a:solidFill>
                <a:latin typeface="Tahoma" pitchFamily="34" charset="0"/>
              </a:rPr>
              <a:t>As a learning from this incident </a:t>
            </a:r>
            <a:r>
              <a:rPr lang="en-US" sz="1600" b="1" dirty="0" smtClean="0">
                <a:solidFill>
                  <a:srgbClr val="FF0000"/>
                </a:solidFill>
                <a:latin typeface="Tahoma" pitchFamily="34" charset="0"/>
              </a:rPr>
              <a:t>and to </a:t>
            </a:r>
            <a:r>
              <a:rPr lang="en-US" sz="1600" b="1" dirty="0">
                <a:solidFill>
                  <a:srgbClr val="FF0000"/>
                </a:solidFill>
                <a:latin typeface="Tahoma" pitchFamily="34" charset="0"/>
              </a:rPr>
              <a:t>ensure continual improvement all </a:t>
            </a:r>
            <a:r>
              <a:rPr lang="en-US" sz="1600" b="1" dirty="0" smtClean="0">
                <a:solidFill>
                  <a:srgbClr val="FF0000"/>
                </a:solidFill>
                <a:latin typeface="Tahoma" pitchFamily="34" charset="0"/>
              </a:rPr>
              <a:t>contract managers </a:t>
            </a:r>
            <a:r>
              <a:rPr lang="en-US" sz="1600" b="1" dirty="0">
                <a:solidFill>
                  <a:srgbClr val="FF0000"/>
                </a:solidFill>
                <a:latin typeface="Tahoma" pitchFamily="34" charset="0"/>
              </a:rPr>
              <a:t>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600" dirty="0" smtClean="0">
                <a:solidFill>
                  <a:srgbClr val="0000FF"/>
                </a:solidFill>
                <a:latin typeface="+mj-lt"/>
                <a:sym typeface="Wingdings" pitchFamily="2" charset="2"/>
              </a:rPr>
              <a:t>Does your preventative maintenance check include checking guards and covers are installed?</a:t>
            </a:r>
          </a:p>
          <a:p>
            <a:pPr marL="342900" indent="-342900" eaLnBrk="1" hangingPunct="1">
              <a:buFont typeface="+mj-lt"/>
              <a:buAutoNum type="arabicPeriod"/>
              <a:defRPr/>
            </a:pPr>
            <a:r>
              <a:rPr lang="en-US" sz="1600" dirty="0" smtClean="0">
                <a:solidFill>
                  <a:srgbClr val="0000FF"/>
                </a:solidFill>
                <a:latin typeface="+mj-lt"/>
                <a:sym typeface="Wingdings" pitchFamily="2" charset="2"/>
              </a:rPr>
              <a:t>Do you have a procedure to physically check/verify equipment PMs?</a:t>
            </a:r>
          </a:p>
          <a:p>
            <a:pPr marL="342900" indent="-342900" eaLnBrk="1" hangingPunct="1">
              <a:buFont typeface="+mj-lt"/>
              <a:buAutoNum type="arabicPeriod"/>
              <a:defRPr/>
            </a:pPr>
            <a:r>
              <a:rPr lang="en-US" sz="1600" dirty="0" smtClean="0">
                <a:solidFill>
                  <a:srgbClr val="0000FF"/>
                </a:solidFill>
                <a:latin typeface="+mj-lt"/>
                <a:sym typeface="Wingdings" pitchFamily="2" charset="2"/>
              </a:rPr>
              <a:t>Do the Maintenance management team verify PMs are completed as per the required standard during site visits? </a:t>
            </a:r>
          </a:p>
          <a:p>
            <a:pPr marL="342900" indent="-342900" eaLnBrk="1" hangingPunct="1">
              <a:buFont typeface="+mj-lt"/>
              <a:buAutoNum type="arabicPeriod"/>
              <a:defRPr/>
            </a:pPr>
            <a:r>
              <a:rPr lang="en-US" sz="1600" dirty="0" smtClean="0">
                <a:solidFill>
                  <a:srgbClr val="0000FF"/>
                </a:solidFill>
                <a:latin typeface="+mj-lt"/>
                <a:sym typeface="Wingdings" pitchFamily="2" charset="2"/>
              </a:rPr>
              <a:t>Does your maintenance team open a PTW before starting PM’s</a:t>
            </a: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r>
              <a:rPr lang="en-US" sz="1000" i="1" dirty="0" smtClean="0">
                <a:solidFill>
                  <a:srgbClr val="0033CC"/>
                </a:solidFill>
                <a:latin typeface="+mj-lt"/>
                <a:sym typeface="Wingdings" pitchFamily="2" charset="2"/>
              </a:rPr>
              <a:t>* If the answer is NO to any of the above questions please ensure you take action to correct this finding. </a:t>
            </a:r>
            <a:endParaRPr lang="en-US" sz="1000" i="1" dirty="0">
              <a:solidFill>
                <a:srgbClr val="0033CC"/>
              </a:solidFill>
              <a:latin typeface="+mj-lt"/>
              <a:sym typeface="Wingdings" pitchFamily="2" charset="2"/>
            </a:endParaRP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228600" y="855762"/>
            <a:ext cx="6880100" cy="307777"/>
          </a:xfrm>
          <a:prstGeom prst="rect">
            <a:avLst/>
          </a:prstGeom>
          <a:noFill/>
          <a:ln w="9525">
            <a:noFill/>
            <a:miter lim="800000"/>
            <a:headEnd/>
            <a:tailEnd/>
          </a:ln>
        </p:spPr>
        <p:txBody>
          <a:bodyPr wrap="square">
            <a:spAutoFit/>
          </a:bodyPr>
          <a:lstStyle/>
          <a:p>
            <a:pPr marL="114300" indent="-114300" algn="just">
              <a:defRPr/>
            </a:pPr>
            <a:r>
              <a:rPr lang="en-GB" sz="1400" b="1" dirty="0">
                <a:solidFill>
                  <a:srgbClr val="333399"/>
                </a:solidFill>
                <a:latin typeface="Tahoma" pitchFamily="34" charset="0"/>
              </a:rPr>
              <a:t>Date:</a:t>
            </a:r>
            <a:r>
              <a:rPr lang="en-US" sz="1400" b="1" dirty="0">
                <a:solidFill>
                  <a:srgbClr val="333399"/>
                </a:solidFill>
                <a:latin typeface="Tahoma" pitchFamily="34" charset="0"/>
              </a:rPr>
              <a:t> 09.07.19 	Incident title: LTI</a:t>
            </a:r>
            <a:endParaRPr lang="en-US" sz="1400" b="1" dirty="0">
              <a:solidFill>
                <a:srgbClr val="333399"/>
              </a:solidFill>
              <a:latin typeface="Tahoma" pitchFamily="34" charset="0"/>
            </a:endParaRPr>
          </a:p>
        </p:txBody>
      </p:sp>
      <p:sp>
        <p:nvSpPr>
          <p:cNvPr id="10" name="Footer Placeholder 9"/>
          <p:cNvSpPr>
            <a:spLocks noGrp="1"/>
          </p:cNvSpPr>
          <p:nvPr>
            <p:ph type="ftr" sz="quarter" idx="11"/>
          </p:nvPr>
        </p:nvSpPr>
        <p:spPr/>
        <p:txBody>
          <a:bodyPr/>
          <a:lstStyle/>
          <a:p>
            <a:pPr>
              <a:defRPr/>
            </a:pPr>
            <a:r>
              <a:rPr lang="en-US" dirty="0" smtClean="0"/>
              <a:t>Confidential - Not to be shared outside of PDO/PDO contractors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92082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106E043-1A59-43FB-8613-2F8CCCEA7D06}"/>
</file>

<file path=customXml/itemProps2.xml><?xml version="1.0" encoding="utf-8"?>
<ds:datastoreItem xmlns:ds="http://schemas.openxmlformats.org/officeDocument/2006/customXml" ds:itemID="{E83E3CF0-0DC8-459E-9BE0-75FD9E80F886}"/>
</file>

<file path=customXml/itemProps3.xml><?xml version="1.0" encoding="utf-8"?>
<ds:datastoreItem xmlns:ds="http://schemas.openxmlformats.org/officeDocument/2006/customXml" ds:itemID="{C15EAB4E-DEB0-40BE-9699-2FA90184647E}"/>
</file>

<file path=docProps/app.xml><?xml version="1.0" encoding="utf-8"?>
<Properties xmlns="http://schemas.openxmlformats.org/officeDocument/2006/extended-properties" xmlns:vt="http://schemas.openxmlformats.org/officeDocument/2006/docPropsVTypes">
  <TotalTime>84</TotalTime>
  <Words>349</Words>
  <Application>Microsoft Office PowerPoint</Application>
  <PresentationFormat>On-screen Show (4:3)</PresentationFormat>
  <Paragraphs>55</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Theme1</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28</cp:revision>
  <dcterms:created xsi:type="dcterms:W3CDTF">2016-03-28T05:48:29Z</dcterms:created>
  <dcterms:modified xsi:type="dcterms:W3CDTF">2019-02-20T05:46:30Z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