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notesSlides/notesSlide2.xml" ContentType="application/vnd.openxmlformats-officedocument.presentationml.notesSlide+xml"/>
  <Override PartName="/ppt/notesSlides/notesSlide1.xml" ContentType="application/vnd.openxmlformats-officedocument.presentationml.notesSlide+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viewProps.xml" ContentType="application/vnd.openxmlformats-officedocument.presentationml.viewProps+xml"/>
  <Override PartName="/ppt/tableStyles.xml" ContentType="application/vnd.openxmlformats-officedocument.presentationml.tableStyle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1" r:id="rId1"/>
  </p:sldMasterIdLst>
  <p:notesMasterIdLst>
    <p:notesMasterId r:id="rId4"/>
  </p:notesMasterIdLst>
  <p:sldIdLst>
    <p:sldId id="294" r:id="rId2"/>
    <p:sldId id="295" r:id="rId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9" d="100"/>
          <a:sy n="109" d="100"/>
        </p:scale>
        <p:origin x="1674" y="12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11" Type="http://schemas.openxmlformats.org/officeDocument/2006/relationships/customXml" Target="../customXml/item3.xml"/><Relationship Id="rId5" Type="http://schemas.openxmlformats.org/officeDocument/2006/relationships/presProps" Target="presProps.xml"/><Relationship Id="rId10" Type="http://schemas.openxmlformats.org/officeDocument/2006/relationships/customXml" Target="../customXml/item2.xml"/><Relationship Id="rId4" Type="http://schemas.openxmlformats.org/officeDocument/2006/relationships/notesMaster" Target="notesMasters/notesMaster1.xml"/><Relationship Id="rId9" Type="http://schemas.openxmlformats.org/officeDocument/2006/relationships/customXml" Target="../customXml/item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8A1B4E3-1F76-4E61-B254-1A7031AA599B}" type="datetimeFigureOut">
              <a:rPr lang="en-US" smtClean="0"/>
              <a:pPr/>
              <a:t>2/20/2019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2D55988-80E2-4333-8473-6782ED1C0131}"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a:ln/>
        </p:spPr>
        <p:txBody>
          <a:bodyPr/>
          <a:lstStyle/>
          <a:p>
            <a:endParaRPr lang="en-US" smtClean="0"/>
          </a:p>
        </p:txBody>
      </p:sp>
      <p:sp>
        <p:nvSpPr>
          <p:cNvPr id="51204" name="Slide Number Placeholder 3"/>
          <p:cNvSpPr>
            <a:spLocks noGrp="1"/>
          </p:cNvSpPr>
          <p:nvPr>
            <p:ph type="sldNum" sz="quarter" idx="5"/>
          </p:nvPr>
        </p:nvSpPr>
        <p:spPr>
          <a:noFill/>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D5138CA7-92E6-41FD-A1B7-5ABDE6F17714}" type="slidenum">
              <a:rPr kumimoji="0" lang="en-US" sz="1200" b="0" i="0" u="none" strike="noStrike" kern="1200" cap="none" spc="0" normalizeH="0" baseline="0" noProof="0" smtClean="0">
                <a:ln>
                  <a:noFill/>
                </a:ln>
                <a:solidFill>
                  <a:srgbClr val="000000"/>
                </a:solidFill>
                <a:effectLst/>
                <a:uLnTx/>
                <a:uFillTx/>
                <a:latin typeface="Times New Roman" pitchFamily="18"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1</a:t>
            </a:fld>
            <a:endParaRPr kumimoji="0" lang="en-US" sz="1200" b="0" i="0" u="none" strike="noStrike" kern="1200" cap="none" spc="0" normalizeH="0" baseline="0" noProof="0" smtClean="0">
              <a:ln>
                <a:noFill/>
              </a:ln>
              <a:solidFill>
                <a:srgbClr val="000000"/>
              </a:solidFill>
              <a:effectLst/>
              <a:uLnTx/>
              <a:uFillTx/>
              <a:latin typeface="Times New Roman" pitchFamily="18" charset="0"/>
              <a:ea typeface="+mn-ea"/>
              <a:cs typeface="+mn-cs"/>
            </a:endParaRPr>
          </a:p>
        </p:txBody>
      </p:sp>
    </p:spTree>
    <p:extLst>
      <p:ext uri="{BB962C8B-B14F-4D97-AF65-F5344CB8AC3E}">
        <p14:creationId xmlns:p14="http://schemas.microsoft.com/office/powerpoint/2010/main" val="9719594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ln/>
        </p:spPr>
      </p:sp>
      <p:sp>
        <p:nvSpPr>
          <p:cNvPr id="52227" name="Notes Placeholder 2"/>
          <p:cNvSpPr>
            <a:spLocks noGrp="1"/>
          </p:cNvSpPr>
          <p:nvPr>
            <p:ph type="body" idx="1"/>
          </p:nvPr>
        </p:nvSpPr>
        <p:spPr>
          <a:noFill/>
          <a:ln/>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Ensure all dates and titles are input </a:t>
            </a:r>
          </a:p>
          <a:p>
            <a:endParaRPr lang="en-US" dirty="0" smtClean="0">
              <a:solidFill>
                <a:srgbClr val="0033CC"/>
              </a:solidFill>
              <a:latin typeface="Arial" charset="0"/>
              <a:cs typeface="Arial" charset="0"/>
              <a:sym typeface="Wingdings" pitchFamily="2" charset="2"/>
            </a:endParaRPr>
          </a:p>
          <a:p>
            <a:r>
              <a:rPr lang="en-US" dirty="0" smtClean="0">
                <a:solidFill>
                  <a:srgbClr val="0033CC"/>
                </a:solidFill>
                <a:latin typeface="Arial" charset="0"/>
                <a:cs typeface="Arial" charset="0"/>
                <a:sym typeface="Wingdings" pitchFamily="2" charset="2"/>
              </a:rPr>
              <a:t>Make a list of closed questions (only ‘yes’ or ‘no’ as an answer) to ask others if they have the same issues based on the management or HSE-MS failings or shortfalls identified in the investigation. </a:t>
            </a:r>
          </a:p>
          <a:p>
            <a:endParaRPr lang="en-US" dirty="0" smtClean="0">
              <a:solidFill>
                <a:srgbClr val="0033CC"/>
              </a:solidFill>
              <a:latin typeface="Arial" charset="0"/>
              <a:cs typeface="Arial" charset="0"/>
              <a:sym typeface="Wingdings" pitchFamily="2" charset="2"/>
            </a:endParaRPr>
          </a:p>
          <a:p>
            <a:r>
              <a:rPr lang="en-US" dirty="0" smtClean="0">
                <a:solidFill>
                  <a:srgbClr val="0033CC"/>
                </a:solidFill>
                <a:latin typeface="Arial" charset="0"/>
                <a:cs typeface="Arial" charset="0"/>
                <a:sym typeface="Wingdings" pitchFamily="2" charset="2"/>
              </a:rPr>
              <a:t>Imagine you have to audit other companies to see if they could have the same issues.</a:t>
            </a:r>
          </a:p>
          <a:p>
            <a:endParaRPr lang="en-US" dirty="0" smtClean="0">
              <a:solidFill>
                <a:srgbClr val="0033CC"/>
              </a:solidFill>
              <a:latin typeface="Arial" charset="0"/>
              <a:cs typeface="Arial" charset="0"/>
              <a:sym typeface="Wingdings" pitchFamily="2" charset="2"/>
            </a:endParaRPr>
          </a:p>
          <a:p>
            <a:r>
              <a:rPr lang="en-US" dirty="0" smtClean="0">
                <a:solidFill>
                  <a:srgbClr val="0033CC"/>
                </a:solidFill>
                <a:latin typeface="Arial" charset="0"/>
                <a:cs typeface="Arial" charset="0"/>
                <a:sym typeface="Wingdings" pitchFamily="2" charset="2"/>
              </a:rPr>
              <a:t>These questions should start</a:t>
            </a:r>
            <a:r>
              <a:rPr lang="en-US" baseline="0" dirty="0" smtClean="0">
                <a:solidFill>
                  <a:srgbClr val="0033CC"/>
                </a:solidFill>
                <a:latin typeface="Arial" charset="0"/>
                <a:cs typeface="Arial" charset="0"/>
                <a:sym typeface="Wingdings" pitchFamily="2" charset="2"/>
              </a:rPr>
              <a:t> with: Do you ensure…………………?</a:t>
            </a:r>
            <a:endParaRPr lang="en-US" dirty="0" smtClean="0">
              <a:latin typeface="Arial" charset="0"/>
              <a:cs typeface="Arial" charset="0"/>
            </a:endParaRPr>
          </a:p>
        </p:txBody>
      </p:sp>
      <p:sp>
        <p:nvSpPr>
          <p:cNvPr id="52228" name="Slide Number Placeholder 3"/>
          <p:cNvSpPr>
            <a:spLocks noGrp="1"/>
          </p:cNvSpPr>
          <p:nvPr>
            <p:ph type="sldNum" sz="quarter" idx="5"/>
          </p:nvPr>
        </p:nvSpPr>
        <p:spPr>
          <a:noFill/>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E6B2BACC-5893-4478-93DA-688A131F8366}" type="slidenum">
              <a:rPr kumimoji="0" lang="en-US" sz="1200" b="0" i="0" u="none" strike="noStrike" kern="1200" cap="none" spc="0" normalizeH="0" baseline="0" noProof="0" smtClean="0">
                <a:ln>
                  <a:noFill/>
                </a:ln>
                <a:solidFill>
                  <a:srgbClr val="000000"/>
                </a:solidFill>
                <a:effectLst/>
                <a:uLnTx/>
                <a:uFillTx/>
                <a:latin typeface="Times New Roman" pitchFamily="18"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2</a:t>
            </a:fld>
            <a:endParaRPr kumimoji="0" lang="en-US" sz="1200" b="0" i="0" u="none" strike="noStrike" kern="1200" cap="none" spc="0" normalizeH="0" baseline="0" noProof="0" smtClean="0">
              <a:ln>
                <a:noFill/>
              </a:ln>
              <a:solidFill>
                <a:srgbClr val="000000"/>
              </a:solidFill>
              <a:effectLst/>
              <a:uLnTx/>
              <a:uFillTx/>
              <a:latin typeface="Times New Roman" pitchFamily="18" charset="0"/>
              <a:ea typeface="+mn-ea"/>
              <a:cs typeface="+mn-cs"/>
            </a:endParaRPr>
          </a:p>
        </p:txBody>
      </p:sp>
    </p:spTree>
    <p:extLst>
      <p:ext uri="{BB962C8B-B14F-4D97-AF65-F5344CB8AC3E}">
        <p14:creationId xmlns:p14="http://schemas.microsoft.com/office/powerpoint/2010/main" val="42613363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Rectangle 3"/>
          <p:cNvSpPr/>
          <p:nvPr userDrawn="1"/>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a:defRPr/>
            </a:pP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Rectangle 4"/>
          <p:cNvSpPr>
            <a:spLocks noGrp="1" noChangeArrowheads="1"/>
          </p:cNvSpPr>
          <p:nvPr>
            <p:ph type="dt" sz="half" idx="10"/>
          </p:nvPr>
        </p:nvSpPr>
        <p:spPr/>
        <p:txBody>
          <a:bodyPr/>
          <a:lstStyle>
            <a:lvl1pPr>
              <a:defRPr/>
            </a:lvl1pPr>
          </a:lstStyle>
          <a:p>
            <a:pPr>
              <a:defRPr/>
            </a:pP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Confidential - Not to be shared outside of PDO/PDO contractors </a:t>
            </a:r>
            <a:endParaRPr lang="en-US"/>
          </a:p>
        </p:txBody>
      </p:sp>
      <p:sp>
        <p:nvSpPr>
          <p:cNvPr id="7" name="Rectangle 6"/>
          <p:cNvSpPr>
            <a:spLocks noGrp="1" noChangeArrowheads="1"/>
          </p:cNvSpPr>
          <p:nvPr>
            <p:ph type="sldNum" sz="quarter" idx="12"/>
          </p:nvPr>
        </p:nvSpPr>
        <p:spPr/>
        <p:txBody>
          <a:bodyPr/>
          <a:lstStyle>
            <a:lvl1pPr algn="ctr">
              <a:defRPr/>
            </a:lvl1pPr>
          </a:lstStyle>
          <a:p>
            <a:pPr>
              <a:defRPr/>
            </a:pPr>
            <a:fld id="{15B704AD-0DEC-4276-A217-14915B9EB7EF}" type="slidenum">
              <a:rPr lang="en-US"/>
              <a:pPr>
                <a:defRPr/>
              </a:pPr>
              <a:t>‹#›</a:t>
            </a:fld>
            <a:endParaRPr lang="en-US"/>
          </a:p>
        </p:txBody>
      </p:sp>
    </p:spTree>
    <p:extLst>
      <p:ext uri="{BB962C8B-B14F-4D97-AF65-F5344CB8AC3E}">
        <p14:creationId xmlns:p14="http://schemas.microsoft.com/office/powerpoint/2010/main" val="21612188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8077200" cy="685800"/>
          </a:xfrm>
          <a:prstGeom prst="rect">
            <a:avLst/>
          </a:prstGeom>
        </p:spPr>
        <p:txBody>
          <a:bodyPr/>
          <a:lstStyle>
            <a:lvl1pPr>
              <a:defRPr sz="2000"/>
            </a:lvl1pPr>
          </a:lstStyle>
          <a:p>
            <a:r>
              <a:rPr lang="en-US" smtClean="0"/>
              <a:t>Click to edit Master title style</a:t>
            </a:r>
            <a:endParaRPr lang="en-US" dirty="0"/>
          </a:p>
        </p:txBody>
      </p:sp>
      <p:sp>
        <p:nvSpPr>
          <p:cNvPr id="3" name="Rectangle 4"/>
          <p:cNvSpPr>
            <a:spLocks noGrp="1" noChangeArrowheads="1"/>
          </p:cNvSpPr>
          <p:nvPr>
            <p:ph type="dt" sz="half" idx="10"/>
          </p:nvPr>
        </p:nvSpPr>
        <p:spPr/>
        <p:txBody>
          <a:bodyPr/>
          <a:lstStyle>
            <a:lvl1pPr>
              <a:defRPr/>
            </a:lvl1pPr>
          </a:lstStyle>
          <a:p>
            <a:pPr>
              <a:defRPr/>
            </a:pPr>
            <a:endParaRPr lang="en-US"/>
          </a:p>
        </p:txBody>
      </p:sp>
      <p:sp>
        <p:nvSpPr>
          <p:cNvPr id="4" name="Rectangle 5"/>
          <p:cNvSpPr>
            <a:spLocks noGrp="1" noChangeArrowheads="1"/>
          </p:cNvSpPr>
          <p:nvPr>
            <p:ph type="ftr" sz="quarter" idx="11"/>
          </p:nvPr>
        </p:nvSpPr>
        <p:spPr/>
        <p:txBody>
          <a:bodyPr/>
          <a:lstStyle>
            <a:lvl1pPr>
              <a:defRPr/>
            </a:lvl1pPr>
          </a:lstStyle>
          <a:p>
            <a:pPr>
              <a:defRPr/>
            </a:pPr>
            <a:r>
              <a:rPr lang="en-US" smtClean="0"/>
              <a:t>Confidential - Not to be shared outside of PDO/PDO contractors </a:t>
            </a:r>
            <a:endParaRPr lang="en-US"/>
          </a:p>
        </p:txBody>
      </p:sp>
      <p:sp>
        <p:nvSpPr>
          <p:cNvPr id="5" name="Rectangle 6"/>
          <p:cNvSpPr>
            <a:spLocks noGrp="1" noChangeArrowheads="1"/>
          </p:cNvSpPr>
          <p:nvPr>
            <p:ph type="sldNum" sz="quarter" idx="12"/>
          </p:nvPr>
        </p:nvSpPr>
        <p:spPr/>
        <p:txBody>
          <a:bodyPr/>
          <a:lstStyle>
            <a:lvl1pPr algn="ctr">
              <a:defRPr/>
            </a:lvl1pPr>
          </a:lstStyle>
          <a:p>
            <a:pPr>
              <a:defRPr/>
            </a:pPr>
            <a:fld id="{1A920DC4-FE34-4663-8FB7-16362F8E3E28}" type="slidenum">
              <a:rPr lang="en-US"/>
              <a:pPr>
                <a:defRPr/>
              </a:pPr>
              <a:t>‹#›</a:t>
            </a:fld>
            <a:endParaRPr lang="en-US"/>
          </a:p>
        </p:txBody>
      </p:sp>
    </p:spTree>
    <p:extLst>
      <p:ext uri="{BB962C8B-B14F-4D97-AF65-F5344CB8AC3E}">
        <p14:creationId xmlns:p14="http://schemas.microsoft.com/office/powerpoint/2010/main" val="31714047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endParaRPr lang="en-US"/>
          </a:p>
        </p:txBody>
      </p:sp>
      <p:sp>
        <p:nvSpPr>
          <p:cNvPr id="3" name="Rectangle 5"/>
          <p:cNvSpPr>
            <a:spLocks noGrp="1" noChangeArrowheads="1"/>
          </p:cNvSpPr>
          <p:nvPr>
            <p:ph type="ftr" sz="quarter" idx="11"/>
          </p:nvPr>
        </p:nvSpPr>
        <p:spPr/>
        <p:txBody>
          <a:bodyPr/>
          <a:lstStyle>
            <a:lvl1pPr>
              <a:defRPr/>
            </a:lvl1pPr>
          </a:lstStyle>
          <a:p>
            <a:pPr>
              <a:defRPr/>
            </a:pPr>
            <a:r>
              <a:rPr lang="en-US" smtClean="0"/>
              <a:t>Confidential - Not to be shared outside of PDO/PDO contractors </a:t>
            </a:r>
            <a:endParaRPr lang="en-US"/>
          </a:p>
        </p:txBody>
      </p:sp>
      <p:sp>
        <p:nvSpPr>
          <p:cNvPr id="4" name="Rectangle 6"/>
          <p:cNvSpPr>
            <a:spLocks noGrp="1" noChangeArrowheads="1"/>
          </p:cNvSpPr>
          <p:nvPr>
            <p:ph type="sldNum" sz="quarter" idx="12"/>
          </p:nvPr>
        </p:nvSpPr>
        <p:spPr/>
        <p:txBody>
          <a:bodyPr/>
          <a:lstStyle>
            <a:lvl1pPr algn="ctr">
              <a:defRPr/>
            </a:lvl1pPr>
          </a:lstStyle>
          <a:p>
            <a:pPr>
              <a:defRPr/>
            </a:pPr>
            <a:fld id="{C085B925-3865-4333-AFCB-ABF9FE11EB42}" type="slidenum">
              <a:rPr lang="en-US"/>
              <a:pPr>
                <a:defRPr/>
              </a:pPr>
              <a:t>‹#›</a:t>
            </a:fld>
            <a:endParaRPr lang="en-US"/>
          </a:p>
        </p:txBody>
      </p:sp>
    </p:spTree>
    <p:extLst>
      <p:ext uri="{BB962C8B-B14F-4D97-AF65-F5344CB8AC3E}">
        <p14:creationId xmlns:p14="http://schemas.microsoft.com/office/powerpoint/2010/main" val="23508488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Table">
    <p:spTree>
      <p:nvGrpSpPr>
        <p:cNvPr id="1" name=""/>
        <p:cNvGrpSpPr/>
        <p:nvPr/>
      </p:nvGrpSpPr>
      <p:grpSpPr>
        <a:xfrm>
          <a:off x="0" y="0"/>
          <a:ext cx="0" cy="0"/>
          <a:chOff x="0" y="0"/>
          <a:chExt cx="0" cy="0"/>
        </a:xfrm>
      </p:grpSpPr>
      <p:sp>
        <p:nvSpPr>
          <p:cNvPr id="3" name="Table Placeholder 2"/>
          <p:cNvSpPr>
            <a:spLocks noGrp="1"/>
          </p:cNvSpPr>
          <p:nvPr>
            <p:ph type="tbl" idx="1"/>
          </p:nvPr>
        </p:nvSpPr>
        <p:spPr>
          <a:xfrm>
            <a:off x="685800" y="1981200"/>
            <a:ext cx="7772400" cy="4114800"/>
          </a:xfrm>
        </p:spPr>
        <p:txBody>
          <a:bodyPr/>
          <a:lstStyle/>
          <a:p>
            <a:pPr lvl="0"/>
            <a:endParaRPr lang="en-US" noProof="0" dirty="0" smtClean="0"/>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Confidential - Not to be shared outside of PDO/PDO contractors </a:t>
            </a:r>
            <a:endParaRPr lang="en-US"/>
          </a:p>
        </p:txBody>
      </p:sp>
      <p:sp>
        <p:nvSpPr>
          <p:cNvPr id="6" name="Rectangle 6"/>
          <p:cNvSpPr>
            <a:spLocks noGrp="1" noChangeArrowheads="1"/>
          </p:cNvSpPr>
          <p:nvPr>
            <p:ph type="sldNum" sz="quarter" idx="12"/>
          </p:nvPr>
        </p:nvSpPr>
        <p:spPr/>
        <p:txBody>
          <a:bodyPr/>
          <a:lstStyle>
            <a:lvl1pPr algn="ctr">
              <a:defRPr/>
            </a:lvl1pPr>
          </a:lstStyle>
          <a:p>
            <a:pPr>
              <a:defRPr/>
            </a:pPr>
            <a:fld id="{CF1380D9-E0BB-484F-BE96-17EE0360769A}" type="slidenum">
              <a:rPr lang="en-US"/>
              <a:pPr>
                <a:defRPr/>
              </a:pPr>
              <a:t>‹#›</a:t>
            </a:fld>
            <a:endParaRPr lang="en-US"/>
          </a:p>
        </p:txBody>
      </p:sp>
    </p:spTree>
    <p:extLst>
      <p:ext uri="{BB962C8B-B14F-4D97-AF65-F5344CB8AC3E}">
        <p14:creationId xmlns:p14="http://schemas.microsoft.com/office/powerpoint/2010/main" val="156103456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r>
              <a:rPr lang="en-US" smtClean="0"/>
              <a:t>Confidential - Not to be shared outside of PDO/PDO contractors </a:t>
            </a:r>
            <a:endParaRPr lang="en-US"/>
          </a:p>
        </p:txBody>
      </p:sp>
      <p:sp>
        <p:nvSpPr>
          <p:cNvPr id="1030" name="Rectangle 6"/>
          <p:cNvSpPr>
            <a:spLocks noGrp="1" noChangeArrowheads="1"/>
          </p:cNvSpPr>
          <p:nvPr>
            <p:ph type="sldNum" sz="quarter" idx="4"/>
          </p:nvPr>
        </p:nvSpPr>
        <p:spPr bwMode="auto">
          <a:xfrm>
            <a:off x="70104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10281B74-92C0-4899-8AEC-B63DF05B8251}" type="slidenum">
              <a:rPr lang="en-US"/>
              <a:pPr>
                <a:defRPr/>
              </a:pPr>
              <a:t>‹#›</a:t>
            </a:fld>
            <a:endParaRPr lang="en-US"/>
          </a:p>
        </p:txBody>
      </p:sp>
      <p:sp>
        <p:nvSpPr>
          <p:cNvPr id="7" name="TextBox 6"/>
          <p:cNvSpPr txBox="1"/>
          <p:nvPr userDrawn="1"/>
        </p:nvSpPr>
        <p:spPr>
          <a:xfrm>
            <a:off x="762000" y="228600"/>
            <a:ext cx="7467600" cy="400050"/>
          </a:xfrm>
          <a:prstGeom prst="rect">
            <a:avLst/>
          </a:prstGeom>
          <a:noFill/>
        </p:spPr>
        <p:txBody>
          <a:bodyPr>
            <a:spAutoFit/>
          </a:bodyPr>
          <a:lstStyle/>
          <a:p>
            <a:pPr>
              <a:defRPr/>
            </a:pPr>
            <a:r>
              <a:rPr lang="en-US" sz="2000" b="1" i="1" kern="0" dirty="0">
                <a:solidFill>
                  <a:srgbClr val="CCCCFF"/>
                </a:solidFill>
                <a:latin typeface="Arial"/>
                <a:ea typeface="+mj-ea"/>
                <a:cs typeface="Arial"/>
              </a:rPr>
              <a:t>Main contractor name – LTI# - Date of incident</a:t>
            </a:r>
            <a:endParaRPr lang="en-US" dirty="0"/>
          </a:p>
        </p:txBody>
      </p:sp>
      <p:sp>
        <p:nvSpPr>
          <p:cNvPr id="8" name="Rectangle 7"/>
          <p:cNvSpPr/>
          <p:nvPr userDrawn="1"/>
        </p:nvSpPr>
        <p:spPr bwMode="auto">
          <a:xfrm>
            <a:off x="0" y="0"/>
            <a:ext cx="9144000" cy="68580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a:lstStyle/>
          <a:p>
            <a:pPr>
              <a:defRPr/>
            </a:pPr>
            <a:endParaRPr lang="en-US"/>
          </a:p>
        </p:txBody>
      </p:sp>
      <p:pic>
        <p:nvPicPr>
          <p:cNvPr id="1032" name="Content Placeholder 3" descr="PPT option1.jpg"/>
          <p:cNvPicPr>
            <a:picLocks noChangeAspect="1"/>
          </p:cNvPicPr>
          <p:nvPr userDrawn="1"/>
        </p:nvPicPr>
        <p:blipFill>
          <a:blip r:embed="rId6" cstate="email"/>
          <a:srcRect/>
          <a:stretch>
            <a:fillRect/>
          </a:stretch>
        </p:blipFill>
        <p:spPr bwMode="auto">
          <a:xfrm>
            <a:off x="-11113" y="0"/>
            <a:ext cx="9155113" cy="6858000"/>
          </a:xfrm>
          <a:prstGeom prst="rect">
            <a:avLst/>
          </a:prstGeom>
          <a:noFill/>
          <a:ln w="9525">
            <a:noFill/>
            <a:miter lim="800000"/>
            <a:headEnd/>
            <a:tailEnd/>
          </a:ln>
        </p:spPr>
      </p:pic>
    </p:spTree>
    <p:extLst>
      <p:ext uri="{BB962C8B-B14F-4D97-AF65-F5344CB8AC3E}">
        <p14:creationId xmlns:p14="http://schemas.microsoft.com/office/powerpoint/2010/main" val="4109693040"/>
      </p:ext>
    </p:extLst>
  </p:cSld>
  <p:clrMap bg1="lt1" tx1="dk1" bg2="lt2" tx2="dk2" accent1="accent1" accent2="accent2" accent3="accent3" accent4="accent4" accent5="accent5" accent6="accent6" hlink="hlink" folHlink="folHlink"/>
  <p:sldLayoutIdLst>
    <p:sldLayoutId id="2147483682" r:id="rId1"/>
    <p:sldLayoutId id="2147483683" r:id="rId2"/>
    <p:sldLayoutId id="2147483684" r:id="rId3"/>
    <p:sldLayoutId id="2147483685" r:id="rId4"/>
  </p:sldLayoutIdLst>
  <p:hf hdr="0" dt="0"/>
  <p:txStyles>
    <p:titleStyle>
      <a:lvl1pPr algn="ctr" rtl="0" eaLnBrk="0" fontAlgn="base" hangingPunct="0">
        <a:spcBef>
          <a:spcPct val="0"/>
        </a:spcBef>
        <a:spcAft>
          <a:spcPct val="0"/>
        </a:spcAft>
        <a:defRPr sz="2000" i="1">
          <a:solidFill>
            <a:schemeClr val="hlink"/>
          </a:solidFill>
          <a:latin typeface="+mj-lt"/>
          <a:ea typeface="+mj-ea"/>
          <a:cs typeface="+mj-cs"/>
        </a:defRPr>
      </a:lvl1pPr>
      <a:lvl2pPr algn="ctr" rtl="0" eaLnBrk="0" fontAlgn="base" hangingPunct="0">
        <a:spcBef>
          <a:spcPct val="0"/>
        </a:spcBef>
        <a:spcAft>
          <a:spcPct val="0"/>
        </a:spcAft>
        <a:defRPr sz="2000" i="1">
          <a:solidFill>
            <a:schemeClr val="hlink"/>
          </a:solidFill>
          <a:latin typeface="Arial" charset="0"/>
          <a:cs typeface="Arial" charset="0"/>
        </a:defRPr>
      </a:lvl2pPr>
      <a:lvl3pPr algn="ctr" rtl="0" eaLnBrk="0" fontAlgn="base" hangingPunct="0">
        <a:spcBef>
          <a:spcPct val="0"/>
        </a:spcBef>
        <a:spcAft>
          <a:spcPct val="0"/>
        </a:spcAft>
        <a:defRPr sz="2000" i="1">
          <a:solidFill>
            <a:schemeClr val="hlink"/>
          </a:solidFill>
          <a:latin typeface="Arial" charset="0"/>
          <a:cs typeface="Arial" charset="0"/>
        </a:defRPr>
      </a:lvl3pPr>
      <a:lvl4pPr algn="ctr" rtl="0" eaLnBrk="0" fontAlgn="base" hangingPunct="0">
        <a:spcBef>
          <a:spcPct val="0"/>
        </a:spcBef>
        <a:spcAft>
          <a:spcPct val="0"/>
        </a:spcAft>
        <a:defRPr sz="2000" i="1">
          <a:solidFill>
            <a:schemeClr val="hlink"/>
          </a:solidFill>
          <a:latin typeface="Arial" charset="0"/>
          <a:cs typeface="Arial" charset="0"/>
        </a:defRPr>
      </a:lvl4pPr>
      <a:lvl5pPr algn="ctr" rtl="0" eaLnBrk="0" fontAlgn="base" hangingPunct="0">
        <a:spcBef>
          <a:spcPct val="0"/>
        </a:spcBef>
        <a:spcAft>
          <a:spcPct val="0"/>
        </a:spcAft>
        <a:defRPr sz="2000" i="1">
          <a:solidFill>
            <a:schemeClr val="hlink"/>
          </a:solidFill>
          <a:latin typeface="Arial" charset="0"/>
          <a:cs typeface="Arial" charset="0"/>
        </a:defRPr>
      </a:lvl5pPr>
      <a:lvl6pPr marL="457200" algn="ctr" rtl="0" eaLnBrk="0" fontAlgn="base" hangingPunct="0">
        <a:spcBef>
          <a:spcPct val="0"/>
        </a:spcBef>
        <a:spcAft>
          <a:spcPct val="0"/>
        </a:spcAft>
        <a:defRPr sz="2800">
          <a:solidFill>
            <a:schemeClr val="hlink"/>
          </a:solidFill>
          <a:latin typeface="Arial" charset="0"/>
          <a:cs typeface="Arial" charset="0"/>
        </a:defRPr>
      </a:lvl6pPr>
      <a:lvl7pPr marL="914400" algn="ctr" rtl="0" eaLnBrk="0" fontAlgn="base" hangingPunct="0">
        <a:spcBef>
          <a:spcPct val="0"/>
        </a:spcBef>
        <a:spcAft>
          <a:spcPct val="0"/>
        </a:spcAft>
        <a:defRPr sz="2800">
          <a:solidFill>
            <a:schemeClr val="hlink"/>
          </a:solidFill>
          <a:latin typeface="Arial" charset="0"/>
          <a:cs typeface="Arial" charset="0"/>
        </a:defRPr>
      </a:lvl7pPr>
      <a:lvl8pPr marL="1371600" algn="ctr" rtl="0" eaLnBrk="0" fontAlgn="base" hangingPunct="0">
        <a:spcBef>
          <a:spcPct val="0"/>
        </a:spcBef>
        <a:spcAft>
          <a:spcPct val="0"/>
        </a:spcAft>
        <a:defRPr sz="2800">
          <a:solidFill>
            <a:schemeClr val="hlink"/>
          </a:solidFill>
          <a:latin typeface="Arial" charset="0"/>
          <a:cs typeface="Arial" charset="0"/>
        </a:defRPr>
      </a:lvl8pPr>
      <a:lvl9pPr marL="1828800" algn="ctr" rtl="0" eaLnBrk="0" fontAlgn="base" hangingPunct="0">
        <a:spcBef>
          <a:spcPct val="0"/>
        </a:spcBef>
        <a:spcAft>
          <a:spcPct val="0"/>
        </a:spcAft>
        <a:defRPr sz="2800">
          <a:solidFill>
            <a:schemeClr val="hlink"/>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14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3.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Picture 12"/>
          <p:cNvPicPr>
            <a:picLocks noChangeAspect="1"/>
          </p:cNvPicPr>
          <p:nvPr/>
        </p:nvPicPr>
        <p:blipFill rotWithShape="1">
          <a:blip r:embed="rId3" cstate="print"/>
          <a:srcRect l="3735"/>
          <a:stretch/>
        </p:blipFill>
        <p:spPr>
          <a:xfrm>
            <a:off x="5453418" y="924802"/>
            <a:ext cx="3538182" cy="2158748"/>
          </a:xfrm>
          <a:prstGeom prst="rect">
            <a:avLst/>
          </a:prstGeom>
        </p:spPr>
      </p:pic>
      <p:pic>
        <p:nvPicPr>
          <p:cNvPr id="19" name="Picture 2"/>
          <p:cNvPicPr>
            <a:picLocks noChangeAspect="1" noChangeArrowheads="1"/>
          </p:cNvPicPr>
          <p:nvPr/>
        </p:nvPicPr>
        <p:blipFill>
          <a:blip r:embed="rId4" cstate="email"/>
          <a:srcRect/>
          <a:stretch>
            <a:fillRect/>
          </a:stretch>
        </p:blipFill>
        <p:spPr bwMode="auto">
          <a:xfrm rot="10800000">
            <a:off x="5486400" y="3233053"/>
            <a:ext cx="3505200" cy="2634343"/>
          </a:xfrm>
          <a:prstGeom prst="rect">
            <a:avLst/>
          </a:prstGeom>
          <a:noFill/>
          <a:ln w="9525">
            <a:noFill/>
            <a:miter lim="800000"/>
            <a:headEnd/>
            <a:tailEnd/>
          </a:ln>
        </p:spPr>
      </p:pic>
      <p:sp>
        <p:nvSpPr>
          <p:cNvPr id="14339" name="Text Box 2"/>
          <p:cNvSpPr txBox="1">
            <a:spLocks noChangeArrowheads="1"/>
          </p:cNvSpPr>
          <p:nvPr/>
        </p:nvSpPr>
        <p:spPr bwMode="auto">
          <a:xfrm>
            <a:off x="152400" y="924802"/>
            <a:ext cx="5240288" cy="4501232"/>
          </a:xfrm>
          <a:prstGeom prst="rect">
            <a:avLst/>
          </a:prstGeom>
          <a:noFill/>
          <a:ln w="19050">
            <a:noFill/>
            <a:miter lim="800000"/>
            <a:headEnd/>
            <a:tailEnd/>
          </a:ln>
        </p:spPr>
        <p:txBody>
          <a:bodyPr wrap="square">
            <a:spAutoFit/>
          </a:bodyPr>
          <a:lstStyle/>
          <a:p>
            <a:pPr marL="114300" marR="0" lvl="0" indent="-114300" algn="just" defTabSz="914400" rtl="0" eaLnBrk="0" fontAlgn="base" latinLnBrk="0" hangingPunct="0">
              <a:lnSpc>
                <a:spcPct val="100000"/>
              </a:lnSpc>
              <a:spcBef>
                <a:spcPct val="0"/>
              </a:spcBef>
              <a:spcAft>
                <a:spcPct val="0"/>
              </a:spcAft>
              <a:buClrTx/>
              <a:buSzTx/>
              <a:buFontTx/>
              <a:buNone/>
              <a:tabLst/>
              <a:defRPr/>
            </a:pPr>
            <a:r>
              <a:rPr kumimoji="0" lang="en-GB" sz="1200" b="1" i="0" u="none" strike="noStrike" kern="1200" cap="none" spc="0" normalizeH="0" baseline="0" noProof="0" dirty="0">
                <a:ln>
                  <a:noFill/>
                </a:ln>
                <a:solidFill>
                  <a:srgbClr val="333399"/>
                </a:solidFill>
                <a:effectLst/>
                <a:uLnTx/>
                <a:uFillTx/>
                <a:latin typeface="Tahoma" pitchFamily="34" charset="0"/>
                <a:ea typeface="+mn-ea"/>
                <a:cs typeface="+mn-cs"/>
              </a:rPr>
              <a:t>Date:</a:t>
            </a:r>
            <a:r>
              <a:rPr kumimoji="0" lang="en-US" sz="1200" b="1" i="0" u="none" strike="noStrike" kern="1200" cap="none" spc="0" normalizeH="0" baseline="0" noProof="0" dirty="0">
                <a:ln>
                  <a:noFill/>
                </a:ln>
                <a:solidFill>
                  <a:srgbClr val="333399"/>
                </a:solidFill>
                <a:effectLst/>
                <a:uLnTx/>
                <a:uFillTx/>
                <a:latin typeface="Tahoma" pitchFamily="34" charset="0"/>
                <a:ea typeface="+mn-ea"/>
                <a:cs typeface="+mn-cs"/>
              </a:rPr>
              <a:t> </a:t>
            </a:r>
            <a:r>
              <a:rPr kumimoji="0" lang="en-US" sz="1200" b="1" i="0" u="none" strike="noStrike" kern="1200" cap="none" spc="0" normalizeH="0" baseline="0" noProof="0" dirty="0" smtClean="0">
                <a:ln>
                  <a:noFill/>
                </a:ln>
                <a:solidFill>
                  <a:srgbClr val="333399"/>
                </a:solidFill>
                <a:effectLst/>
                <a:uLnTx/>
                <a:uFillTx/>
                <a:latin typeface="Tahoma" pitchFamily="34" charset="0"/>
                <a:ea typeface="+mn-ea"/>
                <a:cs typeface="+mn-cs"/>
              </a:rPr>
              <a:t>02.07.2018                       </a:t>
            </a:r>
            <a:r>
              <a:rPr kumimoji="0" lang="en-US" sz="1200" b="1" i="0" u="none" strike="noStrike" kern="1200" cap="none" spc="0" normalizeH="0" baseline="0" noProof="0" dirty="0">
                <a:ln>
                  <a:noFill/>
                </a:ln>
                <a:solidFill>
                  <a:srgbClr val="333399"/>
                </a:solidFill>
                <a:effectLst/>
                <a:uLnTx/>
                <a:uFillTx/>
                <a:latin typeface="Tahoma" pitchFamily="34" charset="0"/>
                <a:ea typeface="+mn-ea"/>
                <a:cs typeface="+mn-cs"/>
              </a:rPr>
              <a:t>Incident </a:t>
            </a:r>
            <a:r>
              <a:rPr kumimoji="0" lang="en-US" sz="1200" b="1" i="0" u="none" strike="noStrike" kern="1200" cap="none" spc="0" normalizeH="0" baseline="0" noProof="0" dirty="0" smtClean="0">
                <a:ln>
                  <a:noFill/>
                </a:ln>
                <a:solidFill>
                  <a:srgbClr val="333399"/>
                </a:solidFill>
                <a:effectLst/>
                <a:uLnTx/>
                <a:uFillTx/>
                <a:latin typeface="Tahoma" pitchFamily="34" charset="0"/>
                <a:ea typeface="+mn-ea"/>
                <a:cs typeface="+mn-cs"/>
              </a:rPr>
              <a:t>title: LTI MVI</a:t>
            </a:r>
            <a:endParaRPr kumimoji="0" lang="en-US" sz="1400" b="1" i="0" u="none" strike="noStrike" kern="1200" cap="none" spc="0" normalizeH="0" baseline="0" noProof="0" dirty="0" smtClean="0">
              <a:ln>
                <a:noFill/>
              </a:ln>
              <a:solidFill>
                <a:srgbClr val="FF0000"/>
              </a:solidFill>
              <a:effectLst/>
              <a:uLnTx/>
              <a:uFillTx/>
              <a:latin typeface="Tahoma" pitchFamily="34" charset="0"/>
              <a:ea typeface="+mn-ea"/>
              <a:cs typeface="+mn-cs"/>
            </a:endParaRPr>
          </a:p>
          <a:p>
            <a:pPr marL="114300" marR="0" lvl="0" indent="-114300" algn="just" defTabSz="914400" rtl="0" eaLnBrk="0" fontAlgn="base" latinLnBrk="0" hangingPunct="0">
              <a:lnSpc>
                <a:spcPct val="100000"/>
              </a:lnSpc>
              <a:spcBef>
                <a:spcPct val="0"/>
              </a:spcBef>
              <a:spcAft>
                <a:spcPct val="0"/>
              </a:spcAft>
              <a:buClrTx/>
              <a:buSzTx/>
              <a:buFontTx/>
              <a:buNone/>
              <a:tabLst/>
              <a:defRPr/>
            </a:pPr>
            <a:endParaRPr kumimoji="0" lang="en-US" sz="1400" b="1" i="0" u="none" strike="noStrike" kern="1200" cap="none" spc="0" normalizeH="0" baseline="0" noProof="0" dirty="0" smtClean="0">
              <a:ln>
                <a:noFill/>
              </a:ln>
              <a:solidFill>
                <a:srgbClr val="FF0000"/>
              </a:solidFill>
              <a:effectLst/>
              <a:uLnTx/>
              <a:uFillTx/>
              <a:latin typeface="Tahoma" pitchFamily="34" charset="0"/>
              <a:ea typeface="+mn-ea"/>
              <a:cs typeface="+mn-cs"/>
            </a:endParaRPr>
          </a:p>
          <a:p>
            <a:pPr marL="114300" marR="0" lvl="0" indent="-114300" algn="just" defTabSz="914400" rtl="0" eaLnBrk="0" fontAlgn="base" latinLnBrk="0" hangingPunct="0">
              <a:lnSpc>
                <a:spcPct val="100000"/>
              </a:lnSpc>
              <a:spcBef>
                <a:spcPct val="0"/>
              </a:spcBef>
              <a:spcAft>
                <a:spcPct val="0"/>
              </a:spcAft>
              <a:buClrTx/>
              <a:buSzTx/>
              <a:buFontTx/>
              <a:buNone/>
              <a:tabLst/>
              <a:defRPr/>
            </a:pPr>
            <a:r>
              <a:rPr kumimoji="0" lang="en-US" sz="1400" b="1" i="0" u="none" strike="noStrike" kern="1200" cap="none" spc="0" normalizeH="0" baseline="0" noProof="0" dirty="0" smtClean="0">
                <a:ln>
                  <a:noFill/>
                </a:ln>
                <a:solidFill>
                  <a:srgbClr val="FF0000"/>
                </a:solidFill>
                <a:effectLst/>
                <a:uLnTx/>
                <a:uFillTx/>
                <a:latin typeface="Tahoma" pitchFamily="34" charset="0"/>
                <a:ea typeface="+mn-ea"/>
                <a:cs typeface="+mn-cs"/>
              </a:rPr>
              <a:t>What </a:t>
            </a:r>
            <a:r>
              <a:rPr kumimoji="0" lang="en-US" sz="1400" b="1" i="0" u="none" strike="noStrike" kern="1200" cap="none" spc="0" normalizeH="0" baseline="0" noProof="0" dirty="0">
                <a:ln>
                  <a:noFill/>
                </a:ln>
                <a:solidFill>
                  <a:srgbClr val="FF0000"/>
                </a:solidFill>
                <a:effectLst/>
                <a:uLnTx/>
                <a:uFillTx/>
                <a:latin typeface="Tahoma" pitchFamily="34" charset="0"/>
                <a:ea typeface="+mn-ea"/>
                <a:cs typeface="+mn-cs"/>
              </a:rPr>
              <a:t>happened</a:t>
            </a:r>
            <a:r>
              <a:rPr kumimoji="0" lang="en-US" sz="1400" b="1" i="0" u="none" strike="noStrike" kern="1200" cap="none" spc="0" normalizeH="0" baseline="0" noProof="0" dirty="0" smtClean="0">
                <a:ln>
                  <a:noFill/>
                </a:ln>
                <a:solidFill>
                  <a:srgbClr val="FF0000"/>
                </a:solidFill>
                <a:effectLst/>
                <a:uLnTx/>
                <a:uFillTx/>
                <a:latin typeface="Tahoma" pitchFamily="34" charset="0"/>
                <a:ea typeface="+mn-ea"/>
                <a:cs typeface="+mn-cs"/>
              </a:rPr>
              <a:t>?</a:t>
            </a:r>
            <a:endParaRPr kumimoji="0" lang="en-US" sz="1100" b="0" i="0" u="none" strike="noStrike" kern="1200" cap="none" spc="0" normalizeH="0" baseline="0" noProof="0" dirty="0" smtClean="0">
              <a:ln>
                <a:noFill/>
              </a:ln>
              <a:solidFill>
                <a:srgbClr val="000000"/>
              </a:solidFill>
              <a:effectLst/>
              <a:uLnTx/>
              <a:uFillTx/>
              <a:latin typeface="Tahoma" pitchFamily="34" charset="0"/>
              <a:ea typeface="+mn-ea"/>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400" b="0" i="0" u="none" strike="noStrike" kern="1200" cap="none" spc="0" normalizeH="0" baseline="0" noProof="0" dirty="0" smtClean="0">
                <a:ln>
                  <a:noFill/>
                </a:ln>
                <a:solidFill>
                  <a:srgbClr val="000000"/>
                </a:solidFill>
                <a:effectLst/>
                <a:uLnTx/>
                <a:uFillTx/>
                <a:latin typeface="Calibri" panose="020F0502020204030204" pitchFamily="34" charset="0"/>
                <a:ea typeface="Segoe UI" panose="020B0502040204020203" pitchFamily="34" charset="0"/>
                <a:cs typeface="Segoe UI" panose="020B0502040204020203" pitchFamily="34" charset="0"/>
              </a:rPr>
              <a:t>Vehicle was </a:t>
            </a: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Segoe UI" panose="020B0502040204020203" pitchFamily="34" charset="0"/>
                <a:cs typeface="Segoe UI" panose="020B0502040204020203" pitchFamily="34" charset="0"/>
              </a:rPr>
              <a:t>travelling towards Muscat from </a:t>
            </a:r>
            <a:r>
              <a:rPr kumimoji="0" lang="en-US" sz="1400" b="0" i="0" u="none" strike="noStrike" kern="1200" cap="none" spc="0" normalizeH="0" baseline="0" noProof="0" dirty="0" err="1">
                <a:ln>
                  <a:noFill/>
                </a:ln>
                <a:solidFill>
                  <a:srgbClr val="000000"/>
                </a:solidFill>
                <a:effectLst/>
                <a:uLnTx/>
                <a:uFillTx/>
                <a:latin typeface="Calibri" panose="020F0502020204030204" pitchFamily="34" charset="0"/>
                <a:ea typeface="Segoe UI" panose="020B0502040204020203" pitchFamily="34" charset="0"/>
                <a:cs typeface="Segoe UI" panose="020B0502040204020203" pitchFamily="34" charset="0"/>
              </a:rPr>
              <a:t>Mussanah</a:t>
            </a: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Segoe UI" panose="020B0502040204020203" pitchFamily="34" charset="0"/>
                <a:cs typeface="Segoe UI" panose="020B0502040204020203" pitchFamily="34" charset="0"/>
              </a:rPr>
              <a:t> with a full load of pipes </a:t>
            </a:r>
            <a:r>
              <a:rPr kumimoji="0" lang="en-US" sz="1400" b="0" i="0" u="none" strike="noStrike" kern="1200" cap="none" spc="0" normalizeH="0" baseline="0" noProof="0" dirty="0" smtClean="0">
                <a:ln>
                  <a:noFill/>
                </a:ln>
                <a:solidFill>
                  <a:srgbClr val="000000"/>
                </a:solidFill>
                <a:effectLst/>
                <a:uLnTx/>
                <a:uFillTx/>
                <a:latin typeface="Calibri" panose="020F0502020204030204" pitchFamily="34" charset="0"/>
                <a:ea typeface="Segoe UI" panose="020B0502040204020203" pitchFamily="34" charset="0"/>
                <a:cs typeface="Segoe UI" panose="020B0502040204020203" pitchFamily="34" charset="0"/>
              </a:rPr>
              <a:t>suffered </a:t>
            </a: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Segoe UI" panose="020B0502040204020203" pitchFamily="34" charset="0"/>
                <a:cs typeface="Segoe UI" panose="020B0502040204020203" pitchFamily="34" charset="0"/>
              </a:rPr>
              <a:t>a blow out to the front driver side tyre. The vehicle swerved to the left through both Armco barrier’s to the opposite side of the road before tipping on to the passenger side coming to rest across the carriageway. The load came off of the trailer, 19 of which remained on the highway and 23 of them went down the embankment before coming to a rest on the deserted ground at the bottom off the main highway. A  3rd party vehicle travelling on the opposite side of the carriageway has struck the pipes that were on the road and a second 3rd party vehicle has been reported to also have been involved</a:t>
            </a:r>
            <a:r>
              <a:rPr kumimoji="0" lang="en-US" sz="1400" b="0" i="0" u="none" strike="noStrike" kern="1200" cap="none" spc="0" normalizeH="0" baseline="0" noProof="0" dirty="0" smtClean="0">
                <a:ln>
                  <a:noFill/>
                </a:ln>
                <a:solidFill>
                  <a:srgbClr val="000000"/>
                </a:solidFill>
                <a:effectLst/>
                <a:uLnTx/>
                <a:uFillTx/>
                <a:latin typeface="Calibri" panose="020F0502020204030204" pitchFamily="34" charset="0"/>
                <a:ea typeface="Segoe UI" panose="020B0502040204020203" pitchFamily="34" charset="0"/>
                <a:cs typeface="Segoe UI" panose="020B0502040204020203" pitchFamily="34" charset="0"/>
              </a:rPr>
              <a:t>.</a:t>
            </a:r>
            <a:endPar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Segoe UI" panose="020B0502040204020203" pitchFamily="34" charset="0"/>
              <a:cs typeface="Segoe UI" panose="020B0502040204020203" pitchFamily="34" charset="0"/>
            </a:endParaRPr>
          </a:p>
          <a:p>
            <a:pPr marL="114300" marR="0" lvl="0" indent="-114300" algn="just" defTabSz="914400" rtl="0" eaLnBrk="0" fontAlgn="base" latinLnBrk="0" hangingPunct="0">
              <a:lnSpc>
                <a:spcPct val="100000"/>
              </a:lnSpc>
              <a:spcBef>
                <a:spcPct val="0"/>
              </a:spcBef>
              <a:spcAft>
                <a:spcPct val="0"/>
              </a:spcAft>
              <a:buClrTx/>
              <a:buSzTx/>
              <a:buFontTx/>
              <a:buNone/>
              <a:tabLst/>
              <a:defRPr/>
            </a:pPr>
            <a:endParaRPr kumimoji="0" lang="en-US" sz="1050" b="1" i="0" u="none" strike="noStrike" kern="1200" cap="none" spc="0" normalizeH="0" baseline="0" noProof="0" dirty="0" smtClean="0">
              <a:ln>
                <a:noFill/>
              </a:ln>
              <a:solidFill>
                <a:srgbClr val="333399"/>
              </a:solidFill>
              <a:effectLst/>
              <a:uLnTx/>
              <a:uFillTx/>
              <a:latin typeface="Tahoma" pitchFamily="34" charset="0"/>
              <a:ea typeface="+mn-ea"/>
              <a:cs typeface="+mn-cs"/>
            </a:endParaRPr>
          </a:p>
          <a:p>
            <a:pPr marL="114300" marR="0" lvl="0" indent="-114300" algn="just" defTabSz="914400" rtl="0" eaLnBrk="0" fontAlgn="base" latinLnBrk="0" hangingPunct="0">
              <a:lnSpc>
                <a:spcPct val="100000"/>
              </a:lnSpc>
              <a:spcBef>
                <a:spcPct val="0"/>
              </a:spcBef>
              <a:spcAft>
                <a:spcPct val="0"/>
              </a:spcAft>
              <a:buClrTx/>
              <a:buSzTx/>
              <a:buFontTx/>
              <a:buNone/>
              <a:tabLst/>
              <a:defRPr/>
            </a:pPr>
            <a:r>
              <a:rPr kumimoji="0" lang="en-US" sz="1600" b="1" i="0" u="none" strike="noStrike" kern="1200" cap="none" spc="0" normalizeH="0" baseline="0" noProof="0" dirty="0" smtClean="0">
                <a:ln>
                  <a:noFill/>
                </a:ln>
                <a:solidFill>
                  <a:srgbClr val="333399"/>
                </a:solidFill>
                <a:effectLst/>
                <a:uLnTx/>
                <a:uFillTx/>
                <a:latin typeface="Tahoma" pitchFamily="34" charset="0"/>
                <a:ea typeface="+mn-ea"/>
                <a:cs typeface="+mn-cs"/>
              </a:rPr>
              <a:t>Your </a:t>
            </a:r>
            <a:r>
              <a:rPr kumimoji="0" lang="en-US" sz="1600" b="1" i="0" u="none" strike="noStrike" kern="1200" cap="none" spc="0" normalizeH="0" baseline="0" noProof="0" dirty="0">
                <a:ln>
                  <a:noFill/>
                </a:ln>
                <a:solidFill>
                  <a:srgbClr val="333399"/>
                </a:solidFill>
                <a:effectLst/>
                <a:uLnTx/>
                <a:uFillTx/>
                <a:latin typeface="Tahoma" pitchFamily="34" charset="0"/>
                <a:ea typeface="+mn-ea"/>
                <a:cs typeface="+mn-cs"/>
              </a:rPr>
              <a:t>learning from this incident</a:t>
            </a:r>
            <a:r>
              <a:rPr kumimoji="0" lang="en-US" sz="1600" b="1" i="0" u="none" strike="noStrike" kern="1200" cap="none" spc="0" normalizeH="0" baseline="0" noProof="0" dirty="0" smtClean="0">
                <a:ln>
                  <a:noFill/>
                </a:ln>
                <a:solidFill>
                  <a:srgbClr val="333399"/>
                </a:solidFill>
                <a:effectLst/>
                <a:uLnTx/>
                <a:uFillTx/>
                <a:latin typeface="Tahoma" pitchFamily="34" charset="0"/>
                <a:ea typeface="+mn-ea"/>
                <a:cs typeface="+mn-cs"/>
              </a:rPr>
              <a:t>..</a:t>
            </a:r>
          </a:p>
          <a:p>
            <a:pPr marL="114300" marR="0" lvl="0" indent="-114300" algn="just" defTabSz="914400" rtl="0" eaLnBrk="0" fontAlgn="base" latinLnBrk="0" hangingPunct="0">
              <a:lnSpc>
                <a:spcPct val="100000"/>
              </a:lnSpc>
              <a:spcBef>
                <a:spcPct val="0"/>
              </a:spcBef>
              <a:spcAft>
                <a:spcPct val="0"/>
              </a:spcAft>
              <a:buClrTx/>
              <a:buSzTx/>
              <a:buFontTx/>
              <a:buNone/>
              <a:tabLst/>
              <a:defRPr/>
            </a:pPr>
            <a:endParaRPr kumimoji="0" lang="en-US" sz="1000" b="1" i="0" u="none" strike="noStrike" kern="1200" cap="none" spc="0" normalizeH="0" baseline="0" noProof="0" dirty="0">
              <a:ln>
                <a:noFill/>
              </a:ln>
              <a:solidFill>
                <a:srgbClr val="333399"/>
              </a:solidFill>
              <a:effectLst/>
              <a:uLnTx/>
              <a:uFillTx/>
              <a:latin typeface="Tahoma" pitchFamily="34" charset="0"/>
              <a:ea typeface="+mn-ea"/>
              <a:cs typeface="+mn-cs"/>
            </a:endParaRPr>
          </a:p>
          <a:p>
            <a:pPr marL="60325" marR="0" lvl="0" indent="-60325" algn="l" defTabSz="914400" rtl="0" eaLnBrk="1" fontAlgn="base" latinLnBrk="0" hangingPunct="1">
              <a:lnSpc>
                <a:spcPct val="100000"/>
              </a:lnSpc>
              <a:spcBef>
                <a:spcPct val="0"/>
              </a:spcBef>
              <a:spcAft>
                <a:spcPct val="0"/>
              </a:spcAft>
              <a:buClrTx/>
              <a:buSzTx/>
              <a:buFont typeface="Arial" pitchFamily="34" charset="0"/>
              <a:buChar char="•"/>
              <a:tabLst/>
              <a:defRPr/>
            </a:pPr>
            <a:r>
              <a:rPr kumimoji="0" lang="en-US" sz="1200" b="0" i="0" u="none" strike="noStrike" kern="1200" cap="none" spc="0" normalizeH="0" baseline="0" noProof="0" dirty="0" smtClean="0">
                <a:ln>
                  <a:noFill/>
                </a:ln>
                <a:solidFill>
                  <a:srgbClr val="000000"/>
                </a:solidFill>
                <a:effectLst/>
                <a:uLnTx/>
                <a:uFillTx/>
                <a:latin typeface="Arial"/>
                <a:ea typeface="Times New Roman"/>
                <a:cs typeface="Times New Roman"/>
              </a:rPr>
              <a:t> </a:t>
            </a:r>
            <a:r>
              <a:rPr kumimoji="0" lang="en-US" sz="1400" b="0" i="0" u="none" strike="noStrike" kern="1200" cap="none" spc="0" normalizeH="0" baseline="0" noProof="0" dirty="0" smtClean="0">
                <a:ln>
                  <a:noFill/>
                </a:ln>
                <a:solidFill>
                  <a:srgbClr val="000000"/>
                </a:solidFill>
                <a:effectLst/>
                <a:uLnTx/>
                <a:uFillTx/>
                <a:latin typeface="Calibri" panose="020F0502020204030204" pitchFamily="34" charset="0"/>
                <a:ea typeface="Times New Roman"/>
                <a:cs typeface="Times New Roman"/>
              </a:rPr>
              <a:t>Do you check </a:t>
            </a: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Times New Roman"/>
                <a:cs typeface="Times New Roman"/>
              </a:rPr>
              <a:t>your </a:t>
            </a:r>
            <a:r>
              <a:rPr kumimoji="0" lang="en-US" sz="1400" b="0" i="0" u="none" strike="noStrike" kern="1200" cap="none" spc="0" normalizeH="0" baseline="0" noProof="0" dirty="0" smtClean="0">
                <a:ln>
                  <a:noFill/>
                </a:ln>
                <a:solidFill>
                  <a:srgbClr val="000000"/>
                </a:solidFill>
                <a:effectLst/>
                <a:uLnTx/>
                <a:uFillTx/>
                <a:latin typeface="Calibri" panose="020F0502020204030204" pitchFamily="34" charset="0"/>
                <a:ea typeface="Times New Roman"/>
                <a:cs typeface="Times New Roman"/>
              </a:rPr>
              <a:t>tyre conditions </a:t>
            </a: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Times New Roman"/>
                <a:cs typeface="Times New Roman"/>
              </a:rPr>
              <a:t>regularly</a:t>
            </a:r>
          </a:p>
          <a:p>
            <a:pPr marL="0" marR="0" lvl="0" indent="0" algn="l" defTabSz="914400" rtl="0" eaLnBrk="1" fontAlgn="base" latinLnBrk="0" hangingPunct="1">
              <a:lnSpc>
                <a:spcPct val="100000"/>
              </a:lnSpc>
              <a:spcBef>
                <a:spcPct val="0"/>
              </a:spcBef>
              <a:spcAft>
                <a:spcPct val="0"/>
              </a:spcAft>
              <a:buClrTx/>
              <a:buSzTx/>
              <a:buFont typeface="Arial" pitchFamily="34" charset="0"/>
              <a:buChar char="•"/>
              <a:tabLst/>
              <a:defRPr/>
            </a:pP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Times New Roman"/>
                <a:cs typeface="Times New Roman"/>
              </a:rPr>
              <a:t> </a:t>
            </a:r>
            <a:r>
              <a:rPr kumimoji="0" lang="en-US" sz="1400" b="0" i="0" u="none" strike="noStrike" kern="1200" cap="none" spc="0" normalizeH="0" baseline="0" noProof="0" dirty="0" smtClean="0">
                <a:ln>
                  <a:noFill/>
                </a:ln>
                <a:solidFill>
                  <a:srgbClr val="000000"/>
                </a:solidFill>
                <a:effectLst/>
                <a:uLnTx/>
                <a:uFillTx/>
                <a:latin typeface="Calibri" panose="020F0502020204030204" pitchFamily="34" charset="0"/>
                <a:ea typeface="Times New Roman"/>
                <a:cs typeface="Times New Roman"/>
              </a:rPr>
              <a:t>Do you ensure </a:t>
            </a: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Times New Roman"/>
                <a:cs typeface="Times New Roman"/>
              </a:rPr>
              <a:t>tyre pressures are correct and checked regularly</a:t>
            </a:r>
          </a:p>
          <a:p>
            <a:pPr marL="0" marR="0" lvl="0" indent="0" algn="l" defTabSz="914400" rtl="0" eaLnBrk="1" fontAlgn="base" latinLnBrk="0" hangingPunct="1">
              <a:lnSpc>
                <a:spcPct val="100000"/>
              </a:lnSpc>
              <a:spcBef>
                <a:spcPct val="0"/>
              </a:spcBef>
              <a:spcAft>
                <a:spcPct val="0"/>
              </a:spcAft>
              <a:buClrTx/>
              <a:buSzTx/>
              <a:buFont typeface="Arial" pitchFamily="34" charset="0"/>
              <a:buChar char="•"/>
              <a:tabLst/>
              <a:defRPr/>
            </a:pP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Times New Roman"/>
                <a:cs typeface="Times New Roman"/>
              </a:rPr>
              <a:t> </a:t>
            </a:r>
            <a:r>
              <a:rPr kumimoji="0" lang="en-US" sz="1400" b="0" i="0" u="none" strike="noStrike" kern="1200" cap="none" spc="0" normalizeH="0" baseline="0" noProof="0" dirty="0" smtClean="0">
                <a:ln>
                  <a:noFill/>
                </a:ln>
                <a:solidFill>
                  <a:srgbClr val="000000"/>
                </a:solidFill>
                <a:effectLst/>
                <a:uLnTx/>
                <a:uFillTx/>
                <a:latin typeface="Calibri" panose="020F0502020204030204" pitchFamily="34" charset="0"/>
                <a:ea typeface="Times New Roman"/>
                <a:cs typeface="Times New Roman"/>
              </a:rPr>
              <a:t>Do you ensure </a:t>
            </a: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Times New Roman"/>
                <a:cs typeface="Times New Roman"/>
              </a:rPr>
              <a:t>the </a:t>
            </a:r>
            <a:r>
              <a:rPr kumimoji="0" lang="en-US" sz="1400" b="0" i="0" u="none" strike="noStrike" kern="1200" cap="none" spc="0" normalizeH="0" baseline="0" noProof="0" dirty="0" smtClean="0">
                <a:ln>
                  <a:noFill/>
                </a:ln>
                <a:solidFill>
                  <a:srgbClr val="000000"/>
                </a:solidFill>
                <a:effectLst/>
                <a:uLnTx/>
                <a:uFillTx/>
                <a:latin typeface="Calibri" panose="020F0502020204030204" pitchFamily="34" charset="0"/>
                <a:ea typeface="Times New Roman"/>
                <a:cs typeface="Times New Roman"/>
              </a:rPr>
              <a:t>tyre’s </a:t>
            </a: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Times New Roman"/>
                <a:cs typeface="Times New Roman"/>
              </a:rPr>
              <a:t>are in date (max 4 years</a:t>
            </a:r>
            <a:r>
              <a:rPr kumimoji="0" lang="en-US" sz="1400" b="0" i="0" u="none" strike="noStrike" kern="1200" cap="none" spc="0" normalizeH="0" baseline="0" noProof="0" dirty="0" smtClean="0">
                <a:ln>
                  <a:noFill/>
                </a:ln>
                <a:solidFill>
                  <a:srgbClr val="000000"/>
                </a:solidFill>
                <a:effectLst/>
                <a:uLnTx/>
                <a:uFillTx/>
                <a:latin typeface="Calibri" panose="020F0502020204030204" pitchFamily="34" charset="0"/>
                <a:ea typeface="Times New Roman"/>
                <a:cs typeface="Times New Roman"/>
              </a:rPr>
              <a:t>)</a:t>
            </a:r>
          </a:p>
          <a:p>
            <a:pPr marL="0" marR="0" lvl="0" indent="0" algn="l" defTabSz="914400" rtl="0" eaLnBrk="1" fontAlgn="base" latinLnBrk="0" hangingPunct="1">
              <a:lnSpc>
                <a:spcPct val="100000"/>
              </a:lnSpc>
              <a:spcBef>
                <a:spcPct val="0"/>
              </a:spcBef>
              <a:spcAft>
                <a:spcPct val="0"/>
              </a:spcAft>
              <a:buClrTx/>
              <a:buSzTx/>
              <a:buFont typeface="Arial" pitchFamily="34" charset="0"/>
              <a:buChar char="•"/>
              <a:tabLst/>
              <a:defRPr/>
            </a:pPr>
            <a:r>
              <a:rPr kumimoji="0" lang="en-US" sz="1400" b="0" i="0" u="none" strike="noStrike" kern="1200" cap="none" spc="0" normalizeH="0" baseline="0" noProof="0" dirty="0" smtClean="0">
                <a:ln>
                  <a:noFill/>
                </a:ln>
                <a:solidFill>
                  <a:srgbClr val="000000"/>
                </a:solidFill>
                <a:effectLst/>
                <a:uLnTx/>
                <a:uFillTx/>
                <a:latin typeface="Calibri" panose="020F0502020204030204" pitchFamily="34" charset="0"/>
                <a:cs typeface="Times New Roman"/>
              </a:rPr>
              <a:t> Do you conduct daily vehicle inspection before starting your journey</a:t>
            </a:r>
            <a:endParaRPr kumimoji="0" lang="en-US" sz="1400" b="0" i="0" u="none" strike="noStrike" kern="1200" cap="none" spc="0" normalizeH="0" baseline="0" noProof="0" dirty="0">
              <a:ln>
                <a:noFill/>
              </a:ln>
              <a:solidFill>
                <a:srgbClr val="000000"/>
              </a:solidFill>
              <a:effectLst/>
              <a:uLnTx/>
              <a:uFillTx/>
              <a:latin typeface="Calibri" panose="020F0502020204030204" pitchFamily="34" charset="0"/>
            </a:endParaRPr>
          </a:p>
        </p:txBody>
      </p:sp>
      <p:sp>
        <p:nvSpPr>
          <p:cNvPr id="16" name="Text Box 12"/>
          <p:cNvSpPr txBox="1">
            <a:spLocks noChangeArrowheads="1"/>
          </p:cNvSpPr>
          <p:nvPr/>
        </p:nvSpPr>
        <p:spPr bwMode="auto">
          <a:xfrm>
            <a:off x="1219200" y="0"/>
            <a:ext cx="7056438" cy="646113"/>
          </a:xfrm>
          <a:prstGeom prst="rect">
            <a:avLst/>
          </a:prstGeom>
          <a:noFill/>
          <a:ln w="9525">
            <a:noFill/>
            <a:miter lim="800000"/>
            <a:headEnd/>
            <a:tailEnd/>
          </a:ln>
        </p:spPr>
        <p:txBody>
          <a:bodyPr>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3600" b="1" i="0" u="none" strike="noStrike" kern="1200" cap="none" spc="0" normalizeH="0" baseline="0" noProof="0" dirty="0">
                <a:ln>
                  <a:noFill/>
                </a:ln>
                <a:solidFill>
                  <a:srgbClr val="000000"/>
                </a:solidFill>
                <a:effectLst/>
                <a:uLnTx/>
                <a:uFillTx/>
                <a:latin typeface="Arial"/>
                <a:ea typeface="+mn-ea"/>
                <a:cs typeface="+mn-cs"/>
              </a:rPr>
              <a:t>PDO Second Alert</a:t>
            </a:r>
          </a:p>
        </p:txBody>
      </p:sp>
      <p:grpSp>
        <p:nvGrpSpPr>
          <p:cNvPr id="26633" name="Group 131"/>
          <p:cNvGrpSpPr>
            <a:grpSpLocks/>
          </p:cNvGrpSpPr>
          <p:nvPr/>
        </p:nvGrpSpPr>
        <p:grpSpPr bwMode="auto">
          <a:xfrm>
            <a:off x="8578850" y="2438400"/>
            <a:ext cx="336550" cy="544513"/>
            <a:chOff x="3504" y="544"/>
            <a:chExt cx="2287" cy="1855"/>
          </a:xfrm>
        </p:grpSpPr>
        <p:sp>
          <p:nvSpPr>
            <p:cNvPr id="26635" name="Line 129"/>
            <p:cNvSpPr>
              <a:spLocks noChangeShapeType="1"/>
            </p:cNvSpPr>
            <p:nvPr/>
          </p:nvSpPr>
          <p:spPr bwMode="auto">
            <a:xfrm>
              <a:off x="3504" y="568"/>
              <a:ext cx="2287" cy="1831"/>
            </a:xfrm>
            <a:prstGeom prst="line">
              <a:avLst/>
            </a:prstGeom>
            <a:noFill/>
            <a:ln w="133350">
              <a:solidFill>
                <a:srgbClr val="FF0000"/>
              </a:solidFill>
              <a:round/>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2400" b="0" i="0" u="none" strike="noStrike" kern="1200" cap="none" spc="0" normalizeH="0" baseline="0" noProof="0">
                <a:ln>
                  <a:noFill/>
                </a:ln>
                <a:solidFill>
                  <a:srgbClr val="000000"/>
                </a:solidFill>
                <a:effectLst/>
                <a:uLnTx/>
                <a:uFillTx/>
                <a:latin typeface="Times New Roman" pitchFamily="18" charset="0"/>
                <a:ea typeface="+mn-ea"/>
                <a:cs typeface="+mn-cs"/>
              </a:endParaRPr>
            </a:p>
          </p:txBody>
        </p:sp>
        <p:sp>
          <p:nvSpPr>
            <p:cNvPr id="26636" name="Line 130"/>
            <p:cNvSpPr>
              <a:spLocks noChangeShapeType="1"/>
            </p:cNvSpPr>
            <p:nvPr/>
          </p:nvSpPr>
          <p:spPr bwMode="auto">
            <a:xfrm flipV="1">
              <a:off x="3528" y="544"/>
              <a:ext cx="2144" cy="1807"/>
            </a:xfrm>
            <a:prstGeom prst="line">
              <a:avLst/>
            </a:prstGeom>
            <a:noFill/>
            <a:ln w="133350">
              <a:solidFill>
                <a:srgbClr val="FF0000"/>
              </a:solidFill>
              <a:round/>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2400" b="0" i="0" u="none" strike="noStrike" kern="1200" cap="none" spc="0" normalizeH="0" baseline="0" noProof="0">
                <a:ln>
                  <a:noFill/>
                </a:ln>
                <a:solidFill>
                  <a:srgbClr val="000000"/>
                </a:solidFill>
                <a:effectLst/>
                <a:uLnTx/>
                <a:uFillTx/>
                <a:latin typeface="Times New Roman" pitchFamily="18" charset="0"/>
                <a:ea typeface="+mn-ea"/>
                <a:cs typeface="+mn-cs"/>
              </a:endParaRPr>
            </a:p>
          </p:txBody>
        </p:sp>
      </p:grpSp>
      <p:sp>
        <p:nvSpPr>
          <p:cNvPr id="26634" name="Freeform 132"/>
          <p:cNvSpPr>
            <a:spLocks/>
          </p:cNvSpPr>
          <p:nvPr/>
        </p:nvSpPr>
        <p:spPr bwMode="auto">
          <a:xfrm>
            <a:off x="8458200" y="5257800"/>
            <a:ext cx="457200" cy="457200"/>
          </a:xfrm>
          <a:custGeom>
            <a:avLst/>
            <a:gdLst>
              <a:gd name="T0" fmla="*/ 0 w 1336"/>
              <a:gd name="T1" fmla="*/ 2147483647 h 888"/>
              <a:gd name="T2" fmla="*/ 2147483647 w 1336"/>
              <a:gd name="T3" fmla="*/ 2147483647 h 888"/>
              <a:gd name="T4" fmla="*/ 2147483647 w 1336"/>
              <a:gd name="T5" fmla="*/ 0 h 888"/>
              <a:gd name="T6" fmla="*/ 0 60000 65536"/>
              <a:gd name="T7" fmla="*/ 0 60000 65536"/>
              <a:gd name="T8" fmla="*/ 0 60000 65536"/>
              <a:gd name="T9" fmla="*/ 0 w 1336"/>
              <a:gd name="T10" fmla="*/ 0 h 888"/>
              <a:gd name="T11" fmla="*/ 1336 w 1336"/>
              <a:gd name="T12" fmla="*/ 888 h 888"/>
            </a:gdLst>
            <a:ahLst/>
            <a:cxnLst>
              <a:cxn ang="T6">
                <a:pos x="T0" y="T1"/>
              </a:cxn>
              <a:cxn ang="T7">
                <a:pos x="T2" y="T3"/>
              </a:cxn>
              <a:cxn ang="T8">
                <a:pos x="T4" y="T5"/>
              </a:cxn>
            </a:cxnLst>
            <a:rect l="T9" t="T10" r="T11" b="T12"/>
            <a:pathLst>
              <a:path w="1336" h="888">
                <a:moveTo>
                  <a:pt x="0" y="600"/>
                </a:moveTo>
                <a:lnTo>
                  <a:pt x="312" y="888"/>
                </a:lnTo>
                <a:lnTo>
                  <a:pt x="1336" y="0"/>
                </a:lnTo>
              </a:path>
            </a:pathLst>
          </a:custGeom>
          <a:noFill/>
          <a:ln w="133350">
            <a:solidFill>
              <a:srgbClr val="00FF00"/>
            </a:solidFill>
            <a:round/>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2400" b="0" i="0" u="none" strike="noStrike" kern="1200" cap="none" spc="0" normalizeH="0" baseline="0" noProof="0">
              <a:ln>
                <a:noFill/>
              </a:ln>
              <a:solidFill>
                <a:srgbClr val="000000"/>
              </a:solidFill>
              <a:effectLst/>
              <a:uLnTx/>
              <a:uFillTx/>
              <a:latin typeface="Times New Roman" pitchFamily="18" charset="0"/>
              <a:ea typeface="+mn-ea"/>
              <a:cs typeface="+mn-cs"/>
            </a:endParaRPr>
          </a:p>
        </p:txBody>
      </p:sp>
      <p:sp>
        <p:nvSpPr>
          <p:cNvPr id="14" name="Footer Placeholder 12"/>
          <p:cNvSpPr>
            <a:spLocks noGrp="1"/>
          </p:cNvSpPr>
          <p:nvPr>
            <p:ph type="ftr" sz="quarter" idx="11"/>
          </p:nvPr>
        </p:nvSpPr>
        <p:spPr>
          <a:xfrm>
            <a:off x="3124200" y="6248400"/>
            <a:ext cx="2895600" cy="457200"/>
          </a:xfrm>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400" b="0" i="0" u="none" strike="noStrike" kern="1200" cap="none" spc="0" normalizeH="0" baseline="0" noProof="0" dirty="0" smtClean="0">
                <a:ln>
                  <a:noFill/>
                </a:ln>
                <a:solidFill>
                  <a:srgbClr val="000000"/>
                </a:solidFill>
                <a:effectLst/>
                <a:uLnTx/>
                <a:uFillTx/>
                <a:latin typeface="Times New Roman" pitchFamily="18" charset="0"/>
                <a:ea typeface="+mn-ea"/>
                <a:cs typeface="+mn-cs"/>
              </a:rPr>
              <a:t>Confidential - Not to be shared outside of PDO/PDO contractors </a:t>
            </a:r>
            <a:endParaRPr kumimoji="0" lang="en-US" sz="1400" b="0" i="0" u="none" strike="noStrike" kern="1200" cap="none" spc="0" normalizeH="0" baseline="0" noProof="0" dirty="0">
              <a:ln>
                <a:noFill/>
              </a:ln>
              <a:solidFill>
                <a:srgbClr val="000000"/>
              </a:solidFill>
              <a:effectLst/>
              <a:uLnTx/>
              <a:uFillTx/>
              <a:latin typeface="Times New Roman" pitchFamily="18" charset="0"/>
              <a:ea typeface="+mn-ea"/>
              <a:cs typeface="+mn-cs"/>
            </a:endParaRPr>
          </a:p>
        </p:txBody>
      </p:sp>
      <p:sp>
        <p:nvSpPr>
          <p:cNvPr id="20" name="TextBox 16"/>
          <p:cNvSpPr txBox="1">
            <a:spLocks noChangeArrowheads="1"/>
          </p:cNvSpPr>
          <p:nvPr/>
        </p:nvSpPr>
        <p:spPr bwMode="auto">
          <a:xfrm>
            <a:off x="296008" y="5410200"/>
            <a:ext cx="4724400" cy="872034"/>
          </a:xfrm>
          <a:prstGeom prst="rect">
            <a:avLst/>
          </a:prstGeom>
          <a:solidFill>
            <a:srgbClr val="0000FF"/>
          </a:solidFill>
          <a:ln w="38100">
            <a:noFill/>
          </a:ln>
        </p:spPr>
        <p:style>
          <a:lnRef idx="0">
            <a:schemeClr val="accent1"/>
          </a:lnRef>
          <a:fillRef idx="3">
            <a:schemeClr val="accent1"/>
          </a:fillRef>
          <a:effectRef idx="3">
            <a:schemeClr val="accent1"/>
          </a:effectRef>
          <a:fontRef idx="minor">
            <a:schemeClr val="lt1"/>
          </a:fontRef>
        </p:style>
        <p:txBody>
          <a:bodyPr wrap="square">
            <a:spAutoFit/>
          </a:bodyPr>
          <a:lstStyle>
            <a:defPPr>
              <a:defRPr lang="en-US"/>
            </a:defPPr>
            <a:lvl1pPr indent="-114300" algn="ctr">
              <a:lnSpc>
                <a:spcPct val="150000"/>
              </a:lnSpc>
              <a:defRPr b="1">
                <a:solidFill>
                  <a:srgbClr val="FFFF00"/>
                </a:solidFill>
                <a:latin typeface="+mj-lt"/>
                <a:cs typeface="Arial" panose="020B0604020202020204" pitchFamily="34" charset="0"/>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en-US" dirty="0"/>
              <a:t>Always ensure you check your vehicle and </a:t>
            </a:r>
            <a:r>
              <a:rPr lang="en-US" dirty="0" err="1"/>
              <a:t>tyres</a:t>
            </a:r>
            <a:r>
              <a:rPr lang="en-US" dirty="0"/>
              <a:t> before commencing journeys</a:t>
            </a:r>
          </a:p>
        </p:txBody>
      </p:sp>
      <p:sp>
        <p:nvSpPr>
          <p:cNvPr id="2" name="Slide Number Placeholder 1"/>
          <p:cNvSpPr>
            <a:spLocks noGrp="1"/>
          </p:cNvSpPr>
          <p:nvPr>
            <p:ph type="sldNum" sz="quarter"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fld id="{C085B925-3865-4333-AFCB-ABF9FE11EB42}" type="slidenum">
              <a:rPr kumimoji="0" lang="en-US" sz="1400" b="0" i="0" u="none" strike="noStrike" kern="1200" cap="none" spc="0" normalizeH="0" baseline="0" noProof="0" smtClean="0">
                <a:ln>
                  <a:noFill/>
                </a:ln>
                <a:solidFill>
                  <a:srgbClr val="000000"/>
                </a:solidFill>
                <a:effectLst/>
                <a:uLnTx/>
                <a:uFillTx/>
                <a:latin typeface="Times New Roman" pitchFamily="18" charset="0"/>
                <a:ea typeface="+mn-ea"/>
                <a:cs typeface="+mn-cs"/>
              </a:rPr>
              <a:pPr marL="0" marR="0" lvl="0" indent="0" algn="ctr" defTabSz="914400" rtl="0" eaLnBrk="0" fontAlgn="base" latinLnBrk="0" hangingPunct="0">
                <a:lnSpc>
                  <a:spcPct val="100000"/>
                </a:lnSpc>
                <a:spcBef>
                  <a:spcPct val="0"/>
                </a:spcBef>
                <a:spcAft>
                  <a:spcPct val="0"/>
                </a:spcAft>
                <a:buClrTx/>
                <a:buSzTx/>
                <a:buFontTx/>
                <a:buNone/>
                <a:tabLst/>
                <a:defRPr/>
              </a:pPr>
              <a:t>1</a:t>
            </a:fld>
            <a:endParaRPr kumimoji="0" lang="en-US" sz="1400" b="0" i="0" u="none" strike="noStrike" kern="1200" cap="none" spc="0" normalizeH="0" baseline="0" noProof="0">
              <a:ln>
                <a:noFill/>
              </a:ln>
              <a:solidFill>
                <a:srgbClr val="000000"/>
              </a:solidFill>
              <a:effectLst/>
              <a:uLnTx/>
              <a:uFillTx/>
              <a:latin typeface="Times New Roman" pitchFamily="18" charset="0"/>
              <a:ea typeface="+mn-ea"/>
              <a:cs typeface="+mn-cs"/>
            </a:endParaRPr>
          </a:p>
        </p:txBody>
      </p:sp>
    </p:spTree>
    <p:extLst>
      <p:ext uri="{BB962C8B-B14F-4D97-AF65-F5344CB8AC3E}">
        <p14:creationId xmlns:p14="http://schemas.microsoft.com/office/powerpoint/2010/main" val="180355110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ext Box 2"/>
          <p:cNvSpPr txBox="1">
            <a:spLocks noChangeArrowheads="1"/>
          </p:cNvSpPr>
          <p:nvPr/>
        </p:nvSpPr>
        <p:spPr bwMode="auto">
          <a:xfrm>
            <a:off x="171450" y="1125538"/>
            <a:ext cx="8591550" cy="3354765"/>
          </a:xfrm>
          <a:prstGeom prst="rect">
            <a:avLst/>
          </a:prstGeom>
          <a:noFill/>
          <a:ln w="19050">
            <a:noFill/>
            <a:miter lim="800000"/>
            <a:headEnd/>
            <a:tailEnd/>
          </a:ln>
        </p:spPr>
        <p:txBody>
          <a:bodyPr wrap="square">
            <a:spAutoFit/>
          </a:bodyPr>
          <a:lstStyle/>
          <a:p>
            <a:pPr marL="0" marR="0" lvl="0" indent="0" algn="just" defTabSz="914400" rtl="0" eaLnBrk="1" fontAlgn="base" latinLnBrk="0" hangingPunct="1">
              <a:lnSpc>
                <a:spcPct val="100000"/>
              </a:lnSpc>
              <a:spcBef>
                <a:spcPct val="50000"/>
              </a:spcBef>
              <a:spcAft>
                <a:spcPct val="0"/>
              </a:spcAft>
              <a:buClrTx/>
              <a:buSzTx/>
              <a:buFontTx/>
              <a:buNone/>
              <a:tabLst/>
              <a:defRPr/>
            </a:pPr>
            <a:endParaRPr kumimoji="0" lang="en-US" sz="600" b="0" i="0" u="none" strike="noStrike" kern="1200" cap="none" spc="0" normalizeH="0" baseline="0" noProof="0" dirty="0">
              <a:ln>
                <a:noFill/>
              </a:ln>
              <a:solidFill>
                <a:srgbClr val="000000"/>
              </a:solidFill>
              <a:effectLst/>
              <a:uLnTx/>
              <a:uFillTx/>
              <a:latin typeface="Arial" charset="0"/>
              <a:ea typeface="+mn-ea"/>
              <a:cs typeface="+mn-cs"/>
            </a:endParaRPr>
          </a:p>
          <a:p>
            <a:pPr marL="173038" marR="0" lvl="0" indent="-173038" algn="l" defTabSz="914400" rtl="0" eaLnBrk="1" fontAlgn="base" latinLnBrk="0" hangingPunct="1">
              <a:lnSpc>
                <a:spcPct val="100000"/>
              </a:lnSpc>
              <a:spcBef>
                <a:spcPct val="0"/>
              </a:spcBef>
              <a:spcAft>
                <a:spcPct val="0"/>
              </a:spcAft>
              <a:buClrTx/>
              <a:buSzTx/>
              <a:buFontTx/>
              <a:buNone/>
              <a:tabLst/>
              <a:defRPr/>
            </a:pPr>
            <a:endParaRPr kumimoji="0" lang="en-US" sz="600" b="0" i="0" u="none" strike="noStrike" kern="1200" cap="none" spc="0" normalizeH="0" baseline="0" noProof="0" dirty="0">
              <a:ln>
                <a:noFill/>
              </a:ln>
              <a:solidFill>
                <a:srgbClr val="000000"/>
              </a:solidFill>
              <a:effectLst/>
              <a:uLnTx/>
              <a:uFillTx/>
              <a:latin typeface="Arial" charset="0"/>
              <a:ea typeface="+mn-ea"/>
              <a:cs typeface="+mn-cs"/>
            </a:endParaRPr>
          </a:p>
          <a:p>
            <a:pPr marL="0" marR="0" lvl="0" indent="0" algn="just" defTabSz="914400" rtl="0" eaLnBrk="1" fontAlgn="base" latinLnBrk="0" hangingPunct="1">
              <a:lnSpc>
                <a:spcPct val="100000"/>
              </a:lnSpc>
              <a:spcBef>
                <a:spcPct val="0"/>
              </a:spcBef>
              <a:spcAft>
                <a:spcPct val="0"/>
              </a:spcAft>
              <a:buClrTx/>
              <a:buSzTx/>
              <a:buFontTx/>
              <a:buNone/>
              <a:tabLst/>
              <a:defRPr/>
            </a:pPr>
            <a:r>
              <a:rPr kumimoji="0" lang="en-US" sz="1600" b="1" i="0" u="none" strike="noStrike" kern="1200" cap="none" spc="0" normalizeH="0" baseline="0" noProof="0" dirty="0">
                <a:ln>
                  <a:noFill/>
                </a:ln>
                <a:solidFill>
                  <a:srgbClr val="FF0000"/>
                </a:solidFill>
                <a:effectLst/>
                <a:uLnTx/>
                <a:uFillTx/>
                <a:latin typeface="Tahoma" pitchFamily="34" charset="0"/>
                <a:ea typeface="+mn-ea"/>
                <a:cs typeface="+mn-cs"/>
              </a:rPr>
              <a:t>As a learning from this incident and </a:t>
            </a:r>
            <a:r>
              <a:rPr kumimoji="0" lang="en-US" sz="1600" b="1" i="0" u="none" strike="noStrike" kern="1200" cap="none" spc="0" normalizeH="0" baseline="0" noProof="0" dirty="0" smtClean="0">
                <a:ln>
                  <a:noFill/>
                </a:ln>
                <a:solidFill>
                  <a:srgbClr val="FF0000"/>
                </a:solidFill>
                <a:effectLst/>
                <a:uLnTx/>
                <a:uFillTx/>
                <a:latin typeface="Tahoma" pitchFamily="34" charset="0"/>
                <a:ea typeface="+mn-ea"/>
                <a:cs typeface="+mn-cs"/>
              </a:rPr>
              <a:t>to ensure </a:t>
            </a:r>
            <a:r>
              <a:rPr kumimoji="0" lang="en-US" sz="1600" b="1" i="0" u="none" strike="noStrike" kern="1200" cap="none" spc="0" normalizeH="0" baseline="0" noProof="0" dirty="0">
                <a:ln>
                  <a:noFill/>
                </a:ln>
                <a:solidFill>
                  <a:srgbClr val="FF0000"/>
                </a:solidFill>
                <a:effectLst/>
                <a:uLnTx/>
                <a:uFillTx/>
                <a:latin typeface="Tahoma" pitchFamily="34" charset="0"/>
                <a:ea typeface="+mn-ea"/>
                <a:cs typeface="+mn-cs"/>
              </a:rPr>
              <a:t>continual improvement all </a:t>
            </a:r>
            <a:r>
              <a:rPr kumimoji="0" lang="en-US" sz="1600" b="1" i="0" u="none" strike="noStrike" kern="1200" cap="none" spc="0" normalizeH="0" baseline="0" noProof="0" dirty="0" smtClean="0">
                <a:ln>
                  <a:noFill/>
                </a:ln>
                <a:solidFill>
                  <a:srgbClr val="FF0000"/>
                </a:solidFill>
                <a:effectLst/>
                <a:uLnTx/>
                <a:uFillTx/>
                <a:latin typeface="Tahoma" pitchFamily="34" charset="0"/>
                <a:ea typeface="+mn-ea"/>
                <a:cs typeface="+mn-cs"/>
              </a:rPr>
              <a:t>contract managers </a:t>
            </a:r>
            <a:r>
              <a:rPr kumimoji="0" lang="en-US" sz="1600" b="1" i="0" u="none" strike="noStrike" kern="1200" cap="none" spc="0" normalizeH="0" baseline="0" noProof="0" dirty="0">
                <a:ln>
                  <a:noFill/>
                </a:ln>
                <a:solidFill>
                  <a:srgbClr val="FF0000"/>
                </a:solidFill>
                <a:effectLst/>
                <a:uLnTx/>
                <a:uFillTx/>
                <a:latin typeface="Tahoma" pitchFamily="34" charset="0"/>
                <a:ea typeface="+mn-ea"/>
                <a:cs typeface="+mn-cs"/>
              </a:rPr>
              <a:t>must review their HSE HEMP against the questions asked below        </a:t>
            </a:r>
          </a:p>
          <a:p>
            <a:pPr marL="342900" marR="0" lvl="0" indent="-342900" algn="l" defTabSz="914400" rtl="0" eaLnBrk="1" fontAlgn="base" latinLnBrk="0" hangingPunct="1">
              <a:lnSpc>
                <a:spcPct val="100000"/>
              </a:lnSpc>
              <a:spcBef>
                <a:spcPct val="0"/>
              </a:spcBef>
              <a:spcAft>
                <a:spcPct val="0"/>
              </a:spcAft>
              <a:buClrTx/>
              <a:buSzTx/>
              <a:buFontTx/>
              <a:buNone/>
              <a:tabLst/>
              <a:defRPr/>
            </a:pPr>
            <a:endParaRPr kumimoji="0" lang="en-US" sz="1600" b="1" i="0" u="none" strike="noStrike" kern="1200" cap="none" spc="0" normalizeH="0" baseline="0" noProof="0" dirty="0">
              <a:ln>
                <a:noFill/>
              </a:ln>
              <a:solidFill>
                <a:srgbClr val="FF0000"/>
              </a:solidFill>
              <a:effectLst/>
              <a:uLnTx/>
              <a:uFillTx/>
              <a:latin typeface="Tahoma" pitchFamily="34" charset="0"/>
              <a:ea typeface="+mn-ea"/>
              <a:cs typeface="+mn-cs"/>
            </a:endParaRPr>
          </a:p>
          <a:p>
            <a:pPr marL="342900" marR="0" lvl="0" indent="-342900" algn="l" defTabSz="914400" rtl="0" eaLnBrk="1" fontAlgn="base" latinLnBrk="0" hangingPunct="1">
              <a:lnSpc>
                <a:spcPct val="100000"/>
              </a:lnSpc>
              <a:spcBef>
                <a:spcPct val="0"/>
              </a:spcBef>
              <a:spcAft>
                <a:spcPct val="0"/>
              </a:spcAft>
              <a:buClrTx/>
              <a:buSzTx/>
              <a:buFontTx/>
              <a:buNone/>
              <a:tabLst/>
              <a:defRPr/>
            </a:pPr>
            <a:r>
              <a:rPr kumimoji="0" lang="en-US" sz="1600" b="1" i="0" u="none" strike="noStrike" kern="1200" cap="none" spc="0" normalizeH="0" baseline="0" noProof="0" dirty="0">
                <a:ln>
                  <a:noFill/>
                </a:ln>
                <a:solidFill>
                  <a:srgbClr val="0000FF"/>
                </a:solidFill>
                <a:effectLst/>
                <a:uLnTx/>
                <a:uFillTx/>
                <a:latin typeface="Tahoma" pitchFamily="34" charset="0"/>
                <a:ea typeface="+mn-ea"/>
                <a:cs typeface="+mn-cs"/>
              </a:rPr>
              <a:t>Confirm the following:</a:t>
            </a:r>
            <a:endParaRPr kumimoji="0" lang="en-US" sz="1600" b="0" i="0" u="none" strike="noStrike" kern="1200" cap="none" spc="0" normalizeH="0" baseline="0" noProof="0" dirty="0">
              <a:ln>
                <a:noFill/>
              </a:ln>
              <a:solidFill>
                <a:srgbClr val="0000FF"/>
              </a:solidFill>
              <a:effectLst/>
              <a:uLnTx/>
              <a:uFillTx/>
              <a:latin typeface="Tahoma" pitchFamily="34" charset="0"/>
              <a:ea typeface="+mn-ea"/>
              <a:cs typeface="+mn-cs"/>
            </a:endParaRPr>
          </a:p>
          <a:p>
            <a:pPr marL="342900" marR="0" lvl="0" indent="-342900" algn="l" defTabSz="914400" rtl="0" eaLnBrk="1" fontAlgn="base" latinLnBrk="0" hangingPunct="1">
              <a:lnSpc>
                <a:spcPct val="100000"/>
              </a:lnSpc>
              <a:spcBef>
                <a:spcPct val="0"/>
              </a:spcBef>
              <a:spcAft>
                <a:spcPct val="0"/>
              </a:spcAft>
              <a:buClrTx/>
              <a:buSzTx/>
              <a:buFontTx/>
              <a:buNone/>
              <a:tabLst/>
              <a:defRPr/>
            </a:pPr>
            <a:endParaRPr kumimoji="0" lang="en-US" sz="1400" b="0" i="0" u="none" strike="noStrike" kern="1200" cap="none" spc="0" normalizeH="0" baseline="0" noProof="0" dirty="0">
              <a:ln>
                <a:noFill/>
              </a:ln>
              <a:solidFill>
                <a:srgbClr val="000000"/>
              </a:solidFill>
              <a:effectLst/>
              <a:uLnTx/>
              <a:uFillTx/>
              <a:latin typeface="Arial" charset="0"/>
              <a:ea typeface="+mn-ea"/>
              <a:cs typeface="+mn-cs"/>
            </a:endParaRPr>
          </a:p>
          <a:p>
            <a:pPr marL="342900" marR="0" lvl="0" indent="-342900" algn="l" defTabSz="914400" rtl="0" eaLnBrk="1" fontAlgn="base" latinLnBrk="0" hangingPunct="1">
              <a:lnSpc>
                <a:spcPct val="100000"/>
              </a:lnSpc>
              <a:spcBef>
                <a:spcPct val="0"/>
              </a:spcBef>
              <a:spcAft>
                <a:spcPct val="0"/>
              </a:spcAft>
              <a:buClrTx/>
              <a:buSzTx/>
              <a:buFont typeface="+mj-lt"/>
              <a:buAutoNum type="arabicPeriod"/>
              <a:tabLst/>
              <a:defRPr/>
            </a:pPr>
            <a:r>
              <a:rPr kumimoji="0" lang="en-US" sz="1600" b="0" i="0" u="none" strike="noStrike" kern="1200" cap="none" spc="0" normalizeH="0" baseline="0" noProof="0" dirty="0" smtClean="0">
                <a:ln>
                  <a:noFill/>
                </a:ln>
                <a:solidFill>
                  <a:srgbClr val="0000FF"/>
                </a:solidFill>
                <a:effectLst/>
                <a:uLnTx/>
                <a:uFillTx/>
                <a:latin typeface="Calibri" panose="020F0502020204030204" pitchFamily="34" charset="0"/>
                <a:ea typeface="Arial"/>
                <a:cs typeface="Arial"/>
                <a:sym typeface="Arial"/>
              </a:rPr>
              <a:t>Do you ensure drivers have </a:t>
            </a:r>
            <a:r>
              <a:rPr kumimoji="0" lang="en-US" sz="1600" b="0" i="0" u="none" strike="noStrike" kern="1200" cap="none" spc="0" normalizeH="0" baseline="0" noProof="0" dirty="0">
                <a:ln>
                  <a:noFill/>
                </a:ln>
                <a:solidFill>
                  <a:srgbClr val="0000FF"/>
                </a:solidFill>
                <a:effectLst/>
                <a:uLnTx/>
                <a:uFillTx/>
                <a:latin typeface="Calibri" panose="020F0502020204030204" pitchFamily="34" charset="0"/>
                <a:ea typeface="Arial"/>
                <a:cs typeface="Arial"/>
                <a:sym typeface="Arial"/>
              </a:rPr>
              <a:t>been briefed to check their </a:t>
            </a:r>
            <a:r>
              <a:rPr kumimoji="0" lang="en-US" sz="1600" b="0" i="0" u="none" strike="noStrike" kern="1200" cap="none" spc="0" normalizeH="0" baseline="0" noProof="0" dirty="0" smtClean="0">
                <a:ln>
                  <a:noFill/>
                </a:ln>
                <a:solidFill>
                  <a:srgbClr val="0000FF"/>
                </a:solidFill>
                <a:effectLst/>
                <a:uLnTx/>
                <a:uFillTx/>
                <a:latin typeface="Calibri" panose="020F0502020204030204" pitchFamily="34" charset="0"/>
                <a:ea typeface="Arial"/>
                <a:cs typeface="Arial"/>
                <a:sym typeface="Arial"/>
              </a:rPr>
              <a:t>vehicle </a:t>
            </a:r>
            <a:r>
              <a:rPr kumimoji="0" lang="en-US" sz="1600" b="0" i="0" u="none" strike="noStrike" kern="1200" cap="none" spc="0" normalizeH="0" baseline="0" noProof="0" dirty="0">
                <a:ln>
                  <a:noFill/>
                </a:ln>
                <a:solidFill>
                  <a:srgbClr val="0000FF"/>
                </a:solidFill>
                <a:effectLst/>
                <a:uLnTx/>
                <a:uFillTx/>
                <a:latin typeface="Calibri" panose="020F0502020204030204" pitchFamily="34" charset="0"/>
                <a:ea typeface="Arial"/>
                <a:cs typeface="Arial"/>
                <a:sym typeface="Arial"/>
              </a:rPr>
              <a:t>tyre conditions before journeys and during rest stops?</a:t>
            </a:r>
          </a:p>
          <a:p>
            <a:pPr marL="342900" marR="0" lvl="0" indent="-342900" algn="l" defTabSz="914400" rtl="0" eaLnBrk="0" fontAlgn="base" latinLnBrk="0" hangingPunct="0">
              <a:lnSpc>
                <a:spcPct val="100000"/>
              </a:lnSpc>
              <a:spcBef>
                <a:spcPct val="0"/>
              </a:spcBef>
              <a:spcAft>
                <a:spcPct val="0"/>
              </a:spcAft>
              <a:buClr>
                <a:srgbClr val="0033CC"/>
              </a:buClr>
              <a:buSzPct val="100000"/>
              <a:buFont typeface="+mj-lt"/>
              <a:buAutoNum type="arabicPeriod"/>
              <a:tabLst/>
              <a:defRPr sz="1800"/>
            </a:pPr>
            <a:r>
              <a:rPr kumimoji="0" lang="en-US" sz="1600" b="0" i="0" u="none" strike="noStrike" kern="1200" cap="none" spc="0" normalizeH="0" baseline="0" noProof="0" dirty="0" smtClean="0">
                <a:ln>
                  <a:noFill/>
                </a:ln>
                <a:solidFill>
                  <a:srgbClr val="0000FF"/>
                </a:solidFill>
                <a:effectLst/>
                <a:uLnTx/>
                <a:uFillTx/>
                <a:latin typeface="Calibri" panose="020F0502020204030204" pitchFamily="34" charset="0"/>
                <a:ea typeface="Arial"/>
                <a:cs typeface="Arial"/>
                <a:sym typeface="Arial"/>
              </a:rPr>
              <a:t>Do </a:t>
            </a:r>
            <a:r>
              <a:rPr kumimoji="0" lang="en-US" sz="1600" b="0" i="0" u="none" strike="noStrike" kern="1200" cap="none" spc="0" normalizeH="0" baseline="0" noProof="0" dirty="0">
                <a:ln>
                  <a:noFill/>
                </a:ln>
                <a:solidFill>
                  <a:srgbClr val="0000FF"/>
                </a:solidFill>
                <a:effectLst/>
                <a:uLnTx/>
                <a:uFillTx/>
                <a:latin typeface="Calibri" panose="020F0502020204030204" pitchFamily="34" charset="0"/>
                <a:ea typeface="Arial"/>
                <a:cs typeface="Arial"/>
                <a:sym typeface="Arial"/>
              </a:rPr>
              <a:t>you have tyre inflation equipment and pressure gauges available for drivers to </a:t>
            </a:r>
            <a:r>
              <a:rPr kumimoji="0" lang="en-US" sz="1600" b="0" i="0" u="none" strike="noStrike" kern="1200" cap="none" spc="0" normalizeH="0" baseline="0" noProof="0" dirty="0" err="1">
                <a:ln>
                  <a:noFill/>
                </a:ln>
                <a:solidFill>
                  <a:srgbClr val="0000FF"/>
                </a:solidFill>
                <a:effectLst/>
                <a:uLnTx/>
                <a:uFillTx/>
                <a:latin typeface="Calibri" panose="020F0502020204030204" pitchFamily="34" charset="0"/>
                <a:ea typeface="Arial"/>
                <a:cs typeface="Arial"/>
                <a:sym typeface="Arial"/>
              </a:rPr>
              <a:t>utilise</a:t>
            </a:r>
            <a:r>
              <a:rPr kumimoji="0" lang="en-US" sz="1600" b="0" i="0" u="none" strike="noStrike" kern="1200" cap="none" spc="0" normalizeH="0" baseline="0" noProof="0" dirty="0">
                <a:ln>
                  <a:noFill/>
                </a:ln>
                <a:solidFill>
                  <a:srgbClr val="0000FF"/>
                </a:solidFill>
                <a:effectLst/>
                <a:uLnTx/>
                <a:uFillTx/>
                <a:latin typeface="Calibri" panose="020F0502020204030204" pitchFamily="34" charset="0"/>
                <a:ea typeface="Arial"/>
                <a:cs typeface="Arial"/>
                <a:sym typeface="Arial"/>
              </a:rPr>
              <a:t>?</a:t>
            </a:r>
          </a:p>
          <a:p>
            <a:pPr marL="342900" marR="0" lvl="0" indent="-342900" algn="l" defTabSz="914400" rtl="0" eaLnBrk="0" fontAlgn="base" latinLnBrk="0" hangingPunct="0">
              <a:lnSpc>
                <a:spcPct val="100000"/>
              </a:lnSpc>
              <a:spcBef>
                <a:spcPct val="0"/>
              </a:spcBef>
              <a:spcAft>
                <a:spcPct val="0"/>
              </a:spcAft>
              <a:buClr>
                <a:srgbClr val="0033CC"/>
              </a:buClr>
              <a:buSzPct val="100000"/>
              <a:buFont typeface="+mj-lt"/>
              <a:buAutoNum type="arabicPeriod"/>
              <a:tabLst/>
              <a:defRPr sz="1800"/>
            </a:pPr>
            <a:r>
              <a:rPr kumimoji="0" lang="en-US" sz="1600" b="0" i="0" u="none" strike="noStrike" kern="1200" cap="none" spc="0" normalizeH="0" baseline="0" noProof="0" dirty="0" smtClean="0">
                <a:ln>
                  <a:noFill/>
                </a:ln>
                <a:solidFill>
                  <a:srgbClr val="0000FF"/>
                </a:solidFill>
                <a:effectLst/>
                <a:uLnTx/>
                <a:uFillTx/>
                <a:latin typeface="Calibri" panose="020F0502020204030204" pitchFamily="34" charset="0"/>
                <a:ea typeface="Arial"/>
                <a:cs typeface="Arial"/>
                <a:sym typeface="Arial"/>
              </a:rPr>
              <a:t>Have </a:t>
            </a:r>
            <a:r>
              <a:rPr kumimoji="0" lang="en-US" sz="1600" b="0" i="0" u="none" strike="noStrike" kern="1200" cap="none" spc="0" normalizeH="0" baseline="0" noProof="0" dirty="0">
                <a:ln>
                  <a:noFill/>
                </a:ln>
                <a:solidFill>
                  <a:srgbClr val="0000FF"/>
                </a:solidFill>
                <a:effectLst/>
                <a:uLnTx/>
                <a:uFillTx/>
                <a:latin typeface="Calibri" panose="020F0502020204030204" pitchFamily="34" charset="0"/>
                <a:ea typeface="Arial"/>
                <a:cs typeface="Arial"/>
                <a:sym typeface="Arial"/>
              </a:rPr>
              <a:t>you informed drivers / JM’s / vehicle inspectors on what to look for when checking </a:t>
            </a:r>
            <a:r>
              <a:rPr kumimoji="0" lang="en-US" sz="1600" b="0" i="0" u="none" strike="noStrike" kern="1200" cap="none" spc="0" normalizeH="0" baseline="0" noProof="0" dirty="0" err="1">
                <a:ln>
                  <a:noFill/>
                </a:ln>
                <a:solidFill>
                  <a:srgbClr val="0000FF"/>
                </a:solidFill>
                <a:effectLst/>
                <a:uLnTx/>
                <a:uFillTx/>
                <a:latin typeface="Calibri" panose="020F0502020204030204" pitchFamily="34" charset="0"/>
                <a:ea typeface="Arial"/>
                <a:cs typeface="Arial"/>
                <a:sym typeface="Arial"/>
              </a:rPr>
              <a:t>tyres</a:t>
            </a:r>
            <a:r>
              <a:rPr kumimoji="0" lang="en-US" sz="1600" b="0" i="0" u="none" strike="noStrike" kern="1200" cap="none" spc="0" normalizeH="0" baseline="0" noProof="0" dirty="0" smtClean="0">
                <a:ln>
                  <a:noFill/>
                </a:ln>
                <a:solidFill>
                  <a:srgbClr val="0000FF"/>
                </a:solidFill>
                <a:effectLst/>
                <a:uLnTx/>
                <a:uFillTx/>
                <a:latin typeface="Calibri" panose="020F0502020204030204" pitchFamily="34" charset="0"/>
                <a:ea typeface="Arial"/>
                <a:cs typeface="Arial"/>
                <a:sym typeface="Arial"/>
              </a:rPr>
              <a:t>?</a:t>
            </a:r>
          </a:p>
          <a:p>
            <a:pPr marL="342900" marR="0" lvl="0" indent="-342900" algn="l" defTabSz="914400" rtl="0" eaLnBrk="0" fontAlgn="base" latinLnBrk="0" hangingPunct="0">
              <a:lnSpc>
                <a:spcPct val="100000"/>
              </a:lnSpc>
              <a:spcBef>
                <a:spcPct val="0"/>
              </a:spcBef>
              <a:spcAft>
                <a:spcPct val="0"/>
              </a:spcAft>
              <a:buClr>
                <a:srgbClr val="0033CC"/>
              </a:buClr>
              <a:buSzPct val="100000"/>
              <a:buFont typeface="+mj-lt"/>
              <a:buAutoNum type="arabicPeriod"/>
              <a:tabLst/>
              <a:defRPr sz="1800"/>
            </a:pPr>
            <a:r>
              <a:rPr kumimoji="0" lang="en-US" sz="1600" b="0" i="0" u="none" strike="noStrike" kern="1200" cap="none" spc="0" normalizeH="0" baseline="0" noProof="0" dirty="0" smtClean="0">
                <a:ln>
                  <a:noFill/>
                </a:ln>
                <a:solidFill>
                  <a:srgbClr val="0000FF"/>
                </a:solidFill>
                <a:effectLst/>
                <a:uLnTx/>
                <a:uFillTx/>
                <a:latin typeface="Calibri" panose="020F0502020204030204" pitchFamily="34" charset="0"/>
                <a:cs typeface="Arial"/>
                <a:sym typeface="Arial"/>
              </a:rPr>
              <a:t>Do you have a procedure in place to conduct regular tyre pressure checks?</a:t>
            </a:r>
            <a:endParaRPr kumimoji="0" lang="en-US" sz="1600" b="0" i="1" u="none" strike="noStrike" kern="1200" cap="none" spc="0" normalizeH="0" baseline="0" noProof="0" dirty="0" smtClean="0">
              <a:ln>
                <a:noFill/>
              </a:ln>
              <a:solidFill>
                <a:srgbClr val="0000FF"/>
              </a:solidFill>
              <a:effectLst/>
              <a:uLnTx/>
              <a:uFillTx/>
              <a:latin typeface="Calibri" panose="020F0502020204030204" pitchFamily="34" charset="0"/>
              <a:sym typeface="Wingdings" pitchFamily="2" charset="2"/>
            </a:endParaRPr>
          </a:p>
          <a:p>
            <a:pPr marL="342900" marR="0" lvl="0" indent="-342900" algn="l" defTabSz="914400" rtl="0" eaLnBrk="1" fontAlgn="base" latinLnBrk="0" hangingPunct="1">
              <a:lnSpc>
                <a:spcPct val="100000"/>
              </a:lnSpc>
              <a:spcBef>
                <a:spcPct val="0"/>
              </a:spcBef>
              <a:spcAft>
                <a:spcPct val="0"/>
              </a:spcAft>
              <a:buClrTx/>
              <a:buSzTx/>
              <a:buFontTx/>
              <a:buNone/>
              <a:tabLst/>
              <a:defRPr/>
            </a:pPr>
            <a:endParaRPr kumimoji="0" lang="en-US" sz="1200" b="0" i="1" u="none" strike="noStrike" kern="1200" cap="none" spc="0" normalizeH="0" baseline="0" noProof="0" dirty="0" smtClean="0">
              <a:ln>
                <a:noFill/>
              </a:ln>
              <a:solidFill>
                <a:srgbClr val="0033CC"/>
              </a:solidFill>
              <a:effectLst/>
              <a:uLnTx/>
              <a:uFillTx/>
              <a:latin typeface="Calibri" panose="020F0502020204030204" pitchFamily="34" charset="0"/>
              <a:ea typeface="+mn-ea"/>
              <a:cs typeface="+mn-cs"/>
              <a:sym typeface="Wingdings" pitchFamily="2" charset="2"/>
            </a:endParaRPr>
          </a:p>
          <a:p>
            <a:pPr marL="342900" marR="0" lvl="0" indent="-342900" algn="l" defTabSz="914400" rtl="0" eaLnBrk="1" fontAlgn="base" latinLnBrk="0" hangingPunct="1">
              <a:lnSpc>
                <a:spcPct val="100000"/>
              </a:lnSpc>
              <a:spcBef>
                <a:spcPct val="0"/>
              </a:spcBef>
              <a:spcAft>
                <a:spcPct val="0"/>
              </a:spcAft>
              <a:buClrTx/>
              <a:buSzTx/>
              <a:buFontTx/>
              <a:buNone/>
              <a:tabLst/>
              <a:defRPr/>
            </a:pPr>
            <a:endParaRPr kumimoji="0" lang="en-US" sz="1000" b="0" i="1" u="none" strike="noStrike" kern="1200" cap="none" spc="0" normalizeH="0" baseline="0" noProof="0" dirty="0">
              <a:ln>
                <a:noFill/>
              </a:ln>
              <a:solidFill>
                <a:srgbClr val="0033CC"/>
              </a:solidFill>
              <a:effectLst/>
              <a:uLnTx/>
              <a:uFillTx/>
              <a:latin typeface="Arial"/>
              <a:ea typeface="+mn-ea"/>
              <a:cs typeface="+mn-cs"/>
              <a:sym typeface="Wingdings" pitchFamily="2" charset="2"/>
            </a:endParaRPr>
          </a:p>
          <a:p>
            <a:pPr marL="342900" marR="0" lvl="0" indent="-342900" algn="l" defTabSz="914400" rtl="0" eaLnBrk="1" fontAlgn="base" latinLnBrk="0" hangingPunct="1">
              <a:lnSpc>
                <a:spcPct val="100000"/>
              </a:lnSpc>
              <a:spcBef>
                <a:spcPct val="0"/>
              </a:spcBef>
              <a:spcAft>
                <a:spcPct val="0"/>
              </a:spcAft>
              <a:buClrTx/>
              <a:buSzTx/>
              <a:buFontTx/>
              <a:buNone/>
              <a:tabLst/>
              <a:defRPr/>
            </a:pPr>
            <a:endParaRPr kumimoji="0" lang="en-US" sz="1000" b="0" i="1" u="none" strike="noStrike" kern="1200" cap="none" spc="0" normalizeH="0" baseline="0" noProof="0" dirty="0" smtClean="0">
              <a:ln>
                <a:noFill/>
              </a:ln>
              <a:solidFill>
                <a:srgbClr val="0033CC"/>
              </a:solidFill>
              <a:effectLst/>
              <a:uLnTx/>
              <a:uFillTx/>
              <a:latin typeface="Arial"/>
              <a:ea typeface="+mn-ea"/>
              <a:cs typeface="+mn-cs"/>
              <a:sym typeface="Wingdings" pitchFamily="2" charset="2"/>
            </a:endParaRPr>
          </a:p>
          <a:p>
            <a:pPr marL="342900" marR="0" lvl="0" indent="-342900" algn="l" defTabSz="914400" rtl="0" eaLnBrk="1" fontAlgn="base" latinLnBrk="0" hangingPunct="1">
              <a:lnSpc>
                <a:spcPct val="100000"/>
              </a:lnSpc>
              <a:spcBef>
                <a:spcPct val="0"/>
              </a:spcBef>
              <a:spcAft>
                <a:spcPct val="0"/>
              </a:spcAft>
              <a:buClrTx/>
              <a:buSzTx/>
              <a:buFontTx/>
              <a:buNone/>
              <a:tabLst/>
              <a:defRPr/>
            </a:pPr>
            <a:r>
              <a:rPr kumimoji="0" lang="en-US" sz="1000" b="0" i="1" u="none" strike="noStrike" kern="1200" cap="none" spc="0" normalizeH="0" baseline="0" noProof="0" dirty="0" smtClean="0">
                <a:ln>
                  <a:noFill/>
                </a:ln>
                <a:solidFill>
                  <a:srgbClr val="0033CC"/>
                </a:solidFill>
                <a:effectLst/>
                <a:uLnTx/>
                <a:uFillTx/>
                <a:latin typeface="Arial"/>
                <a:ea typeface="+mn-ea"/>
                <a:cs typeface="+mn-cs"/>
                <a:sym typeface="Wingdings" pitchFamily="2" charset="2"/>
              </a:rPr>
              <a:t>* If the answer is NO to any of the above questions please ensure you take action to correct this finding. </a:t>
            </a:r>
            <a:endParaRPr kumimoji="0" lang="en-US" sz="1000" b="0" i="1" u="none" strike="noStrike" kern="1200" cap="none" spc="0" normalizeH="0" baseline="0" noProof="0" dirty="0">
              <a:ln>
                <a:noFill/>
              </a:ln>
              <a:solidFill>
                <a:srgbClr val="0033CC"/>
              </a:solidFill>
              <a:effectLst/>
              <a:uLnTx/>
              <a:uFillTx/>
              <a:latin typeface="Arial"/>
              <a:ea typeface="+mn-ea"/>
              <a:cs typeface="+mn-cs"/>
              <a:sym typeface="Wingdings" pitchFamily="2" charset="2"/>
            </a:endParaRPr>
          </a:p>
        </p:txBody>
      </p:sp>
      <p:grpSp>
        <p:nvGrpSpPr>
          <p:cNvPr id="27651" name="Group 9"/>
          <p:cNvGrpSpPr>
            <a:grpSpLocks/>
          </p:cNvGrpSpPr>
          <p:nvPr/>
        </p:nvGrpSpPr>
        <p:grpSpPr bwMode="auto">
          <a:xfrm>
            <a:off x="12700" y="-228600"/>
            <a:ext cx="8920163" cy="990600"/>
            <a:chOff x="9" y="-144"/>
            <a:chExt cx="6087" cy="624"/>
          </a:xfrm>
        </p:grpSpPr>
        <p:sp>
          <p:nvSpPr>
            <p:cNvPr id="27654" name="Rectangle 8"/>
            <p:cNvSpPr>
              <a:spLocks noChangeArrowheads="1"/>
            </p:cNvSpPr>
            <p:nvPr/>
          </p:nvSpPr>
          <p:spPr bwMode="auto">
            <a:xfrm>
              <a:off x="288" y="144"/>
              <a:ext cx="5184" cy="336"/>
            </a:xfrm>
            <a:prstGeom prst="rect">
              <a:avLst/>
            </a:prstGeom>
            <a:noFill/>
            <a:ln w="9525">
              <a:noFill/>
              <a:miter lim="800000"/>
              <a:headEnd/>
              <a:tailEnd/>
            </a:ln>
          </p:spPr>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GB" sz="2000" b="0" i="0" u="none" strike="noStrike" kern="1200" cap="none" spc="0" normalizeH="0" baseline="0" noProof="0">
                <a:ln>
                  <a:noFill/>
                </a:ln>
                <a:solidFill>
                  <a:srgbClr val="000000"/>
                </a:solidFill>
                <a:effectLst/>
                <a:uLnTx/>
                <a:uFillTx/>
                <a:latin typeface="Arial" charset="0"/>
                <a:ea typeface="+mn-ea"/>
                <a:cs typeface="+mn-cs"/>
              </a:endParaRPr>
            </a:p>
          </p:txBody>
        </p:sp>
        <p:sp>
          <p:nvSpPr>
            <p:cNvPr id="17414" name="Text Box 12"/>
            <p:cNvSpPr txBox="1">
              <a:spLocks noChangeArrowheads="1"/>
            </p:cNvSpPr>
            <p:nvPr/>
          </p:nvSpPr>
          <p:spPr bwMode="auto">
            <a:xfrm>
              <a:off x="676" y="0"/>
              <a:ext cx="4815" cy="407"/>
            </a:xfrm>
            <a:prstGeom prst="rect">
              <a:avLst/>
            </a:prstGeom>
            <a:noFill/>
            <a:ln w="9525">
              <a:noFill/>
              <a:miter lim="800000"/>
              <a:headEnd/>
              <a:tailEnd/>
            </a:ln>
          </p:spPr>
          <p:txBody>
            <a:bodyPr>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3600" b="1" i="0" u="none" strike="noStrike" kern="1200" cap="none" spc="0" normalizeH="0" baseline="0" noProof="0" dirty="0">
                  <a:ln>
                    <a:noFill/>
                  </a:ln>
                  <a:solidFill>
                    <a:srgbClr val="000000"/>
                  </a:solidFill>
                  <a:effectLst/>
                  <a:uLnTx/>
                  <a:uFillTx/>
                  <a:latin typeface="Arial"/>
                  <a:ea typeface="+mn-ea"/>
                  <a:cs typeface="+mn-cs"/>
                </a:rPr>
                <a:t>Management self audit </a:t>
              </a:r>
            </a:p>
          </p:txBody>
        </p:sp>
        <p:sp>
          <p:nvSpPr>
            <p:cNvPr id="27656" name="Text Box 13"/>
            <p:cNvSpPr txBox="1">
              <a:spLocks noChangeArrowheads="1"/>
            </p:cNvSpPr>
            <p:nvPr/>
          </p:nvSpPr>
          <p:spPr bwMode="auto">
            <a:xfrm>
              <a:off x="9" y="0"/>
              <a:ext cx="1144" cy="174"/>
            </a:xfrm>
            <a:prstGeom prst="rect">
              <a:avLst/>
            </a:prstGeom>
            <a:noFill/>
            <a:ln w="19050">
              <a:noFill/>
              <a:miter lim="800000"/>
              <a:headEnd/>
              <a:tailEnd/>
            </a:ln>
          </p:spPr>
          <p:txBody>
            <a:bodyPr>
              <a:spAutoFit/>
            </a:bodyPr>
            <a:lstStyle/>
            <a:p>
              <a:pPr marL="0" marR="0" lvl="0" indent="0" algn="ctr" defTabSz="914400" rtl="0" eaLnBrk="0" fontAlgn="base" latinLnBrk="0" hangingPunct="0">
                <a:lnSpc>
                  <a:spcPct val="100000"/>
                </a:lnSpc>
                <a:spcBef>
                  <a:spcPct val="10000"/>
                </a:spcBef>
                <a:spcAft>
                  <a:spcPct val="0"/>
                </a:spcAft>
                <a:buClrTx/>
                <a:buSzTx/>
                <a:buFontTx/>
                <a:buNone/>
                <a:tabLst/>
                <a:defRPr/>
              </a:pPr>
              <a:endParaRPr kumimoji="0" lang="en-GB" sz="1200" b="1" i="0" u="none" strike="noStrike" kern="1200" cap="none" spc="0" normalizeH="0" baseline="0" noProof="0">
                <a:ln>
                  <a:noFill/>
                </a:ln>
                <a:solidFill>
                  <a:srgbClr val="000000"/>
                </a:solidFill>
                <a:effectLst/>
                <a:uLnTx/>
                <a:uFillTx/>
                <a:latin typeface="Arial" charset="0"/>
                <a:ea typeface="+mn-ea"/>
                <a:cs typeface="+mn-cs"/>
              </a:endParaRPr>
            </a:p>
          </p:txBody>
        </p:sp>
        <p:sp>
          <p:nvSpPr>
            <p:cNvPr id="27657" name="WordArt 14"/>
            <p:cNvSpPr>
              <a:spLocks noChangeArrowheads="1" noChangeShapeType="1" noTextEdit="1"/>
            </p:cNvSpPr>
            <p:nvPr/>
          </p:nvSpPr>
          <p:spPr bwMode="auto">
            <a:xfrm>
              <a:off x="5448" y="-144"/>
              <a:ext cx="648" cy="576"/>
            </a:xfrm>
            <a:prstGeom prst="rect">
              <a:avLst/>
            </a:prstGeom>
          </p:spPr>
          <p:txBody>
            <a:bodyPr spcFirstLastPara="1" wrap="none" fromWordArt="1">
              <a:prstTxWarp prst="textArchDown">
                <a:avLst>
                  <a:gd name="adj" fmla="val 0"/>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3600" b="0" i="0" u="none" strike="noStrike" kern="10" cap="none" spc="0" normalizeH="0" baseline="0" noProof="0">
                <a:ln w="9525">
                  <a:solidFill>
                    <a:srgbClr val="000000"/>
                  </a:solidFill>
                  <a:round/>
                  <a:headEnd/>
                  <a:tailEnd/>
                </a:ln>
                <a:solidFill>
                  <a:srgbClr val="000000"/>
                </a:solidFill>
                <a:effectLst/>
                <a:uLnTx/>
                <a:uFillTx/>
                <a:latin typeface="Arial"/>
                <a:ea typeface="+mn-ea"/>
                <a:cs typeface="Arial"/>
              </a:endParaRPr>
            </a:p>
          </p:txBody>
        </p:sp>
      </p:grpSp>
      <p:sp>
        <p:nvSpPr>
          <p:cNvPr id="27653" name="Rectangle 8"/>
          <p:cNvSpPr>
            <a:spLocks noChangeArrowheads="1"/>
          </p:cNvSpPr>
          <p:nvPr/>
        </p:nvSpPr>
        <p:spPr bwMode="auto">
          <a:xfrm>
            <a:off x="171450" y="836711"/>
            <a:ext cx="7570161" cy="307777"/>
          </a:xfrm>
          <a:prstGeom prst="rect">
            <a:avLst/>
          </a:prstGeom>
          <a:noFill/>
          <a:ln w="9525">
            <a:noFill/>
            <a:miter lim="800000"/>
            <a:headEnd/>
            <a:tailEnd/>
          </a:ln>
        </p:spPr>
        <p:txBody>
          <a:bodyPr wrap="square">
            <a:spAutoFit/>
          </a:bodyPr>
          <a:lstStyle/>
          <a:p>
            <a:pPr marL="114300" marR="0" lvl="0" indent="-114300" algn="just" defTabSz="914400" rtl="0" eaLnBrk="0" fontAlgn="base" latinLnBrk="0" hangingPunct="0">
              <a:lnSpc>
                <a:spcPct val="100000"/>
              </a:lnSpc>
              <a:spcBef>
                <a:spcPct val="0"/>
              </a:spcBef>
              <a:spcAft>
                <a:spcPct val="0"/>
              </a:spcAft>
              <a:buClrTx/>
              <a:buSzTx/>
              <a:buFontTx/>
              <a:buNone/>
              <a:tabLst/>
              <a:defRPr/>
            </a:pPr>
            <a:r>
              <a:rPr kumimoji="0" lang="en-GB" sz="1400" b="1" i="0" u="none" strike="noStrike" kern="1200" cap="none" spc="0" normalizeH="0" baseline="0" noProof="0" dirty="0">
                <a:ln>
                  <a:noFill/>
                </a:ln>
                <a:solidFill>
                  <a:srgbClr val="333399"/>
                </a:solidFill>
                <a:effectLst/>
                <a:uLnTx/>
                <a:uFillTx/>
                <a:latin typeface="Tahoma" pitchFamily="34" charset="0"/>
                <a:ea typeface="+mn-ea"/>
                <a:cs typeface="+mn-cs"/>
              </a:rPr>
              <a:t>Date:</a:t>
            </a:r>
            <a:r>
              <a:rPr kumimoji="0" lang="en-US" sz="1400" b="1" i="0" u="none" strike="noStrike" kern="1200" cap="none" spc="0" normalizeH="0" baseline="0" noProof="0" dirty="0">
                <a:ln>
                  <a:noFill/>
                </a:ln>
                <a:solidFill>
                  <a:srgbClr val="333399"/>
                </a:solidFill>
                <a:effectLst/>
                <a:uLnTx/>
                <a:uFillTx/>
                <a:latin typeface="Tahoma" pitchFamily="34" charset="0"/>
                <a:ea typeface="+mn-ea"/>
                <a:cs typeface="+mn-cs"/>
              </a:rPr>
              <a:t> </a:t>
            </a:r>
            <a:r>
              <a:rPr kumimoji="0" lang="en-US" sz="1400" b="1" i="0" u="none" strike="noStrike" kern="1200" cap="none" spc="0" normalizeH="0" baseline="0" noProof="0" dirty="0" smtClean="0">
                <a:ln>
                  <a:noFill/>
                </a:ln>
                <a:solidFill>
                  <a:srgbClr val="333399"/>
                </a:solidFill>
                <a:effectLst/>
                <a:uLnTx/>
                <a:uFillTx/>
                <a:latin typeface="Tahoma" pitchFamily="34" charset="0"/>
                <a:ea typeface="+mn-ea"/>
                <a:cs typeface="+mn-cs"/>
              </a:rPr>
              <a:t>02.07.2018                               </a:t>
            </a:r>
            <a:r>
              <a:rPr kumimoji="0" lang="en-US" sz="1400" b="1" i="0" u="none" strike="noStrike" kern="1200" cap="none" spc="0" normalizeH="0" baseline="0" noProof="0" dirty="0">
                <a:ln>
                  <a:noFill/>
                </a:ln>
                <a:solidFill>
                  <a:srgbClr val="333399"/>
                </a:solidFill>
                <a:effectLst/>
                <a:uLnTx/>
                <a:uFillTx/>
                <a:latin typeface="Tahoma" pitchFamily="34" charset="0"/>
                <a:ea typeface="+mn-ea"/>
                <a:cs typeface="+mn-cs"/>
              </a:rPr>
              <a:t>Incident </a:t>
            </a:r>
            <a:r>
              <a:rPr kumimoji="0" lang="en-US" sz="1400" b="1" i="0" u="none" strike="noStrike" kern="1200" cap="none" spc="0" normalizeH="0" baseline="0" noProof="0" dirty="0" smtClean="0">
                <a:ln>
                  <a:noFill/>
                </a:ln>
                <a:solidFill>
                  <a:srgbClr val="333399"/>
                </a:solidFill>
                <a:effectLst/>
                <a:uLnTx/>
                <a:uFillTx/>
                <a:latin typeface="Tahoma" pitchFamily="34" charset="0"/>
                <a:ea typeface="+mn-ea"/>
                <a:cs typeface="+mn-cs"/>
              </a:rPr>
              <a:t>title:  LTI MVI</a:t>
            </a:r>
            <a:endParaRPr kumimoji="0" lang="en-US" sz="1400" b="1" i="0" u="none" strike="noStrike" kern="1200" cap="none" spc="0" normalizeH="0" baseline="0" noProof="0" dirty="0">
              <a:ln>
                <a:noFill/>
              </a:ln>
              <a:solidFill>
                <a:srgbClr val="333399"/>
              </a:solidFill>
              <a:effectLst/>
              <a:uLnTx/>
              <a:uFillTx/>
              <a:latin typeface="Tahoma" pitchFamily="34" charset="0"/>
              <a:ea typeface="+mn-ea"/>
              <a:cs typeface="+mn-cs"/>
            </a:endParaRPr>
          </a:p>
        </p:txBody>
      </p:sp>
      <p:sp>
        <p:nvSpPr>
          <p:cNvPr id="10" name="Footer Placeholder 9"/>
          <p:cNvSpPr>
            <a:spLocks noGrp="1"/>
          </p:cNvSpPr>
          <p:nvPr>
            <p:ph type="ftr" sz="quarter" idx="11"/>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400" b="0" i="0" u="none" strike="noStrike" kern="1200" cap="none" spc="0" normalizeH="0" baseline="0" noProof="0" smtClean="0">
                <a:ln>
                  <a:noFill/>
                </a:ln>
                <a:solidFill>
                  <a:srgbClr val="000000"/>
                </a:solidFill>
                <a:effectLst/>
                <a:uLnTx/>
                <a:uFillTx/>
                <a:latin typeface="Times New Roman" pitchFamily="18" charset="0"/>
                <a:ea typeface="+mn-ea"/>
                <a:cs typeface="+mn-cs"/>
              </a:rPr>
              <a:t>Confidential - Not to be shared outside of PDO/PDO contractors </a:t>
            </a:r>
            <a:endParaRPr kumimoji="0" lang="en-US" sz="1400" b="0" i="0" u="none" strike="noStrike" kern="1200" cap="none" spc="0" normalizeH="0" baseline="0" noProof="0">
              <a:ln>
                <a:noFill/>
              </a:ln>
              <a:solidFill>
                <a:srgbClr val="000000"/>
              </a:solidFill>
              <a:effectLst/>
              <a:uLnTx/>
              <a:uFillTx/>
              <a:latin typeface="Times New Roman" pitchFamily="18" charset="0"/>
              <a:ea typeface="+mn-ea"/>
              <a:cs typeface="+mn-cs"/>
            </a:endParaRPr>
          </a:p>
        </p:txBody>
      </p:sp>
      <p:sp>
        <p:nvSpPr>
          <p:cNvPr id="2" name="Slide Number Placeholder 1"/>
          <p:cNvSpPr>
            <a:spLocks noGrp="1"/>
          </p:cNvSpPr>
          <p:nvPr>
            <p:ph type="sldNum" sz="quarter"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fld id="{C085B925-3865-4333-AFCB-ABF9FE11EB42}" type="slidenum">
              <a:rPr kumimoji="0" lang="en-US" sz="1400" b="0" i="0" u="none" strike="noStrike" kern="1200" cap="none" spc="0" normalizeH="0" baseline="0" noProof="0" smtClean="0">
                <a:ln>
                  <a:noFill/>
                </a:ln>
                <a:solidFill>
                  <a:srgbClr val="000000"/>
                </a:solidFill>
                <a:effectLst/>
                <a:uLnTx/>
                <a:uFillTx/>
                <a:latin typeface="Times New Roman" pitchFamily="18" charset="0"/>
                <a:ea typeface="+mn-ea"/>
                <a:cs typeface="+mn-cs"/>
              </a:rPr>
              <a:pPr marL="0" marR="0" lvl="0" indent="0" algn="ctr" defTabSz="914400" rtl="0" eaLnBrk="0" fontAlgn="base" latinLnBrk="0" hangingPunct="0">
                <a:lnSpc>
                  <a:spcPct val="100000"/>
                </a:lnSpc>
                <a:spcBef>
                  <a:spcPct val="0"/>
                </a:spcBef>
                <a:spcAft>
                  <a:spcPct val="0"/>
                </a:spcAft>
                <a:buClrTx/>
                <a:buSzTx/>
                <a:buFontTx/>
                <a:buNone/>
                <a:tabLst/>
                <a:defRPr/>
              </a:pPr>
              <a:t>2</a:t>
            </a:fld>
            <a:endParaRPr kumimoji="0" lang="en-US" sz="1400" b="0" i="0" u="none" strike="noStrike" kern="1200" cap="none" spc="0" normalizeH="0" baseline="0" noProof="0">
              <a:ln>
                <a:noFill/>
              </a:ln>
              <a:solidFill>
                <a:srgbClr val="000000"/>
              </a:solidFill>
              <a:effectLst/>
              <a:uLnTx/>
              <a:uFillTx/>
              <a:latin typeface="Times New Roman" pitchFamily="18" charset="0"/>
              <a:ea typeface="+mn-ea"/>
              <a:cs typeface="+mn-cs"/>
            </a:endParaRPr>
          </a:p>
        </p:txBody>
      </p:sp>
    </p:spTree>
    <p:extLst>
      <p:ext uri="{BB962C8B-B14F-4D97-AF65-F5344CB8AC3E}">
        <p14:creationId xmlns:p14="http://schemas.microsoft.com/office/powerpoint/2010/main" val="3878887326"/>
      </p:ext>
    </p:extLst>
  </p:cSld>
  <p:clrMapOvr>
    <a:masterClrMapping/>
  </p:clrMapOvr>
  <p:timing>
    <p:tnLst>
      <p:par>
        <p:cTn id="1" dur="indefinite" restart="never" nodeType="tmRoot"/>
      </p:par>
    </p:tnLst>
  </p:timing>
</p:sld>
</file>

<file path=ppt/theme/theme1.xml><?xml version="1.0" encoding="utf-8"?>
<a:theme xmlns:a="http://schemas.openxmlformats.org/drawingml/2006/main" name="1_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Arial"/>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9C4067D375EDA046866D1CFD34BA6725" ma:contentTypeVersion="4" ma:contentTypeDescription="Upload an image." ma:contentTypeScope="" ma:versionID="809bc6af44041ef507fcb8c845449721">
  <xsd:schema xmlns:xsd="http://www.w3.org/2001/XMLSchema" xmlns:xs="http://www.w3.org/2001/XMLSchema" xmlns:p="http://schemas.microsoft.com/office/2006/metadata/properties" xmlns:ns1="http://schemas.microsoft.com/sharepoint/v3" xmlns:ns2="4880E4F8-4B7D-4BDD-91E3-E10D47036ECA" xmlns:ns3="http://schemas.microsoft.com/sharepoint/v3/fields" xmlns:ns4="4880e4f8-4b7d-4bdd-91e3-e10d47036eca" xmlns:ns5="9d51eac6-a7d5-47f5-a119-63d146adb134" targetNamespace="http://schemas.microsoft.com/office/2006/metadata/properties" ma:root="true" ma:fieldsID="c6cb684b9f311d0fba83640743edc78d" ns1:_="" ns2:_="" ns3:_="" ns4:_="" ns5:_="">
    <xsd:import namespace="http://schemas.microsoft.com/sharepoint/v3"/>
    <xsd:import namespace="4880E4F8-4B7D-4BDD-91E3-E10D47036ECA"/>
    <xsd:import namespace="http://schemas.microsoft.com/sharepoint/v3/fields"/>
    <xsd:import namespace="4880e4f8-4b7d-4bdd-91e3-e10d47036eca"/>
    <xsd:import namespace="9d51eac6-a7d5-47f5-a119-63d146adb134"/>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4:Language" minOccurs="0"/>
                <xsd:element ref="ns4:DocId" minOccurs="0"/>
                <xsd:element ref="ns5: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Language" ma:index="27" nillable="true" ma:displayName="Language" ma:default="English 1" ma:format="Dropdown" ma:internalName="Language">
      <xsd:simpleType>
        <xsd:restriction base="dms:Choice">
          <xsd:enumeration value="English 1"/>
          <xsd:enumeration value="English 2"/>
          <xsd:enumeration value="Arabic 1"/>
          <xsd:enumeration value="Arabic 2"/>
          <xsd:enumeration value="Hindi 1"/>
          <xsd:enumeration value="Hindi 2"/>
          <xsd:enumeration value="Malayalam 1"/>
          <xsd:enumeration value="Malayalam 2"/>
        </xsd:restriction>
      </xsd:simpleType>
    </xsd:element>
    <xsd:element name="DocId" ma:index="28" nillable="true" ma:displayName="DocId" ma:list="{9de017a3-70b4-41a0-b3a1-4f7a098545da}" ma:internalName="DocId" ma:showField="ID" ma:web="9d51eac6-a7d5-47f5-a119-63d146adb134">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9d51eac6-a7d5-47f5-a119-63d146adb134" elementFormDefault="qualified">
    <xsd:import namespace="http://schemas.microsoft.com/office/2006/documentManagement/types"/>
    <xsd:import namespace="http://schemas.microsoft.com/office/infopath/2007/PartnerControls"/>
    <xsd:element name="SharedWithUsers" ma:index="2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anguage xmlns="4880e4f8-4b7d-4bdd-91e3-e10d47036eca">English 1</Language>
    <DocId xmlns="4880e4f8-4b7d-4bdd-91e3-e10d47036eca">92083</DocId>
    <ImageCreateDate xmlns="4880E4F8-4B7D-4BDD-91E3-E10D47036ECA" xsi:nil="true"/>
    <wic_System_Copyright xmlns="http://schemas.microsoft.com/sharepoint/v3/fields" xsi:nil="true"/>
  </documentManagement>
</p:properties>
</file>

<file path=customXml/itemProps1.xml><?xml version="1.0" encoding="utf-8"?>
<ds:datastoreItem xmlns:ds="http://schemas.openxmlformats.org/officeDocument/2006/customXml" ds:itemID="{81CC19D5-E2EC-4E29-A3FB-318A034CEBBE}"/>
</file>

<file path=customXml/itemProps2.xml><?xml version="1.0" encoding="utf-8"?>
<ds:datastoreItem xmlns:ds="http://schemas.openxmlformats.org/officeDocument/2006/customXml" ds:itemID="{221B3AC6-0F9B-4B2D-B609-3C07EE6C3F46}"/>
</file>

<file path=customXml/itemProps3.xml><?xml version="1.0" encoding="utf-8"?>
<ds:datastoreItem xmlns:ds="http://schemas.openxmlformats.org/officeDocument/2006/customXml" ds:itemID="{52D05494-8A2D-4283-942E-019A1BA32128}"/>
</file>

<file path=docProps/app.xml><?xml version="1.0" encoding="utf-8"?>
<Properties xmlns="http://schemas.openxmlformats.org/officeDocument/2006/extended-properties" xmlns:vt="http://schemas.openxmlformats.org/officeDocument/2006/docPropsVTypes">
  <TotalTime>225</TotalTime>
  <Words>434</Words>
  <Application>Microsoft Office PowerPoint</Application>
  <PresentationFormat>On-screen Show (4:3)</PresentationFormat>
  <Paragraphs>42</Paragraphs>
  <Slides>2</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vt:i4>
      </vt:variant>
    </vt:vector>
  </HeadingPairs>
  <TitlesOfParts>
    <vt:vector size="9" baseType="lpstr">
      <vt:lpstr>Arial</vt:lpstr>
      <vt:lpstr>Calibri</vt:lpstr>
      <vt:lpstr>Segoe UI</vt:lpstr>
      <vt:lpstr>Tahoma</vt:lpstr>
      <vt:lpstr>Times New Roman</vt:lpstr>
      <vt:lpstr>Wingdings</vt:lpstr>
      <vt:lpstr>1_Default Design</vt:lpstr>
      <vt:lpstr>PowerPoint Presentation</vt:lpstr>
      <vt:lpstr>PowerPoint Presentation</vt:lpstr>
    </vt:vector>
  </TitlesOfParts>
  <Company>PDO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MU61323</dc:creator>
  <cp:lastModifiedBy>Morrow, Fulton MSE32</cp:lastModifiedBy>
  <cp:revision>35</cp:revision>
  <dcterms:created xsi:type="dcterms:W3CDTF">2016-03-28T05:48:29Z</dcterms:created>
  <dcterms:modified xsi:type="dcterms:W3CDTF">2019-02-20T05:49:09Z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0x0101009148F5A04DDD49CBA7127AADA5FB792B00AADE34325A8B49CDA8BB4DB53328F214009C4067D375EDA046866D1CFD34BA6725</vt:lpwstr>
  </property>
</Properties>
</file>