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4"/>
  </p:notesMasterIdLst>
  <p:sldIdLst>
    <p:sldId id="294" r:id="rId2"/>
    <p:sldId id="295"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2/20/2019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5138CA7-92E6-41FD-A1B7-5ABDE6F17714}"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971959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6B2BACC-5893-4478-93DA-688A131F8366}"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261336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161218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3171404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350848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15610345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smtClean="0"/>
              <a:t>Confidential - Not to be shared outside of PDO/PDO contractors </a:t>
            </a: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410969304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Lst>
  <p:hf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rotWithShape="1">
          <a:blip r:embed="rId3" cstate="print"/>
          <a:srcRect l="3735"/>
          <a:stretch/>
        </p:blipFill>
        <p:spPr>
          <a:xfrm>
            <a:off x="5453418" y="924802"/>
            <a:ext cx="3538182" cy="2158748"/>
          </a:xfrm>
          <a:prstGeom prst="rect">
            <a:avLst/>
          </a:prstGeom>
        </p:spPr>
      </p:pic>
      <p:pic>
        <p:nvPicPr>
          <p:cNvPr id="19" name="Picture 2"/>
          <p:cNvPicPr>
            <a:picLocks noChangeAspect="1" noChangeArrowheads="1"/>
          </p:cNvPicPr>
          <p:nvPr/>
        </p:nvPicPr>
        <p:blipFill>
          <a:blip r:embed="rId4" cstate="email"/>
          <a:srcRect/>
          <a:stretch>
            <a:fillRect/>
          </a:stretch>
        </p:blipFill>
        <p:spPr bwMode="auto">
          <a:xfrm rot="10800000">
            <a:off x="5486400" y="3233053"/>
            <a:ext cx="3505200" cy="2634343"/>
          </a:xfrm>
          <a:prstGeom prst="rect">
            <a:avLst/>
          </a:prstGeom>
          <a:noFill/>
          <a:ln w="9525">
            <a:noFill/>
            <a:miter lim="800000"/>
            <a:headEnd/>
            <a:tailEnd/>
          </a:ln>
        </p:spPr>
      </p:pic>
      <p:sp>
        <p:nvSpPr>
          <p:cNvPr id="14339" name="Text Box 2"/>
          <p:cNvSpPr txBox="1">
            <a:spLocks noChangeArrowheads="1"/>
          </p:cNvSpPr>
          <p:nvPr/>
        </p:nvSpPr>
        <p:spPr bwMode="auto">
          <a:xfrm>
            <a:off x="152400" y="924802"/>
            <a:ext cx="5240288" cy="4501232"/>
          </a:xfrm>
          <a:prstGeom prst="rect">
            <a:avLst/>
          </a:prstGeom>
          <a:noFill/>
          <a:ln w="19050">
            <a:noFill/>
            <a:miter lim="800000"/>
            <a:headEnd/>
            <a:tailEnd/>
          </a:ln>
        </p:spPr>
        <p:txBody>
          <a:bodyPr wrap="square">
            <a:spAutoFit/>
          </a:bodyPr>
          <a:lstStyle/>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GB" sz="1200" b="1" i="0" u="none" strike="noStrike" kern="1200" cap="none" spc="0" normalizeH="0" baseline="0" noProof="0" dirty="0">
                <a:ln>
                  <a:noFill/>
                </a:ln>
                <a:solidFill>
                  <a:srgbClr val="333399"/>
                </a:solidFill>
                <a:effectLst/>
                <a:uLnTx/>
                <a:uFillTx/>
                <a:latin typeface="Tahoma" pitchFamily="34" charset="0"/>
                <a:ea typeface="+mn-ea"/>
                <a:cs typeface="+mn-cs"/>
              </a:rPr>
              <a:t>Date:</a:t>
            </a:r>
            <a:r>
              <a:rPr kumimoji="0" lang="en-US" sz="1200" b="1" i="0" u="none" strike="noStrike" kern="1200" cap="none" spc="0" normalizeH="0" baseline="0" noProof="0" dirty="0">
                <a:ln>
                  <a:noFill/>
                </a:ln>
                <a:solidFill>
                  <a:srgbClr val="333399"/>
                </a:solidFill>
                <a:effectLst/>
                <a:uLnTx/>
                <a:uFillTx/>
                <a:latin typeface="Tahoma" pitchFamily="34" charset="0"/>
                <a:ea typeface="+mn-ea"/>
                <a:cs typeface="+mn-cs"/>
              </a:rPr>
              <a:t> </a:t>
            </a:r>
            <a:r>
              <a:rPr kumimoji="0" lang="en-US" sz="1200" b="1" i="0" u="none" strike="noStrike" kern="1200" cap="none" spc="0" normalizeH="0" baseline="0" noProof="0" dirty="0" smtClean="0">
                <a:ln>
                  <a:noFill/>
                </a:ln>
                <a:solidFill>
                  <a:srgbClr val="333399"/>
                </a:solidFill>
                <a:effectLst/>
                <a:uLnTx/>
                <a:uFillTx/>
                <a:latin typeface="Tahoma" pitchFamily="34" charset="0"/>
                <a:ea typeface="+mn-ea"/>
                <a:cs typeface="+mn-cs"/>
              </a:rPr>
              <a:t>02.07.2018                       </a:t>
            </a:r>
            <a:r>
              <a:rPr kumimoji="0" lang="en-US" sz="1200" b="1" i="0" u="none" strike="noStrike" kern="1200" cap="none" spc="0" normalizeH="0" baseline="0" noProof="0" dirty="0">
                <a:ln>
                  <a:noFill/>
                </a:ln>
                <a:solidFill>
                  <a:srgbClr val="333399"/>
                </a:solidFill>
                <a:effectLst/>
                <a:uLnTx/>
                <a:uFillTx/>
                <a:latin typeface="Tahoma" pitchFamily="34" charset="0"/>
                <a:ea typeface="+mn-ea"/>
                <a:cs typeface="+mn-cs"/>
              </a:rPr>
              <a:t>Incident </a:t>
            </a:r>
            <a:r>
              <a:rPr kumimoji="0" lang="en-US" sz="1200" b="1" i="0" u="none" strike="noStrike" kern="1200" cap="none" spc="0" normalizeH="0" baseline="0" noProof="0" dirty="0" smtClean="0">
                <a:ln>
                  <a:noFill/>
                </a:ln>
                <a:solidFill>
                  <a:srgbClr val="333399"/>
                </a:solidFill>
                <a:effectLst/>
                <a:uLnTx/>
                <a:uFillTx/>
                <a:latin typeface="Tahoma" pitchFamily="34" charset="0"/>
                <a:ea typeface="+mn-ea"/>
                <a:cs typeface="+mn-cs"/>
              </a:rPr>
              <a:t>title: LTI MVI</a:t>
            </a:r>
            <a:endParaRPr kumimoji="0" lang="en-US" sz="1400" b="1" i="0" u="none" strike="noStrike" kern="1200" cap="none" spc="0" normalizeH="0" baseline="0" noProof="0" dirty="0" smtClean="0">
              <a:ln>
                <a:noFill/>
              </a:ln>
              <a:solidFill>
                <a:srgbClr val="FF0000"/>
              </a:solidFill>
              <a:effectLst/>
              <a:uLnTx/>
              <a:uFillTx/>
              <a:latin typeface="Tahoma" pitchFamily="34"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smtClean="0">
              <a:ln>
                <a:noFill/>
              </a:ln>
              <a:solidFill>
                <a:srgbClr val="FF0000"/>
              </a:solidFill>
              <a:effectLst/>
              <a:uLnTx/>
              <a:uFillTx/>
              <a:latin typeface="Tahoma" pitchFamily="34"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FF0000"/>
                </a:solidFill>
                <a:effectLst/>
                <a:uLnTx/>
                <a:uFillTx/>
                <a:latin typeface="Tahoma" pitchFamily="34" charset="0"/>
                <a:ea typeface="+mn-ea"/>
                <a:cs typeface="+mn-cs"/>
              </a:rPr>
              <a:t>What </a:t>
            </a:r>
            <a:r>
              <a:rPr kumimoji="0" lang="en-US" sz="1400" b="1" i="0" u="none" strike="noStrike" kern="1200" cap="none" spc="0" normalizeH="0" baseline="0" noProof="0" dirty="0">
                <a:ln>
                  <a:noFill/>
                </a:ln>
                <a:solidFill>
                  <a:srgbClr val="FF0000"/>
                </a:solidFill>
                <a:effectLst/>
                <a:uLnTx/>
                <a:uFillTx/>
                <a:latin typeface="Tahoma" pitchFamily="34" charset="0"/>
                <a:ea typeface="+mn-ea"/>
                <a:cs typeface="+mn-cs"/>
              </a:rPr>
              <a:t>happened</a:t>
            </a:r>
            <a:r>
              <a:rPr kumimoji="0" lang="en-US" sz="1400" b="1" i="0" u="none" strike="noStrike" kern="1200" cap="none" spc="0" normalizeH="0" baseline="0" noProof="0" dirty="0" smtClean="0">
                <a:ln>
                  <a:noFill/>
                </a:ln>
                <a:solidFill>
                  <a:srgbClr val="FF0000"/>
                </a:solidFill>
                <a:effectLst/>
                <a:uLnTx/>
                <a:uFillTx/>
                <a:latin typeface="Tahoma" pitchFamily="34" charset="0"/>
                <a:ea typeface="+mn-ea"/>
                <a:cs typeface="+mn-cs"/>
              </a:rPr>
              <a:t>?</a:t>
            </a:r>
            <a:endParaRPr kumimoji="0" lang="en-US" sz="1100" b="0" i="0" u="none" strike="noStrike" kern="1200" cap="none" spc="0" normalizeH="0" baseline="0" noProof="0" dirty="0" smtClean="0">
              <a:ln>
                <a:noFill/>
              </a:ln>
              <a:solidFill>
                <a:srgbClr val="000000"/>
              </a:solidFill>
              <a:effectLst/>
              <a:uLnTx/>
              <a:uFillTx/>
              <a:latin typeface="Tahoma"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Calibri" panose="020F0502020204030204" pitchFamily="34" charset="0"/>
                <a:ea typeface="Segoe UI" panose="020B0502040204020203" pitchFamily="34" charset="0"/>
                <a:cs typeface="Segoe UI" panose="020B0502040204020203" pitchFamily="34" charset="0"/>
              </a:rPr>
              <a:t>Vehicle was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Segoe UI" panose="020B0502040204020203" pitchFamily="34" charset="0"/>
                <a:cs typeface="Segoe UI" panose="020B0502040204020203" pitchFamily="34" charset="0"/>
              </a:rPr>
              <a:t>travelling towards Muscat from </a:t>
            </a:r>
            <a:r>
              <a:rPr kumimoji="0" lang="en-US" sz="1400" b="0" i="0" u="none" strike="noStrike" kern="1200" cap="none" spc="0" normalizeH="0" baseline="0" noProof="0" dirty="0" err="1">
                <a:ln>
                  <a:noFill/>
                </a:ln>
                <a:solidFill>
                  <a:srgbClr val="000000"/>
                </a:solidFill>
                <a:effectLst/>
                <a:uLnTx/>
                <a:uFillTx/>
                <a:latin typeface="Calibri" panose="020F0502020204030204" pitchFamily="34" charset="0"/>
                <a:ea typeface="Segoe UI" panose="020B0502040204020203" pitchFamily="34" charset="0"/>
                <a:cs typeface="Segoe UI" panose="020B0502040204020203" pitchFamily="34" charset="0"/>
              </a:rPr>
              <a:t>Mussanah</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Segoe UI" panose="020B0502040204020203" pitchFamily="34" charset="0"/>
                <a:cs typeface="Segoe UI" panose="020B0502040204020203" pitchFamily="34" charset="0"/>
              </a:rPr>
              <a:t> with a full load of pipes </a:t>
            </a:r>
            <a:r>
              <a:rPr kumimoji="0" lang="en-US" sz="1400" b="0" i="0" u="none" strike="noStrike" kern="1200" cap="none" spc="0" normalizeH="0" baseline="0" noProof="0" dirty="0" smtClean="0">
                <a:ln>
                  <a:noFill/>
                </a:ln>
                <a:solidFill>
                  <a:srgbClr val="000000"/>
                </a:solidFill>
                <a:effectLst/>
                <a:uLnTx/>
                <a:uFillTx/>
                <a:latin typeface="Calibri" panose="020F0502020204030204" pitchFamily="34" charset="0"/>
                <a:ea typeface="Segoe UI" panose="020B0502040204020203" pitchFamily="34" charset="0"/>
                <a:cs typeface="Segoe UI" panose="020B0502040204020203" pitchFamily="34" charset="0"/>
              </a:rPr>
              <a:t>suffered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Segoe UI" panose="020B0502040204020203" pitchFamily="34" charset="0"/>
                <a:cs typeface="Segoe UI" panose="020B0502040204020203" pitchFamily="34" charset="0"/>
              </a:rPr>
              <a:t>a blow out to the front driver side tyre. The vehicle swerved to the left through both Armco barrier’s to the opposite side of the road before tipping on to the passenger side coming to rest across the carriageway. The load came off of the trailer, 19 of which remained on the highway and 23 of them went down the embankment before coming to a rest on the deserted ground at the bottom off the main highway. A  3rd party vehicle travelling on the opposite side of the carriageway has struck the pipes that were on the road and a second 3rd party vehicle has been reported to also have been involved</a:t>
            </a:r>
            <a:r>
              <a:rPr kumimoji="0" lang="en-US" sz="1400" b="0" i="0" u="none" strike="noStrike" kern="1200" cap="none" spc="0" normalizeH="0" baseline="0" noProof="0" dirty="0" smtClean="0">
                <a:ln>
                  <a:noFill/>
                </a:ln>
                <a:solidFill>
                  <a:srgbClr val="000000"/>
                </a:solidFill>
                <a:effectLst/>
                <a:uLnTx/>
                <a:uFillTx/>
                <a:latin typeface="Calibri" panose="020F0502020204030204" pitchFamily="34" charset="0"/>
                <a:ea typeface="Segoe UI" panose="020B0502040204020203" pitchFamily="34" charset="0"/>
                <a:cs typeface="Segoe UI" panose="020B0502040204020203" pitchFamily="34" charset="0"/>
              </a:rPr>
              <a:t>.</a:t>
            </a:r>
            <a:endPar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Segoe UI" panose="020B0502040204020203" pitchFamily="34" charset="0"/>
              <a:cs typeface="Segoe UI" panose="020B0502040204020203" pitchFamily="34" charset="0"/>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1050" b="1" i="0" u="none" strike="noStrike" kern="1200" cap="none" spc="0" normalizeH="0" baseline="0" noProof="0" dirty="0" smtClean="0">
              <a:ln>
                <a:noFill/>
              </a:ln>
              <a:solidFill>
                <a:srgbClr val="333399"/>
              </a:solidFill>
              <a:effectLst/>
              <a:uLnTx/>
              <a:uFillTx/>
              <a:latin typeface="Tahoma" pitchFamily="34"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smtClean="0">
                <a:ln>
                  <a:noFill/>
                </a:ln>
                <a:solidFill>
                  <a:srgbClr val="333399"/>
                </a:solidFill>
                <a:effectLst/>
                <a:uLnTx/>
                <a:uFillTx/>
                <a:latin typeface="Tahoma" pitchFamily="34" charset="0"/>
                <a:ea typeface="+mn-ea"/>
                <a:cs typeface="+mn-cs"/>
              </a:rPr>
              <a:t>Your </a:t>
            </a:r>
            <a:r>
              <a:rPr kumimoji="0" lang="en-US" sz="1600" b="1" i="0" u="none" strike="noStrike" kern="1200" cap="none" spc="0" normalizeH="0" baseline="0" noProof="0" dirty="0">
                <a:ln>
                  <a:noFill/>
                </a:ln>
                <a:solidFill>
                  <a:srgbClr val="333399"/>
                </a:solidFill>
                <a:effectLst/>
                <a:uLnTx/>
                <a:uFillTx/>
                <a:latin typeface="Tahoma" pitchFamily="34" charset="0"/>
                <a:ea typeface="+mn-ea"/>
                <a:cs typeface="+mn-cs"/>
              </a:rPr>
              <a:t>learning from this incident</a:t>
            </a:r>
            <a:r>
              <a:rPr kumimoji="0" lang="en-US" sz="1600" b="1" i="0" u="none" strike="noStrike" kern="1200" cap="none" spc="0" normalizeH="0" baseline="0" noProof="0" dirty="0" smtClean="0">
                <a:ln>
                  <a:noFill/>
                </a:ln>
                <a:solidFill>
                  <a:srgbClr val="333399"/>
                </a:solidFill>
                <a:effectLst/>
                <a:uLnTx/>
                <a:uFillTx/>
                <a:latin typeface="Tahoma" pitchFamily="34" charset="0"/>
                <a:ea typeface="+mn-ea"/>
                <a:cs typeface="+mn-cs"/>
              </a:rPr>
              <a:t>..</a:t>
            </a: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1000" b="1" i="0" u="none" strike="noStrike" kern="1200" cap="none" spc="0" normalizeH="0" baseline="0" noProof="0" dirty="0">
              <a:ln>
                <a:noFill/>
              </a:ln>
              <a:solidFill>
                <a:srgbClr val="333399"/>
              </a:solidFill>
              <a:effectLst/>
              <a:uLnTx/>
              <a:uFillTx/>
              <a:latin typeface="Tahoma" pitchFamily="34" charset="0"/>
              <a:ea typeface="+mn-ea"/>
              <a:cs typeface="+mn-cs"/>
            </a:endParaRPr>
          </a:p>
          <a:p>
            <a:pPr marL="60325" marR="0" lvl="0" indent="-60325"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200" b="0" i="0" u="none" strike="noStrike" kern="1200" cap="none" spc="0" normalizeH="0" baseline="0" noProof="0" dirty="0" smtClean="0">
                <a:ln>
                  <a:noFill/>
                </a:ln>
                <a:solidFill>
                  <a:srgbClr val="000000"/>
                </a:solidFill>
                <a:effectLst/>
                <a:uLnTx/>
                <a:uFillTx/>
                <a:latin typeface="Arial"/>
                <a:ea typeface="Times New Roman"/>
                <a:cs typeface="Times New Roman"/>
              </a:rPr>
              <a:t> </a:t>
            </a:r>
            <a:r>
              <a:rPr kumimoji="0" lang="en-US" sz="1400" b="0" i="0" u="none" strike="noStrike" kern="1200" cap="none" spc="0" normalizeH="0" baseline="0" noProof="0" dirty="0" smtClean="0">
                <a:ln>
                  <a:noFill/>
                </a:ln>
                <a:solidFill>
                  <a:srgbClr val="000000"/>
                </a:solidFill>
                <a:effectLst/>
                <a:uLnTx/>
                <a:uFillTx/>
                <a:latin typeface="Calibri" panose="020F0502020204030204" pitchFamily="34" charset="0"/>
                <a:ea typeface="Times New Roman"/>
                <a:cs typeface="Times New Roman"/>
              </a:rPr>
              <a:t>Do you check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Times New Roman"/>
                <a:cs typeface="Times New Roman"/>
              </a:rPr>
              <a:t>your </a:t>
            </a:r>
            <a:r>
              <a:rPr kumimoji="0" lang="en-US" sz="1400" b="0" i="0" u="none" strike="noStrike" kern="1200" cap="none" spc="0" normalizeH="0" baseline="0" noProof="0" dirty="0" smtClean="0">
                <a:ln>
                  <a:noFill/>
                </a:ln>
                <a:solidFill>
                  <a:srgbClr val="000000"/>
                </a:solidFill>
                <a:effectLst/>
                <a:uLnTx/>
                <a:uFillTx/>
                <a:latin typeface="Calibri" panose="020F0502020204030204" pitchFamily="34" charset="0"/>
                <a:ea typeface="Times New Roman"/>
                <a:cs typeface="Times New Roman"/>
              </a:rPr>
              <a:t>tyre conditions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Times New Roman"/>
                <a:cs typeface="Times New Roman"/>
              </a:rPr>
              <a:t>regularly</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Times New Roman"/>
                <a:cs typeface="Times New Roman"/>
              </a:rPr>
              <a:t> </a:t>
            </a:r>
            <a:r>
              <a:rPr kumimoji="0" lang="en-US" sz="1400" b="0" i="0" u="none" strike="noStrike" kern="1200" cap="none" spc="0" normalizeH="0" baseline="0" noProof="0" dirty="0" smtClean="0">
                <a:ln>
                  <a:noFill/>
                </a:ln>
                <a:solidFill>
                  <a:srgbClr val="000000"/>
                </a:solidFill>
                <a:effectLst/>
                <a:uLnTx/>
                <a:uFillTx/>
                <a:latin typeface="Calibri" panose="020F0502020204030204" pitchFamily="34" charset="0"/>
                <a:ea typeface="Times New Roman"/>
                <a:cs typeface="Times New Roman"/>
              </a:rPr>
              <a:t>Do you ensure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Times New Roman"/>
                <a:cs typeface="Times New Roman"/>
              </a:rPr>
              <a:t>tyre pressures are correct and checked regularly</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Times New Roman"/>
                <a:cs typeface="Times New Roman"/>
              </a:rPr>
              <a:t> </a:t>
            </a:r>
            <a:r>
              <a:rPr kumimoji="0" lang="en-US" sz="1400" b="0" i="0" u="none" strike="noStrike" kern="1200" cap="none" spc="0" normalizeH="0" baseline="0" noProof="0" dirty="0" smtClean="0">
                <a:ln>
                  <a:noFill/>
                </a:ln>
                <a:solidFill>
                  <a:srgbClr val="000000"/>
                </a:solidFill>
                <a:effectLst/>
                <a:uLnTx/>
                <a:uFillTx/>
                <a:latin typeface="Calibri" panose="020F0502020204030204" pitchFamily="34" charset="0"/>
                <a:ea typeface="Times New Roman"/>
                <a:cs typeface="Times New Roman"/>
              </a:rPr>
              <a:t>Do you ensure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Times New Roman"/>
                <a:cs typeface="Times New Roman"/>
              </a:rPr>
              <a:t>the </a:t>
            </a:r>
            <a:r>
              <a:rPr kumimoji="0" lang="en-US" sz="1400" b="0" i="0" u="none" strike="noStrike" kern="1200" cap="none" spc="0" normalizeH="0" baseline="0" noProof="0" dirty="0" smtClean="0">
                <a:ln>
                  <a:noFill/>
                </a:ln>
                <a:solidFill>
                  <a:srgbClr val="000000"/>
                </a:solidFill>
                <a:effectLst/>
                <a:uLnTx/>
                <a:uFillTx/>
                <a:latin typeface="Calibri" panose="020F0502020204030204" pitchFamily="34" charset="0"/>
                <a:ea typeface="Times New Roman"/>
                <a:cs typeface="Times New Roman"/>
              </a:rPr>
              <a:t>tyre’s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Times New Roman"/>
                <a:cs typeface="Times New Roman"/>
              </a:rPr>
              <a:t>are in date (max 4 years</a:t>
            </a:r>
            <a:r>
              <a:rPr kumimoji="0" lang="en-US" sz="1400" b="0" i="0" u="none" strike="noStrike" kern="1200" cap="none" spc="0" normalizeH="0" baseline="0" noProof="0" dirty="0" smtClean="0">
                <a:ln>
                  <a:noFill/>
                </a:ln>
                <a:solidFill>
                  <a:srgbClr val="000000"/>
                </a:solidFill>
                <a:effectLst/>
                <a:uLnTx/>
                <a:uFillTx/>
                <a:latin typeface="Calibri" panose="020F0502020204030204" pitchFamily="34" charset="0"/>
                <a:ea typeface="Times New Roman"/>
                <a:cs typeface="Times New Roman"/>
              </a:rPr>
              <a:t>)</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en-US" sz="1400" b="0" i="0" u="none" strike="noStrike" kern="1200" cap="none" spc="0" normalizeH="0" baseline="0" noProof="0" dirty="0" smtClean="0">
                <a:ln>
                  <a:noFill/>
                </a:ln>
                <a:solidFill>
                  <a:srgbClr val="000000"/>
                </a:solidFill>
                <a:effectLst/>
                <a:uLnTx/>
                <a:uFillTx/>
                <a:latin typeface="Calibri" panose="020F0502020204030204" pitchFamily="34" charset="0"/>
                <a:cs typeface="Times New Roman"/>
              </a:rPr>
              <a:t> Do you conduct daily vehicle inspection before starting your journey</a:t>
            </a:r>
            <a:endParaRPr kumimoji="0" lang="en-US" sz="1400" b="0" i="0" u="none" strike="noStrike" kern="1200" cap="none" spc="0" normalizeH="0" baseline="0" noProof="0" dirty="0">
              <a:ln>
                <a:noFill/>
              </a:ln>
              <a:solidFill>
                <a:srgbClr val="000000"/>
              </a:solidFill>
              <a:effectLst/>
              <a:uLnTx/>
              <a:uFillTx/>
              <a:latin typeface="Calibri" panose="020F0502020204030204"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a:ea typeface="+mn-ea"/>
                <a:cs typeface="+mn-cs"/>
              </a:rPr>
              <a:t>PDO Second Alert</a:t>
            </a:r>
          </a:p>
        </p:txBody>
      </p:sp>
      <p:grpSp>
        <p:nvGrpSpPr>
          <p:cNvPr id="26633" name="Group 131"/>
          <p:cNvGrpSpPr>
            <a:grpSpLocks/>
          </p:cNvGrpSpPr>
          <p:nvPr/>
        </p:nvGrpSpPr>
        <p:grpSpPr bwMode="auto">
          <a:xfrm>
            <a:off x="8578850" y="24384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pSp>
      <p:sp>
        <p:nvSpPr>
          <p:cNvPr id="26634" name="Freeform 132"/>
          <p:cNvSpPr>
            <a:spLocks/>
          </p:cNvSpPr>
          <p:nvPr/>
        </p:nvSpPr>
        <p:spPr bwMode="auto">
          <a:xfrm>
            <a:off x="8458200" y="52578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4" name="Footer Placeholder 12"/>
          <p:cNvSpPr>
            <a:spLocks noGrp="1"/>
          </p:cNvSpPr>
          <p:nvPr>
            <p:ph type="ftr" sz="quarter" idx="11"/>
          </p:nvPr>
        </p:nvSpPr>
        <p:spPr>
          <a:xfrm>
            <a:off x="3124200" y="6248400"/>
            <a:ext cx="2895600" cy="457200"/>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ea typeface="+mn-ea"/>
                <a:cs typeface="+mn-cs"/>
              </a:rPr>
              <a:t>Confidential - Not to be shared outside of PDO/PDO contractors </a:t>
            </a:r>
            <a:endParaRPr kumimoji="0" lang="en-US" sz="14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0" name="TextBox 16"/>
          <p:cNvSpPr txBox="1">
            <a:spLocks noChangeArrowheads="1"/>
          </p:cNvSpPr>
          <p:nvPr/>
        </p:nvSpPr>
        <p:spPr bwMode="auto">
          <a:xfrm>
            <a:off x="296008" y="5410200"/>
            <a:ext cx="4724400" cy="872034"/>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defPPr>
              <a:defRPr lang="en-US"/>
            </a:defPPr>
            <a:lvl1pPr indent="-114300" algn="ctr">
              <a:lnSpc>
                <a:spcPct val="150000"/>
              </a:lnSpc>
              <a:defRPr b="1">
                <a:solidFill>
                  <a:srgbClr val="FFFF00"/>
                </a:solidFill>
                <a:latin typeface="+mj-lt"/>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t>Always ensure you check your vehicle and </a:t>
            </a:r>
            <a:r>
              <a:rPr lang="en-US" dirty="0" err="1"/>
              <a:t>tyres</a:t>
            </a:r>
            <a:r>
              <a:rPr lang="en-US" dirty="0"/>
              <a:t> before commencing journeys</a:t>
            </a:r>
          </a:p>
        </p:txBody>
      </p:sp>
      <p:sp>
        <p:nvSpPr>
          <p:cNvPr id="2" name="Slide Number Placeholder 1"/>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fld id="{C085B925-3865-4333-AFCB-ABF9FE11EB42}" type="slidenum">
              <a:rPr kumimoji="0" lang="en-US" sz="14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0" lang="en-US" sz="1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803551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71450" y="1125538"/>
            <a:ext cx="8591550" cy="3354765"/>
          </a:xfrm>
          <a:prstGeom prst="rect">
            <a:avLst/>
          </a:prstGeom>
          <a:noFill/>
          <a:ln w="19050">
            <a:noFill/>
            <a:miter lim="800000"/>
            <a:headEnd/>
            <a:tailEnd/>
          </a:ln>
        </p:spPr>
        <p:txBody>
          <a:bodyPr wrap="square">
            <a:spAutoFit/>
          </a:bodyPr>
          <a:lstStyle/>
          <a:p>
            <a:pPr marL="0" marR="0" lvl="0" indent="0" algn="just" defTabSz="914400" rtl="0" eaLnBrk="1" fontAlgn="base" latinLnBrk="0" hangingPunct="1">
              <a:lnSpc>
                <a:spcPct val="100000"/>
              </a:lnSpc>
              <a:spcBef>
                <a:spcPct val="5000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173038" marR="0" lvl="0" indent="-173038" algn="l" defTabSz="914400" rtl="0" eaLnBrk="1" fontAlgn="base" latinLnBrk="0" hangingPunct="1">
              <a:lnSpc>
                <a:spcPct val="100000"/>
              </a:lnSpc>
              <a:spcBef>
                <a:spcPct val="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As a learning from this incident and </a:t>
            </a:r>
            <a:r>
              <a:rPr kumimoji="0" lang="en-US" sz="1600" b="1" i="0" u="none" strike="noStrike" kern="1200" cap="none" spc="0" normalizeH="0" baseline="0" noProof="0" dirty="0" smtClean="0">
                <a:ln>
                  <a:noFill/>
                </a:ln>
                <a:solidFill>
                  <a:srgbClr val="FF0000"/>
                </a:solidFill>
                <a:effectLst/>
                <a:uLnTx/>
                <a:uFillTx/>
                <a:latin typeface="Tahoma" pitchFamily="34" charset="0"/>
                <a:ea typeface="+mn-ea"/>
                <a:cs typeface="+mn-cs"/>
              </a:rPr>
              <a:t>to ensure </a:t>
            </a: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continual improvement all </a:t>
            </a:r>
            <a:r>
              <a:rPr kumimoji="0" lang="en-US" sz="1600" b="1" i="0" u="none" strike="noStrike" kern="1200" cap="none" spc="0" normalizeH="0" baseline="0" noProof="0" dirty="0" smtClean="0">
                <a:ln>
                  <a:noFill/>
                </a:ln>
                <a:solidFill>
                  <a:srgbClr val="FF0000"/>
                </a:solidFill>
                <a:effectLst/>
                <a:uLnTx/>
                <a:uFillTx/>
                <a:latin typeface="Tahoma" pitchFamily="34" charset="0"/>
                <a:ea typeface="+mn-ea"/>
                <a:cs typeface="+mn-cs"/>
              </a:rPr>
              <a:t>contract managers </a:t>
            </a: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must review their HSE HEMP against the questions asked below        </a:t>
            </a: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FF"/>
                </a:solidFill>
                <a:effectLst/>
                <a:uLnTx/>
                <a:uFillTx/>
                <a:latin typeface="Tahoma" pitchFamily="34" charset="0"/>
                <a:ea typeface="+mn-ea"/>
                <a:cs typeface="+mn-cs"/>
              </a:rPr>
              <a:t>Confirm the following:</a:t>
            </a:r>
            <a:endParaRPr kumimoji="0" lang="en-US" sz="1600" b="0" i="0" u="none" strike="noStrike" kern="1200" cap="none" spc="0" normalizeH="0" baseline="0" noProof="0" dirty="0">
              <a:ln>
                <a:noFill/>
              </a:ln>
              <a:solidFill>
                <a:srgbClr val="0000FF"/>
              </a:solidFill>
              <a:effectLst/>
              <a:uLnTx/>
              <a:uFillTx/>
              <a:latin typeface="Tahoma" pitchFamily="34"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600" b="0" i="0" u="none" strike="noStrike" kern="1200" cap="none" spc="0" normalizeH="0" baseline="0" noProof="0" dirty="0" smtClean="0">
                <a:ln>
                  <a:noFill/>
                </a:ln>
                <a:solidFill>
                  <a:srgbClr val="0000FF"/>
                </a:solidFill>
                <a:effectLst/>
                <a:uLnTx/>
                <a:uFillTx/>
                <a:latin typeface="Calibri" panose="020F0502020204030204" pitchFamily="34" charset="0"/>
                <a:ea typeface="Arial"/>
                <a:cs typeface="Arial"/>
                <a:sym typeface="Arial"/>
              </a:rPr>
              <a:t>Do you ensure drivers have </a:t>
            </a:r>
            <a:r>
              <a:rPr kumimoji="0" lang="en-US" sz="1600" b="0" i="0" u="none" strike="noStrike" kern="1200" cap="none" spc="0" normalizeH="0" baseline="0" noProof="0" dirty="0">
                <a:ln>
                  <a:noFill/>
                </a:ln>
                <a:solidFill>
                  <a:srgbClr val="0000FF"/>
                </a:solidFill>
                <a:effectLst/>
                <a:uLnTx/>
                <a:uFillTx/>
                <a:latin typeface="Calibri" panose="020F0502020204030204" pitchFamily="34" charset="0"/>
                <a:ea typeface="Arial"/>
                <a:cs typeface="Arial"/>
                <a:sym typeface="Arial"/>
              </a:rPr>
              <a:t>been briefed to check their </a:t>
            </a:r>
            <a:r>
              <a:rPr kumimoji="0" lang="en-US" sz="1600" b="0" i="0" u="none" strike="noStrike" kern="1200" cap="none" spc="0" normalizeH="0" baseline="0" noProof="0" dirty="0" smtClean="0">
                <a:ln>
                  <a:noFill/>
                </a:ln>
                <a:solidFill>
                  <a:srgbClr val="0000FF"/>
                </a:solidFill>
                <a:effectLst/>
                <a:uLnTx/>
                <a:uFillTx/>
                <a:latin typeface="Calibri" panose="020F0502020204030204" pitchFamily="34" charset="0"/>
                <a:ea typeface="Arial"/>
                <a:cs typeface="Arial"/>
                <a:sym typeface="Arial"/>
              </a:rPr>
              <a:t>vehicle </a:t>
            </a:r>
            <a:r>
              <a:rPr kumimoji="0" lang="en-US" sz="1600" b="0" i="0" u="none" strike="noStrike" kern="1200" cap="none" spc="0" normalizeH="0" baseline="0" noProof="0" dirty="0">
                <a:ln>
                  <a:noFill/>
                </a:ln>
                <a:solidFill>
                  <a:srgbClr val="0000FF"/>
                </a:solidFill>
                <a:effectLst/>
                <a:uLnTx/>
                <a:uFillTx/>
                <a:latin typeface="Calibri" panose="020F0502020204030204" pitchFamily="34" charset="0"/>
                <a:ea typeface="Arial"/>
                <a:cs typeface="Arial"/>
                <a:sym typeface="Arial"/>
              </a:rPr>
              <a:t>tyre conditions before journeys and during rest stops?</a:t>
            </a:r>
          </a:p>
          <a:p>
            <a:pPr marL="342900" marR="0" lvl="0" indent="-342900" algn="l" defTabSz="914400" rtl="0" eaLnBrk="0" fontAlgn="base" latinLnBrk="0" hangingPunct="0">
              <a:lnSpc>
                <a:spcPct val="100000"/>
              </a:lnSpc>
              <a:spcBef>
                <a:spcPct val="0"/>
              </a:spcBef>
              <a:spcAft>
                <a:spcPct val="0"/>
              </a:spcAft>
              <a:buClr>
                <a:srgbClr val="0033CC"/>
              </a:buClr>
              <a:buSzPct val="100000"/>
              <a:buFont typeface="+mj-lt"/>
              <a:buAutoNum type="arabicPeriod"/>
              <a:tabLst/>
              <a:defRPr sz="1800"/>
            </a:pPr>
            <a:r>
              <a:rPr kumimoji="0" lang="en-US" sz="1600" b="0" i="0" u="none" strike="noStrike" kern="1200" cap="none" spc="0" normalizeH="0" baseline="0" noProof="0" dirty="0" smtClean="0">
                <a:ln>
                  <a:noFill/>
                </a:ln>
                <a:solidFill>
                  <a:srgbClr val="0000FF"/>
                </a:solidFill>
                <a:effectLst/>
                <a:uLnTx/>
                <a:uFillTx/>
                <a:latin typeface="Calibri" panose="020F0502020204030204" pitchFamily="34" charset="0"/>
                <a:ea typeface="Arial"/>
                <a:cs typeface="Arial"/>
                <a:sym typeface="Arial"/>
              </a:rPr>
              <a:t>Do </a:t>
            </a:r>
            <a:r>
              <a:rPr kumimoji="0" lang="en-US" sz="1600" b="0" i="0" u="none" strike="noStrike" kern="1200" cap="none" spc="0" normalizeH="0" baseline="0" noProof="0" dirty="0">
                <a:ln>
                  <a:noFill/>
                </a:ln>
                <a:solidFill>
                  <a:srgbClr val="0000FF"/>
                </a:solidFill>
                <a:effectLst/>
                <a:uLnTx/>
                <a:uFillTx/>
                <a:latin typeface="Calibri" panose="020F0502020204030204" pitchFamily="34" charset="0"/>
                <a:ea typeface="Arial"/>
                <a:cs typeface="Arial"/>
                <a:sym typeface="Arial"/>
              </a:rPr>
              <a:t>you have tyre inflation equipment and pressure gauges available for drivers to </a:t>
            </a:r>
            <a:r>
              <a:rPr kumimoji="0" lang="en-US" sz="1600" b="0" i="0" u="none" strike="noStrike" kern="1200" cap="none" spc="0" normalizeH="0" baseline="0" noProof="0" dirty="0" err="1">
                <a:ln>
                  <a:noFill/>
                </a:ln>
                <a:solidFill>
                  <a:srgbClr val="0000FF"/>
                </a:solidFill>
                <a:effectLst/>
                <a:uLnTx/>
                <a:uFillTx/>
                <a:latin typeface="Calibri" panose="020F0502020204030204" pitchFamily="34" charset="0"/>
                <a:ea typeface="Arial"/>
                <a:cs typeface="Arial"/>
                <a:sym typeface="Arial"/>
              </a:rPr>
              <a:t>utilise</a:t>
            </a:r>
            <a:r>
              <a:rPr kumimoji="0" lang="en-US" sz="1600" b="0" i="0" u="none" strike="noStrike" kern="1200" cap="none" spc="0" normalizeH="0" baseline="0" noProof="0" dirty="0">
                <a:ln>
                  <a:noFill/>
                </a:ln>
                <a:solidFill>
                  <a:srgbClr val="0000FF"/>
                </a:solidFill>
                <a:effectLst/>
                <a:uLnTx/>
                <a:uFillTx/>
                <a:latin typeface="Calibri" panose="020F0502020204030204" pitchFamily="34" charset="0"/>
                <a:ea typeface="Arial"/>
                <a:cs typeface="Arial"/>
                <a:sym typeface="Arial"/>
              </a:rPr>
              <a:t>?</a:t>
            </a:r>
          </a:p>
          <a:p>
            <a:pPr marL="342900" marR="0" lvl="0" indent="-342900" algn="l" defTabSz="914400" rtl="0" eaLnBrk="0" fontAlgn="base" latinLnBrk="0" hangingPunct="0">
              <a:lnSpc>
                <a:spcPct val="100000"/>
              </a:lnSpc>
              <a:spcBef>
                <a:spcPct val="0"/>
              </a:spcBef>
              <a:spcAft>
                <a:spcPct val="0"/>
              </a:spcAft>
              <a:buClr>
                <a:srgbClr val="0033CC"/>
              </a:buClr>
              <a:buSzPct val="100000"/>
              <a:buFont typeface="+mj-lt"/>
              <a:buAutoNum type="arabicPeriod"/>
              <a:tabLst/>
              <a:defRPr sz="1800"/>
            </a:pPr>
            <a:r>
              <a:rPr kumimoji="0" lang="en-US" sz="1600" b="0" i="0" u="none" strike="noStrike" kern="1200" cap="none" spc="0" normalizeH="0" baseline="0" noProof="0" dirty="0" smtClean="0">
                <a:ln>
                  <a:noFill/>
                </a:ln>
                <a:solidFill>
                  <a:srgbClr val="0000FF"/>
                </a:solidFill>
                <a:effectLst/>
                <a:uLnTx/>
                <a:uFillTx/>
                <a:latin typeface="Calibri" panose="020F0502020204030204" pitchFamily="34" charset="0"/>
                <a:ea typeface="Arial"/>
                <a:cs typeface="Arial"/>
                <a:sym typeface="Arial"/>
              </a:rPr>
              <a:t>Have </a:t>
            </a:r>
            <a:r>
              <a:rPr kumimoji="0" lang="en-US" sz="1600" b="0" i="0" u="none" strike="noStrike" kern="1200" cap="none" spc="0" normalizeH="0" baseline="0" noProof="0" dirty="0">
                <a:ln>
                  <a:noFill/>
                </a:ln>
                <a:solidFill>
                  <a:srgbClr val="0000FF"/>
                </a:solidFill>
                <a:effectLst/>
                <a:uLnTx/>
                <a:uFillTx/>
                <a:latin typeface="Calibri" panose="020F0502020204030204" pitchFamily="34" charset="0"/>
                <a:ea typeface="Arial"/>
                <a:cs typeface="Arial"/>
                <a:sym typeface="Arial"/>
              </a:rPr>
              <a:t>you informed drivers / JM’s / vehicle inspectors on what to look for when checking </a:t>
            </a:r>
            <a:r>
              <a:rPr kumimoji="0" lang="en-US" sz="1600" b="0" i="0" u="none" strike="noStrike" kern="1200" cap="none" spc="0" normalizeH="0" baseline="0" noProof="0" dirty="0" err="1">
                <a:ln>
                  <a:noFill/>
                </a:ln>
                <a:solidFill>
                  <a:srgbClr val="0000FF"/>
                </a:solidFill>
                <a:effectLst/>
                <a:uLnTx/>
                <a:uFillTx/>
                <a:latin typeface="Calibri" panose="020F0502020204030204" pitchFamily="34" charset="0"/>
                <a:ea typeface="Arial"/>
                <a:cs typeface="Arial"/>
                <a:sym typeface="Arial"/>
              </a:rPr>
              <a:t>tyres</a:t>
            </a:r>
            <a:r>
              <a:rPr kumimoji="0" lang="en-US" sz="1600" b="0" i="0" u="none" strike="noStrike" kern="1200" cap="none" spc="0" normalizeH="0" baseline="0" noProof="0" dirty="0" smtClean="0">
                <a:ln>
                  <a:noFill/>
                </a:ln>
                <a:solidFill>
                  <a:srgbClr val="0000FF"/>
                </a:solidFill>
                <a:effectLst/>
                <a:uLnTx/>
                <a:uFillTx/>
                <a:latin typeface="Calibri" panose="020F0502020204030204" pitchFamily="34" charset="0"/>
                <a:ea typeface="Arial"/>
                <a:cs typeface="Arial"/>
                <a:sym typeface="Arial"/>
              </a:rPr>
              <a:t>?</a:t>
            </a:r>
          </a:p>
          <a:p>
            <a:pPr marL="342900" marR="0" lvl="0" indent="-342900" algn="l" defTabSz="914400" rtl="0" eaLnBrk="0" fontAlgn="base" latinLnBrk="0" hangingPunct="0">
              <a:lnSpc>
                <a:spcPct val="100000"/>
              </a:lnSpc>
              <a:spcBef>
                <a:spcPct val="0"/>
              </a:spcBef>
              <a:spcAft>
                <a:spcPct val="0"/>
              </a:spcAft>
              <a:buClr>
                <a:srgbClr val="0033CC"/>
              </a:buClr>
              <a:buSzPct val="100000"/>
              <a:buFont typeface="+mj-lt"/>
              <a:buAutoNum type="arabicPeriod"/>
              <a:tabLst/>
              <a:defRPr sz="1800"/>
            </a:pPr>
            <a:r>
              <a:rPr kumimoji="0" lang="en-US" sz="1600" b="0" i="0" u="none" strike="noStrike" kern="1200" cap="none" spc="0" normalizeH="0" baseline="0" noProof="0" dirty="0" smtClean="0">
                <a:ln>
                  <a:noFill/>
                </a:ln>
                <a:solidFill>
                  <a:srgbClr val="0000FF"/>
                </a:solidFill>
                <a:effectLst/>
                <a:uLnTx/>
                <a:uFillTx/>
                <a:latin typeface="Calibri" panose="020F0502020204030204" pitchFamily="34" charset="0"/>
                <a:cs typeface="Arial"/>
                <a:sym typeface="Arial"/>
              </a:rPr>
              <a:t>Do you have a procedure in place to conduct regular tyre pressure checks?</a:t>
            </a:r>
            <a:endParaRPr kumimoji="0" lang="en-US" sz="1600" b="0" i="1" u="none" strike="noStrike" kern="1200" cap="none" spc="0" normalizeH="0" baseline="0" noProof="0" dirty="0" smtClean="0">
              <a:ln>
                <a:noFill/>
              </a:ln>
              <a:solidFill>
                <a:srgbClr val="0000FF"/>
              </a:solidFill>
              <a:effectLst/>
              <a:uLnTx/>
              <a:uFillTx/>
              <a:latin typeface="Calibri" panose="020F0502020204030204" pitchFamily="34" charset="0"/>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200" b="0" i="1" u="none" strike="noStrike" kern="1200" cap="none" spc="0" normalizeH="0" baseline="0" noProof="0" dirty="0" smtClean="0">
              <a:ln>
                <a:noFill/>
              </a:ln>
              <a:solidFill>
                <a:srgbClr val="0033CC"/>
              </a:solidFill>
              <a:effectLst/>
              <a:uLnTx/>
              <a:uFillTx/>
              <a:latin typeface="Calibri" panose="020F0502020204030204" pitchFamily="34" charset="0"/>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smtClean="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000" b="0" i="1" u="none" strike="noStrike" kern="1200" cap="none" spc="0" normalizeH="0" baseline="0" noProof="0" dirty="0" smtClean="0">
                <a:ln>
                  <a:noFill/>
                </a:ln>
                <a:solidFill>
                  <a:srgbClr val="0033CC"/>
                </a:solidFill>
                <a:effectLst/>
                <a:uLnTx/>
                <a:uFillTx/>
                <a:latin typeface="Arial"/>
                <a:ea typeface="+mn-ea"/>
                <a:cs typeface="+mn-cs"/>
                <a:sym typeface="Wingdings" pitchFamily="2" charset="2"/>
              </a:rPr>
              <a:t>* If the answer is NO to any of the above questions please ensure you take action to correct this finding. </a:t>
            </a: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a:ea typeface="+mn-ea"/>
                  <a:cs typeface="+mn-cs"/>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GB" sz="1200" b="1" i="0" u="none" strike="noStrike" kern="1200" cap="none" spc="0" normalizeH="0" baseline="0" noProof="0">
                <a:ln>
                  <a:noFill/>
                </a:ln>
                <a:solidFill>
                  <a:srgbClr val="000000"/>
                </a:solidFill>
                <a:effectLst/>
                <a:uLnTx/>
                <a:uFillTx/>
                <a:latin typeface="Arial" charset="0"/>
                <a:ea typeface="+mn-ea"/>
                <a:cs typeface="+mn-cs"/>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0" i="0" u="none" strike="noStrike" kern="10" cap="none" spc="0" normalizeH="0" baseline="0" noProof="0">
                <a:ln w="9525">
                  <a:solidFill>
                    <a:srgbClr val="000000"/>
                  </a:solidFill>
                  <a:round/>
                  <a:headEnd/>
                  <a:tailEnd/>
                </a:ln>
                <a:solidFill>
                  <a:srgbClr val="000000"/>
                </a:solidFill>
                <a:effectLst/>
                <a:uLnTx/>
                <a:uFillTx/>
                <a:latin typeface="Arial"/>
                <a:ea typeface="+mn-ea"/>
                <a:cs typeface="Arial"/>
              </a:endParaRPr>
            </a:p>
          </p:txBody>
        </p:sp>
      </p:grpSp>
      <p:sp>
        <p:nvSpPr>
          <p:cNvPr id="27653" name="Rectangle 8"/>
          <p:cNvSpPr>
            <a:spLocks noChangeArrowheads="1"/>
          </p:cNvSpPr>
          <p:nvPr/>
        </p:nvSpPr>
        <p:spPr bwMode="auto">
          <a:xfrm>
            <a:off x="171450" y="836711"/>
            <a:ext cx="7570161" cy="307777"/>
          </a:xfrm>
          <a:prstGeom prst="rect">
            <a:avLst/>
          </a:prstGeom>
          <a:noFill/>
          <a:ln w="9525">
            <a:noFill/>
            <a:miter lim="800000"/>
            <a:headEnd/>
            <a:tailEnd/>
          </a:ln>
        </p:spPr>
        <p:txBody>
          <a:bodyPr wrap="square">
            <a:spAutoFit/>
          </a:bodyPr>
          <a:lstStyle/>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dirty="0">
                <a:ln>
                  <a:noFill/>
                </a:ln>
                <a:solidFill>
                  <a:srgbClr val="333399"/>
                </a:solidFill>
                <a:effectLst/>
                <a:uLnTx/>
                <a:uFillTx/>
                <a:latin typeface="Tahoma" pitchFamily="34" charset="0"/>
                <a:ea typeface="+mn-ea"/>
                <a:cs typeface="+mn-cs"/>
              </a:rPr>
              <a:t>Date:</a:t>
            </a:r>
            <a:r>
              <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rPr>
              <a:t> </a:t>
            </a:r>
            <a:r>
              <a:rPr kumimoji="0" lang="en-US" sz="1400" b="1" i="0" u="none" strike="noStrike" kern="1200" cap="none" spc="0" normalizeH="0" baseline="0" noProof="0" dirty="0" smtClean="0">
                <a:ln>
                  <a:noFill/>
                </a:ln>
                <a:solidFill>
                  <a:srgbClr val="333399"/>
                </a:solidFill>
                <a:effectLst/>
                <a:uLnTx/>
                <a:uFillTx/>
                <a:latin typeface="Tahoma" pitchFamily="34" charset="0"/>
                <a:ea typeface="+mn-ea"/>
                <a:cs typeface="+mn-cs"/>
              </a:rPr>
              <a:t>02.07.2018                               </a:t>
            </a:r>
            <a:r>
              <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rPr>
              <a:t>Incident </a:t>
            </a:r>
            <a:r>
              <a:rPr kumimoji="0" lang="en-US" sz="1400" b="1" i="0" u="none" strike="noStrike" kern="1200" cap="none" spc="0" normalizeH="0" baseline="0" noProof="0" dirty="0" smtClean="0">
                <a:ln>
                  <a:noFill/>
                </a:ln>
                <a:solidFill>
                  <a:srgbClr val="333399"/>
                </a:solidFill>
                <a:effectLst/>
                <a:uLnTx/>
                <a:uFillTx/>
                <a:latin typeface="Tahoma" pitchFamily="34" charset="0"/>
                <a:ea typeface="+mn-ea"/>
                <a:cs typeface="+mn-cs"/>
              </a:rPr>
              <a:t>title:  LTI MVI</a:t>
            </a:r>
            <a:endPar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endParaRPr>
          </a:p>
        </p:txBody>
      </p:sp>
      <p:sp>
        <p:nvSpPr>
          <p:cNvPr id="10" name="Footer Placeholder 9"/>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smtClean="0">
                <a:ln>
                  <a:noFill/>
                </a:ln>
                <a:solidFill>
                  <a:srgbClr val="000000"/>
                </a:solidFill>
                <a:effectLst/>
                <a:uLnTx/>
                <a:uFillTx/>
                <a:latin typeface="Times New Roman" pitchFamily="18" charset="0"/>
                <a:ea typeface="+mn-ea"/>
                <a:cs typeface="+mn-cs"/>
              </a:rPr>
              <a:t>Confidential - Not to be shared outside of PDO/PDO contractors </a:t>
            </a:r>
            <a:endParaRPr kumimoji="0" lang="en-US" sz="1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 name="Slide Number Placeholder 1"/>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fld id="{C085B925-3865-4333-AFCB-ABF9FE11EB42}" type="slidenum">
              <a:rPr kumimoji="0" lang="en-US" sz="14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US" sz="1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87888732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92083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81CC19D5-E2EC-4E29-A3FB-318A034CEBBE}"/>
</file>

<file path=customXml/itemProps2.xml><?xml version="1.0" encoding="utf-8"?>
<ds:datastoreItem xmlns:ds="http://schemas.openxmlformats.org/officeDocument/2006/customXml" ds:itemID="{E473F657-1089-46C7-979D-E6C57A031D83}"/>
</file>

<file path=customXml/itemProps3.xml><?xml version="1.0" encoding="utf-8"?>
<ds:datastoreItem xmlns:ds="http://schemas.openxmlformats.org/officeDocument/2006/customXml" ds:itemID="{52D05494-8A2D-4283-942E-019A1BA32128}"/>
</file>

<file path=docProps/app.xml><?xml version="1.0" encoding="utf-8"?>
<Properties xmlns="http://schemas.openxmlformats.org/officeDocument/2006/extended-properties" xmlns:vt="http://schemas.openxmlformats.org/officeDocument/2006/docPropsVTypes">
  <TotalTime>225</TotalTime>
  <Words>434</Words>
  <Application>Microsoft Office PowerPoint</Application>
  <PresentationFormat>On-screen Show (4:3)</PresentationFormat>
  <Paragraphs>42</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Segoe UI</vt:lpstr>
      <vt:lpstr>Tahoma</vt:lpstr>
      <vt:lpstr>Times New Roman</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35</cp:revision>
  <dcterms:created xsi:type="dcterms:W3CDTF">2016-03-28T05:48:29Z</dcterms:created>
  <dcterms:modified xsi:type="dcterms:W3CDTF">2019-02-20T05:49:09Z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