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91" r:id="rId2"/>
    <p:sldId id="29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2/24/2019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smtClean="0"/>
              <a:t>Ensure all dates and titles are input </a:t>
            </a:r>
          </a:p>
          <a:p>
            <a:endParaRPr lang="en-US" dirty="0" smtClean="0"/>
          </a:p>
          <a:p>
            <a:r>
              <a:rPr lang="en-US" dirty="0" smtClean="0"/>
              <a:t>A short description should be provided without mentioning names of contractors or</a:t>
            </a:r>
            <a:r>
              <a:rPr lang="en-US" baseline="0" dirty="0" smtClean="0"/>
              <a:t> individuals.  You should include, what happened, to who (by job title) and what injuries this resulted in.  Nothing more!</a:t>
            </a:r>
          </a:p>
          <a:p>
            <a:endParaRPr lang="en-US" baseline="0" dirty="0" smtClean="0"/>
          </a:p>
          <a:p>
            <a:r>
              <a:rPr lang="en-US" baseline="0" dirty="0" smtClean="0"/>
              <a:t>Four to five bullet points highlighting the main findings from the investigation.  Remember the target audience is the front line staff so this should be written in simple terms in a way that everyone can understand.</a:t>
            </a:r>
          </a:p>
          <a:p>
            <a:endParaRPr lang="en-US" baseline="0" dirty="0" smtClean="0"/>
          </a:p>
          <a:p>
            <a:r>
              <a:rPr lang="en-US" baseline="0" dirty="0" smtClean="0"/>
              <a:t>The strap line should be the main point you want to get across</a:t>
            </a:r>
          </a:p>
          <a:p>
            <a:endParaRPr lang="en-US" baseline="0" dirty="0" smtClean="0"/>
          </a:p>
          <a:p>
            <a:r>
              <a:rPr lang="en-US" baseline="0" dirty="0" smtClean="0"/>
              <a:t>The images should be self explanatory, what went wrong (if you create a reconstruction please ensure you do not put people at risk) and below how it should be done.   </a:t>
            </a:r>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defTabSz="897182">
              <a:defRPr/>
            </a:pPr>
            <a:r>
              <a:rPr lang="en-US" dirty="0" smtClean="0"/>
              <a:t>Ensure all dates and titles are input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Imagine you have to audit other companies to see if they could have the same issues.</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These questions should start</a:t>
            </a:r>
            <a:r>
              <a:rPr lang="en-US" baseline="0" dirty="0" smtClean="0">
                <a:solidFill>
                  <a:srgbClr val="0033CC"/>
                </a:solidFill>
                <a:latin typeface="Arial" charset="0"/>
                <a:cs typeface="Arial" charset="0"/>
                <a:sym typeface="Wingdings" pitchFamily="2" charset="2"/>
              </a:rPr>
              <a:t> with: Do you ensure…………………?</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2/24/2019</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2/24/2019</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2/24/2019</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2/24/2019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2/24/2019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2/24/2019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2/24/2019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2/24/2019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2/24/2019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2/24/2019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59347" y="771487"/>
            <a:ext cx="5411193" cy="5016758"/>
          </a:xfrm>
          <a:prstGeom prst="rect">
            <a:avLst/>
          </a:prstGeom>
          <a:noFill/>
          <a:ln w="19050">
            <a:noFill/>
            <a:miter lim="800000"/>
            <a:headEnd/>
            <a:tailEnd/>
          </a:ln>
        </p:spPr>
        <p:txBody>
          <a:bodyPr wrap="square">
            <a:spAutoFit/>
          </a:bodyPr>
          <a:lstStyle/>
          <a:p>
            <a:pPr marL="114300" indent="-114300" algn="just">
              <a:defRPr/>
            </a:pPr>
            <a:r>
              <a:rPr lang="en-GB" sz="1400" b="1" dirty="0">
                <a:solidFill>
                  <a:srgbClr val="333399"/>
                </a:solidFill>
                <a:latin typeface="Tahoma" pitchFamily="34" charset="0"/>
              </a:rPr>
              <a:t>Date:</a:t>
            </a:r>
            <a:r>
              <a:rPr lang="en-US" sz="1400" b="1" dirty="0">
                <a:solidFill>
                  <a:srgbClr val="333399"/>
                </a:solidFill>
                <a:latin typeface="Tahoma" pitchFamily="34" charset="0"/>
              </a:rPr>
              <a:t>  </a:t>
            </a:r>
            <a:r>
              <a:rPr lang="en-US" sz="1400" b="1" dirty="0" smtClean="0">
                <a:solidFill>
                  <a:srgbClr val="333399"/>
                </a:solidFill>
                <a:latin typeface="Tahoma" pitchFamily="34" charset="0"/>
              </a:rPr>
              <a:t>20.07.2018                       Incident Title: LTI</a:t>
            </a:r>
          </a:p>
          <a:p>
            <a:pPr marL="114300" indent="-114300" algn="just">
              <a:defRPr/>
            </a:pPr>
            <a:endParaRPr lang="en-US" sz="10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marL="342900" indent="-342900" eaLnBrk="1" hangingPunct="1">
              <a:defRPr/>
            </a:pPr>
            <a:endParaRPr lang="en-US" sz="1000" dirty="0" smtClean="0">
              <a:solidFill>
                <a:srgbClr val="000000"/>
              </a:solidFill>
              <a:latin typeface="Arial" pitchFamily="34" charset="0"/>
            </a:endParaRPr>
          </a:p>
          <a:p>
            <a:pPr eaLnBrk="1" hangingPunct="1">
              <a:defRPr/>
            </a:pPr>
            <a:r>
              <a:rPr lang="en-US" sz="1400" dirty="0">
                <a:solidFill>
                  <a:srgbClr val="000000"/>
                </a:solidFill>
                <a:latin typeface="+mj-lt"/>
              </a:rPr>
              <a:t>On the 20/07/2018 at approximately 17:45 hours, </a:t>
            </a:r>
            <a:r>
              <a:rPr lang="en-US" sz="1400" dirty="0" smtClean="0">
                <a:solidFill>
                  <a:srgbClr val="000000"/>
                </a:solidFill>
                <a:latin typeface="+mj-lt"/>
              </a:rPr>
              <a:t>a </a:t>
            </a:r>
            <a:r>
              <a:rPr lang="en-US" sz="1400" dirty="0">
                <a:solidFill>
                  <a:srgbClr val="000000"/>
                </a:solidFill>
                <a:latin typeface="+mj-lt"/>
              </a:rPr>
              <a:t>crew helper was placing the prime movers wheel chocks back into the storage bracket, located on the passenger side of the prime mover in front of and in close proximity to, the passenger side rear wheels, as the helper entered in to the gap between the 1st rear axle and the fuel tank the driver started moving his prime mover forward, resulting in the vehicle rear wheels striking the helper, causing him to fall to the ground and the vehicle wheels drove over the helpers legs. </a:t>
            </a:r>
          </a:p>
          <a:p>
            <a:pPr marL="114300" indent="-114300" algn="just">
              <a:defRPr/>
            </a:pPr>
            <a:r>
              <a:rPr lang="en-US" sz="1600" b="1" dirty="0" smtClean="0">
                <a:solidFill>
                  <a:srgbClr val="333399"/>
                </a:solidFill>
                <a:latin typeface="Tahoma" pitchFamily="34" charset="0"/>
              </a:rPr>
              <a:t>Your </a:t>
            </a:r>
            <a:r>
              <a:rPr lang="en-US" sz="1600" b="1" dirty="0">
                <a:solidFill>
                  <a:srgbClr val="333399"/>
                </a:solidFill>
                <a:latin typeface="Tahoma" pitchFamily="34" charset="0"/>
              </a:rPr>
              <a:t>learning from this incident</a:t>
            </a:r>
            <a:r>
              <a:rPr lang="en-US" sz="1600" b="1" dirty="0" smtClean="0">
                <a:solidFill>
                  <a:srgbClr val="333399"/>
                </a:solidFill>
                <a:latin typeface="Tahoma" pitchFamily="34" charset="0"/>
              </a:rPr>
              <a:t>..</a:t>
            </a:r>
            <a:endParaRPr lang="en-US" sz="1600" dirty="0" smtClean="0">
              <a:latin typeface="+mj-lt"/>
              <a:cs typeface="Tahoma" pitchFamily="34" charset="0"/>
            </a:endParaRPr>
          </a:p>
          <a:p>
            <a:pPr marL="171450" indent="-171450" eaLnBrk="1" hangingPunct="1">
              <a:buFont typeface="Arial" panose="020B0604020202020204" pitchFamily="34" charset="0"/>
              <a:buChar char="•"/>
              <a:defRPr/>
            </a:pPr>
            <a:r>
              <a:rPr lang="en-US" sz="1600" dirty="0" smtClean="0">
                <a:latin typeface="+mj-lt"/>
                <a:cs typeface="Tahoma" pitchFamily="34" charset="0"/>
              </a:rPr>
              <a:t> </a:t>
            </a:r>
            <a:r>
              <a:rPr lang="en-US" sz="1400" dirty="0" smtClean="0">
                <a:solidFill>
                  <a:srgbClr val="000000"/>
                </a:solidFill>
                <a:latin typeface="+mj-lt"/>
              </a:rPr>
              <a:t>Always ensure you keep yourself out of the line of fire.</a:t>
            </a:r>
          </a:p>
          <a:p>
            <a:pPr marL="285750" indent="-285750" eaLnBrk="1" hangingPunct="1">
              <a:buFont typeface="Arial" panose="020B0604020202020204" pitchFamily="34" charset="0"/>
              <a:buChar char="•"/>
              <a:defRPr/>
            </a:pPr>
            <a:r>
              <a:rPr lang="en-US" sz="1400" dirty="0" smtClean="0">
                <a:solidFill>
                  <a:srgbClr val="000000"/>
                </a:solidFill>
                <a:latin typeface="+mj-lt"/>
              </a:rPr>
              <a:t> Always ensure good lines of communications are maintained</a:t>
            </a:r>
          </a:p>
          <a:p>
            <a:pPr marL="285750" indent="-285750" eaLnBrk="1" hangingPunct="1">
              <a:buFont typeface="Arial" panose="020B0604020202020204" pitchFamily="34" charset="0"/>
              <a:buChar char="•"/>
              <a:defRPr/>
            </a:pPr>
            <a:r>
              <a:rPr lang="en-US" sz="1400" dirty="0" smtClean="0">
                <a:solidFill>
                  <a:srgbClr val="000000"/>
                </a:solidFill>
                <a:latin typeface="+mj-lt"/>
              </a:rPr>
              <a:t> Always ensure you’re the right person to undertake the activity</a:t>
            </a:r>
          </a:p>
          <a:p>
            <a:pPr marL="285750" indent="-285750" eaLnBrk="1" hangingPunct="1">
              <a:buFont typeface="Arial" panose="020B0604020202020204" pitchFamily="34" charset="0"/>
              <a:buChar char="•"/>
              <a:defRPr/>
            </a:pPr>
            <a:r>
              <a:rPr lang="en-US" sz="1400" dirty="0" smtClean="0">
                <a:solidFill>
                  <a:srgbClr val="000000"/>
                </a:solidFill>
                <a:latin typeface="+mj-lt"/>
              </a:rPr>
              <a:t> Always ensure you inform (verbally) the driver of the activity you are about to undertake</a:t>
            </a:r>
          </a:p>
          <a:p>
            <a:pPr marL="285750" indent="-285750" eaLnBrk="1" hangingPunct="1">
              <a:buFont typeface="Arial" panose="020B0604020202020204" pitchFamily="34" charset="0"/>
              <a:buChar char="•"/>
              <a:defRPr/>
            </a:pPr>
            <a:r>
              <a:rPr lang="en-US" sz="1400" dirty="0" smtClean="0">
                <a:solidFill>
                  <a:srgbClr val="000000"/>
                </a:solidFill>
                <a:latin typeface="+mj-lt"/>
              </a:rPr>
              <a:t> Always follow the procedures</a:t>
            </a:r>
          </a:p>
          <a:p>
            <a:pPr marL="285750" indent="-285750" eaLnBrk="1" hangingPunct="1">
              <a:buFont typeface="Arial" panose="020B0604020202020204" pitchFamily="34" charset="0"/>
              <a:buChar char="•"/>
              <a:defRPr/>
            </a:pPr>
            <a:r>
              <a:rPr lang="en-US" sz="1400" dirty="0" smtClean="0">
                <a:solidFill>
                  <a:srgbClr val="000000"/>
                </a:solidFill>
                <a:latin typeface="+mj-lt"/>
              </a:rPr>
              <a:t> Always ensure you wear hi visibility vest, to make sure everyone can see you</a:t>
            </a:r>
          </a:p>
          <a:p>
            <a:pPr marL="285750" indent="-285750" eaLnBrk="1" hangingPunct="1">
              <a:buFont typeface="Arial" panose="020B0604020202020204" pitchFamily="34" charset="0"/>
              <a:buChar char="•"/>
              <a:defRPr/>
            </a:pPr>
            <a:r>
              <a:rPr lang="en-US" sz="1400" dirty="0" smtClean="0">
                <a:solidFill>
                  <a:srgbClr val="000000"/>
                </a:solidFill>
                <a:latin typeface="+mj-lt"/>
              </a:rPr>
              <a:t> Ensure you see the driver and the driver see’s you before approaching the vehicle</a:t>
            </a:r>
            <a:endParaRPr lang="en-US" sz="1400" dirty="0" smtClean="0">
              <a:solidFill>
                <a:srgbClr val="000000"/>
              </a:solidFill>
              <a:latin typeface="+mj-lt"/>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dirty="0">
              <a:solidFill>
                <a:srgbClr val="FF0000"/>
              </a:solidFill>
              <a:sym typeface="Webdings" pitchFamily="18" charset="2"/>
            </a:endParaRPr>
          </a:p>
        </p:txBody>
      </p:sp>
      <p:sp>
        <p:nvSpPr>
          <p:cNvPr id="26628" name="TextBox 16"/>
          <p:cNvSpPr txBox="1">
            <a:spLocks noChangeArrowheads="1"/>
          </p:cNvSpPr>
          <p:nvPr/>
        </p:nvSpPr>
        <p:spPr bwMode="auto">
          <a:xfrm>
            <a:off x="990600" y="5762929"/>
            <a:ext cx="5181600" cy="507831"/>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lnSpc>
                <a:spcPct val="150000"/>
              </a:lnSpc>
              <a:defRPr/>
            </a:pPr>
            <a:r>
              <a:rPr lang="en-US" altLang="en-US" b="1" dirty="0" smtClean="0">
                <a:solidFill>
                  <a:srgbClr val="FFFF00"/>
                </a:solidFill>
                <a:latin typeface="+mj-lt"/>
                <a:cs typeface="Arial" panose="020B0604020202020204" pitchFamily="34" charset="0"/>
              </a:rPr>
              <a:t> SEE AND BE SEEN</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3" name="Footer Placeholder 12"/>
          <p:cNvSpPr>
            <a:spLocks noGrp="1"/>
          </p:cNvSpPr>
          <p:nvPr>
            <p:ph type="ftr" sz="quarter" idx="11"/>
          </p:nvPr>
        </p:nvSpPr>
        <p:spPr/>
        <p:txBody>
          <a:bodyPr/>
          <a:lstStyle/>
          <a:p>
            <a:pPr>
              <a:defRPr/>
            </a:pPr>
            <a:r>
              <a:rPr lang="en-US" dirty="0" smtClean="0"/>
              <a:t>Confidential - Not to be shared outside of PDO/PDO contractors </a:t>
            </a:r>
            <a:endParaRPr lang="en-US" dirty="0"/>
          </a:p>
        </p:txBody>
      </p:sp>
      <p:pic>
        <p:nvPicPr>
          <p:cNvPr id="17" name="Picture 16" descr="C:\Users\dell\AppData\Local\Microsoft\Windows\INetCache\Content.Word\IMG_8402.jpg"/>
          <p:cNvPicPr/>
          <p:nvPr/>
        </p:nvPicPr>
        <p:blipFill rotWithShape="1">
          <a:blip r:embed="rId3" cstate="print">
            <a:extLst>
              <a:ext uri="{28A0092B-C50C-407E-A947-70E740481C1C}">
                <a14:useLocalDpi xmlns:a14="http://schemas.microsoft.com/office/drawing/2010/main" val="0"/>
              </a:ext>
            </a:extLst>
          </a:blip>
          <a:srcRect b="26087"/>
          <a:stretch/>
        </p:blipFill>
        <p:spPr bwMode="auto">
          <a:xfrm>
            <a:off x="5562600" y="1143000"/>
            <a:ext cx="3200400" cy="2133600"/>
          </a:xfrm>
          <a:prstGeom prst="rect">
            <a:avLst/>
          </a:prstGeom>
          <a:noFill/>
          <a:ln>
            <a:noFill/>
          </a:ln>
        </p:spPr>
      </p:pic>
      <p:grpSp>
        <p:nvGrpSpPr>
          <p:cNvPr id="3" name="Group 131"/>
          <p:cNvGrpSpPr>
            <a:grpSpLocks/>
          </p:cNvGrpSpPr>
          <p:nvPr/>
        </p:nvGrpSpPr>
        <p:grpSpPr bwMode="auto">
          <a:xfrm>
            <a:off x="8382000" y="2819400"/>
            <a:ext cx="304800" cy="381000"/>
            <a:chOff x="3504" y="544"/>
            <a:chExt cx="2287" cy="1855"/>
          </a:xfrm>
        </p:grpSpPr>
        <p:sp>
          <p:nvSpPr>
            <p:cNvPr id="19"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dirty="0"/>
            </a:p>
          </p:txBody>
        </p:sp>
        <p:sp>
          <p:nvSpPr>
            <p:cNvPr id="20"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dirty="0"/>
            </a:p>
          </p:txBody>
        </p:sp>
      </p:grpSp>
      <p:pic>
        <p:nvPicPr>
          <p:cNvPr id="21" name="Picture 20"/>
          <p:cNvPicPr/>
          <p:nvPr/>
        </p:nvPicPr>
        <p:blipFill>
          <a:blip r:embed="rId4" cstate="print">
            <a:extLst>
              <a:ext uri="{28A0092B-C50C-407E-A947-70E740481C1C}">
                <a14:useLocalDpi xmlns:a14="http://schemas.microsoft.com/office/drawing/2010/main" val="0"/>
              </a:ext>
            </a:extLst>
          </a:blip>
          <a:stretch>
            <a:fillRect/>
          </a:stretch>
        </p:blipFill>
        <p:spPr>
          <a:xfrm>
            <a:off x="5562600" y="3505200"/>
            <a:ext cx="3276600" cy="2133600"/>
          </a:xfrm>
          <a:prstGeom prst="rect">
            <a:avLst/>
          </a:prstGeom>
        </p:spPr>
      </p:pic>
      <p:sp>
        <p:nvSpPr>
          <p:cNvPr id="22" name="Freeform 132"/>
          <p:cNvSpPr>
            <a:spLocks/>
          </p:cNvSpPr>
          <p:nvPr/>
        </p:nvSpPr>
        <p:spPr bwMode="auto">
          <a:xfrm>
            <a:off x="8382000" y="5181600"/>
            <a:ext cx="381000" cy="3810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p>
        </p:txBody>
      </p:sp>
      <p:cxnSp>
        <p:nvCxnSpPr>
          <p:cNvPr id="23" name="Straight Arrow Connector 22"/>
          <p:cNvCxnSpPr/>
          <p:nvPr/>
        </p:nvCxnSpPr>
        <p:spPr bwMode="auto">
          <a:xfrm flipH="1" flipV="1">
            <a:off x="6448425" y="4362450"/>
            <a:ext cx="1219200" cy="304800"/>
          </a:xfrm>
          <a:prstGeom prst="straightConnector1">
            <a:avLst/>
          </a:prstGeom>
          <a:solidFill>
            <a:schemeClr val="accent1"/>
          </a:solidFill>
          <a:ln w="9525" cap="flat" cmpd="sng" algn="ctr">
            <a:solidFill>
              <a:schemeClr val="bg1"/>
            </a:solidFill>
            <a:prstDash val="solid"/>
            <a:round/>
            <a:headEnd type="triangle"/>
            <a:tailEnd type="triangle"/>
          </a:ln>
          <a:effectLst/>
        </p:spPr>
      </p:cxnSp>
      <p:sp>
        <p:nvSpPr>
          <p:cNvPr id="2" name="Slide Number Placeholder 1"/>
          <p:cNvSpPr>
            <a:spLocks noGrp="1"/>
          </p:cNvSpPr>
          <p:nvPr>
            <p:ph type="sldNum" sz="quarter" idx="12"/>
          </p:nvPr>
        </p:nvSpPr>
        <p:spPr/>
        <p:txBody>
          <a:bodyPr/>
          <a:lstStyle/>
          <a:p>
            <a:pPr>
              <a:defRPr/>
            </a:pPr>
            <a:fld id="{C085B925-3865-4333-AFCB-ABF9FE11EB42}"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914400"/>
            <a:ext cx="8351838" cy="4539704"/>
          </a:xfrm>
          <a:prstGeom prst="rect">
            <a:avLst/>
          </a:prstGeom>
          <a:noFill/>
          <a:ln w="19050">
            <a:noFill/>
            <a:miter lim="800000"/>
            <a:headEnd/>
            <a:tailEnd/>
          </a:ln>
        </p:spPr>
        <p:txBody>
          <a:bodyPr>
            <a:spAutoFit/>
          </a:bodyPr>
          <a:lstStyle/>
          <a:p>
            <a:pPr algn="just" eaLnBrk="1" hangingPunct="1">
              <a:spcBef>
                <a:spcPct val="50000"/>
              </a:spcBef>
              <a:defRPr/>
            </a:pPr>
            <a:r>
              <a:rPr lang="en-GB" sz="1400" b="1" dirty="0">
                <a:solidFill>
                  <a:srgbClr val="333399"/>
                </a:solidFill>
                <a:latin typeface="Tahoma" pitchFamily="34" charset="0"/>
              </a:rPr>
              <a:t>Date:</a:t>
            </a:r>
            <a:r>
              <a:rPr lang="en-US" sz="1400" b="1" dirty="0">
                <a:solidFill>
                  <a:srgbClr val="333399"/>
                </a:solidFill>
                <a:latin typeface="Tahoma" pitchFamily="34" charset="0"/>
              </a:rPr>
              <a:t>  20.07.2018   </a:t>
            </a:r>
            <a:r>
              <a:rPr lang="en-US" sz="1400" b="1" dirty="0" smtClean="0">
                <a:solidFill>
                  <a:srgbClr val="333399"/>
                </a:solidFill>
                <a:latin typeface="Tahoma" pitchFamily="34" charset="0"/>
              </a:rPr>
              <a:t>                        Incident Title</a:t>
            </a:r>
            <a:r>
              <a:rPr lang="en-US" sz="1400" b="1" dirty="0">
                <a:solidFill>
                  <a:srgbClr val="333399"/>
                </a:solidFill>
                <a:latin typeface="Tahoma" pitchFamily="34" charset="0"/>
              </a:rPr>
              <a:t>: </a:t>
            </a:r>
            <a:r>
              <a:rPr lang="en-US" sz="1400" b="1" dirty="0" smtClean="0">
                <a:solidFill>
                  <a:srgbClr val="333399"/>
                </a:solidFill>
                <a:latin typeface="Tahoma" pitchFamily="34" charset="0"/>
              </a:rPr>
              <a:t>LTI</a:t>
            </a:r>
            <a:endParaRPr lang="en-US" sz="1400" b="1" dirty="0">
              <a:solidFill>
                <a:srgbClr val="333399"/>
              </a:solidFill>
              <a:latin typeface="Tahoma" pitchFamily="34" charset="0"/>
            </a:endParaRPr>
          </a:p>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algn="just" eaLnBrk="1" hangingPunct="1">
              <a:defRPr/>
            </a:pPr>
            <a:r>
              <a:rPr lang="en-US" sz="1400" b="1" dirty="0">
                <a:solidFill>
                  <a:srgbClr val="FF0000"/>
                </a:solidFill>
                <a:latin typeface="Tahoma" pitchFamily="34" charset="0"/>
              </a:rPr>
              <a:t>As a learning from this incident </a:t>
            </a:r>
            <a:r>
              <a:rPr lang="en-US" sz="1400" b="1" dirty="0" smtClean="0">
                <a:solidFill>
                  <a:srgbClr val="FF0000"/>
                </a:solidFill>
                <a:latin typeface="Tahoma" pitchFamily="34" charset="0"/>
              </a:rPr>
              <a:t>and to </a:t>
            </a:r>
            <a:r>
              <a:rPr lang="en-US" sz="1400" b="1" dirty="0">
                <a:solidFill>
                  <a:srgbClr val="FF0000"/>
                </a:solidFill>
                <a:latin typeface="Tahoma" pitchFamily="34" charset="0"/>
              </a:rPr>
              <a:t>ensure continual improvement all </a:t>
            </a:r>
            <a:r>
              <a:rPr lang="en-US" sz="1400" b="1" dirty="0" smtClean="0">
                <a:solidFill>
                  <a:srgbClr val="FF0000"/>
                </a:solidFill>
                <a:latin typeface="Tahoma" pitchFamily="34" charset="0"/>
              </a:rPr>
              <a:t>contract managers </a:t>
            </a:r>
            <a:r>
              <a:rPr lang="en-US" sz="1400" b="1" dirty="0">
                <a:solidFill>
                  <a:srgbClr val="FF0000"/>
                </a:solidFill>
                <a:latin typeface="Tahoma" pitchFamily="34" charset="0"/>
              </a:rPr>
              <a:t>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600" dirty="0" smtClean="0">
                <a:solidFill>
                  <a:srgbClr val="0000FF"/>
                </a:solidFill>
                <a:latin typeface="+mj-lt"/>
                <a:sym typeface="Wingdings" pitchFamily="2" charset="2"/>
              </a:rPr>
              <a:t>Does your HEMP ensure the use of high visibility vests to be worn when  in vehicle movement areas / areas where employees may be difficult to see?</a:t>
            </a:r>
          </a:p>
          <a:p>
            <a:pPr marL="342900" indent="-342900" eaLnBrk="1" hangingPunct="1">
              <a:buFont typeface="+mj-lt"/>
              <a:buAutoNum type="arabicPeriod"/>
              <a:defRPr/>
            </a:pPr>
            <a:r>
              <a:rPr lang="en-US" sz="1600" dirty="0" smtClean="0">
                <a:solidFill>
                  <a:srgbClr val="0000FF"/>
                </a:solidFill>
                <a:latin typeface="+mj-lt"/>
                <a:sym typeface="Wingdings" pitchFamily="2" charset="2"/>
              </a:rPr>
              <a:t>Does your HEMP account for placement and removal of  vehicle wheel chocks, by someone other than the driver?</a:t>
            </a:r>
            <a:endParaRPr lang="en-US" sz="1600" dirty="0">
              <a:solidFill>
                <a:srgbClr val="0000FF"/>
              </a:solidFill>
              <a:latin typeface="+mj-lt"/>
              <a:sym typeface="Wingdings" pitchFamily="2" charset="2"/>
            </a:endParaRPr>
          </a:p>
          <a:p>
            <a:pPr marL="342900" indent="-342900" eaLnBrk="1" hangingPunct="1">
              <a:buFont typeface="+mj-lt"/>
              <a:buAutoNum type="arabicPeriod"/>
              <a:defRPr/>
            </a:pPr>
            <a:r>
              <a:rPr lang="en-US" sz="1600" dirty="0" smtClean="0">
                <a:solidFill>
                  <a:srgbClr val="0000FF"/>
                </a:solidFill>
                <a:latin typeface="+mj-lt"/>
                <a:sym typeface="Wingdings" pitchFamily="2" charset="2"/>
              </a:rPr>
              <a:t>Does your HEMP ensure the requirement for 2 way verbal communication to take place between the driver / operator of vehicles / equipment and anyone planning to interact with the vehicle / equipment?</a:t>
            </a:r>
          </a:p>
          <a:p>
            <a:pPr marL="342900" indent="-342900" eaLnBrk="1" hangingPunct="1">
              <a:buFont typeface="+mj-lt"/>
              <a:buAutoNum type="arabicPeriod"/>
              <a:defRPr/>
            </a:pPr>
            <a:r>
              <a:rPr lang="en-US" sz="1600" dirty="0" smtClean="0">
                <a:solidFill>
                  <a:srgbClr val="0000FF"/>
                </a:solidFill>
                <a:latin typeface="+mj-lt"/>
                <a:sym typeface="Wingdings" pitchFamily="2" charset="2"/>
              </a:rPr>
              <a:t>Do you ensure Chocks are available for all heavy equipment?</a:t>
            </a:r>
          </a:p>
          <a:p>
            <a:pPr marL="342900" indent="-342900" eaLnBrk="1" hangingPunct="1">
              <a:buFont typeface="+mj-lt"/>
              <a:buAutoNum type="arabicPeriod"/>
              <a:defRPr/>
            </a:pPr>
            <a:endParaRPr lang="en-US" sz="1400" dirty="0">
              <a:solidFill>
                <a:schemeClr val="accent2"/>
              </a:solidFill>
              <a:latin typeface="+mj-lt"/>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r>
              <a:rPr lang="en-US" sz="1000" i="1" dirty="0" smtClean="0">
                <a:solidFill>
                  <a:srgbClr val="0033CC"/>
                </a:solidFill>
                <a:latin typeface="+mj-lt"/>
                <a:sym typeface="Wingdings" pitchFamily="2" charset="2"/>
              </a:rPr>
              <a:t>* If the answer is NO to any of the above questions please ensure you take action to correct this finding. </a:t>
            </a:r>
            <a:r>
              <a:rPr lang="en-US" sz="1400" dirty="0">
                <a:solidFill>
                  <a:srgbClr val="0033CC"/>
                </a:solidFill>
                <a:latin typeface="+mj-lt"/>
                <a:sym typeface="Wingdings" pitchFamily="2" charset="2"/>
              </a:rPr>
              <a:t>	</a:t>
            </a:r>
          </a:p>
        </p:txBody>
      </p:sp>
      <p:grpSp>
        <p:nvGrpSpPr>
          <p:cNvPr id="3"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dirty="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dirty="0">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dirty="0">
                <a:ln w="9525">
                  <a:solidFill>
                    <a:srgbClr val="000000"/>
                  </a:solidFill>
                  <a:round/>
                  <a:headEnd/>
                  <a:tailEnd/>
                </a:ln>
                <a:solidFill>
                  <a:srgbClr val="000000"/>
                </a:solidFill>
                <a:latin typeface="Arial"/>
                <a:cs typeface="Arial"/>
              </a:endParaRPr>
            </a:p>
          </p:txBody>
        </p:sp>
      </p:grpSp>
      <p:sp>
        <p:nvSpPr>
          <p:cNvPr id="10" name="Footer Placeholder 9"/>
          <p:cNvSpPr>
            <a:spLocks noGrp="1"/>
          </p:cNvSpPr>
          <p:nvPr>
            <p:ph type="ftr" sz="quarter" idx="11"/>
          </p:nvPr>
        </p:nvSpPr>
        <p:spPr/>
        <p:txBody>
          <a:bodyPr/>
          <a:lstStyle/>
          <a:p>
            <a:pPr>
              <a:defRPr/>
            </a:pPr>
            <a:r>
              <a:rPr lang="en-US" dirty="0" smtClean="0"/>
              <a:t>Confidential - Not to be shared outside of PDO/PDO contractors </a:t>
            </a:r>
            <a:endParaRPr lang="en-US" dirty="0"/>
          </a:p>
        </p:txBody>
      </p:sp>
      <p:sp>
        <p:nvSpPr>
          <p:cNvPr id="2" name="Slide Number Placeholder 1"/>
          <p:cNvSpPr>
            <a:spLocks noGrp="1"/>
          </p:cNvSpPr>
          <p:nvPr>
            <p:ph type="sldNum" sz="quarter" idx="12"/>
          </p:nvPr>
        </p:nvSpPr>
        <p:spPr/>
        <p:txBody>
          <a:bodyPr/>
          <a:lstStyle/>
          <a:p>
            <a:pPr>
              <a:defRPr/>
            </a:pPr>
            <a:fld id="{C085B925-3865-4333-AFCB-ABF9FE11EB42}" type="slidenum">
              <a:rPr lang="en-US" smtClean="0"/>
              <a:pPr>
                <a:defRPr/>
              </a:pPr>
              <a:t>2</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92084</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20A52CF5-42E5-4781-9D03-DD8015EA3492}"/>
</file>

<file path=customXml/itemProps2.xml><?xml version="1.0" encoding="utf-8"?>
<ds:datastoreItem xmlns:ds="http://schemas.openxmlformats.org/officeDocument/2006/customXml" ds:itemID="{D02B83EF-7134-4F7A-B06B-B547782D2612}"/>
</file>

<file path=customXml/itemProps3.xml><?xml version="1.0" encoding="utf-8"?>
<ds:datastoreItem xmlns:ds="http://schemas.openxmlformats.org/officeDocument/2006/customXml" ds:itemID="{14A50694-1613-4055-A8C4-04661CA59AFF}"/>
</file>

<file path=docProps/app.xml><?xml version="1.0" encoding="utf-8"?>
<Properties xmlns="http://schemas.openxmlformats.org/officeDocument/2006/extended-properties" xmlns:vt="http://schemas.openxmlformats.org/officeDocument/2006/docPropsVTypes">
  <TotalTime>82</TotalTime>
  <Words>595</Words>
  <Application>Microsoft Office PowerPoint</Application>
  <PresentationFormat>On-screen Show (4:3)</PresentationFormat>
  <Paragraphs>54</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Webdings</vt:lpstr>
      <vt:lpstr>Wingdings</vt:lpstr>
      <vt:lpstr>Theme1</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30</cp:revision>
  <dcterms:created xsi:type="dcterms:W3CDTF">2016-03-28T05:48:29Z</dcterms:created>
  <dcterms:modified xsi:type="dcterms:W3CDTF">2019-02-24T03:54:54Z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