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1" r:id="rId2"/>
    <p:sldId id="2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897182">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2/24/2019</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2/24/2019</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2/24/2019</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59347" y="771487"/>
            <a:ext cx="5411193" cy="5016758"/>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20.07.2018                       Incident Title: LTI</a:t>
            </a:r>
          </a:p>
          <a:p>
            <a:pPr marL="114300" indent="-114300" algn="just">
              <a:defRPr/>
            </a:pPr>
            <a:endParaRPr lang="en-US" sz="10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00" dirty="0" smtClean="0">
              <a:solidFill>
                <a:srgbClr val="000000"/>
              </a:solidFill>
              <a:latin typeface="Arial" pitchFamily="34" charset="0"/>
            </a:endParaRPr>
          </a:p>
          <a:p>
            <a:pPr eaLnBrk="1" hangingPunct="1">
              <a:defRPr/>
            </a:pPr>
            <a:r>
              <a:rPr lang="en-US" sz="1400" dirty="0">
                <a:solidFill>
                  <a:srgbClr val="000000"/>
                </a:solidFill>
                <a:latin typeface="+mj-lt"/>
              </a:rPr>
              <a:t>On the 20/07/2018 at approximately 17:45 hours, </a:t>
            </a:r>
            <a:r>
              <a:rPr lang="en-US" sz="1400" dirty="0" smtClean="0">
                <a:solidFill>
                  <a:srgbClr val="000000"/>
                </a:solidFill>
                <a:latin typeface="+mj-lt"/>
              </a:rPr>
              <a:t>a </a:t>
            </a:r>
            <a:r>
              <a:rPr lang="en-US" sz="1400" dirty="0">
                <a:solidFill>
                  <a:srgbClr val="000000"/>
                </a:solidFill>
                <a:latin typeface="+mj-lt"/>
              </a:rPr>
              <a:t>crew helper was placing the prime movers wheel chocks back into the storage bracket, located on the passenger side of the prime mover in front of and in close proximity to, the passenger side rear wheels, as the helper entered in to the gap between the 1st rear axle and the fuel tank the driver started moving his prime mover forward, resulting in the vehicle rear wheels striking the helper, causing him to fall to the ground and the vehicle wheels drove over the helpers legs. </a:t>
            </a: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endParaRPr lang="en-US" sz="1600" dirty="0" smtClean="0">
              <a:latin typeface="+mj-lt"/>
              <a:cs typeface="Tahoma" pitchFamily="34" charset="0"/>
            </a:endParaRPr>
          </a:p>
          <a:p>
            <a:pPr marL="171450" indent="-171450" eaLnBrk="1" hangingPunct="1">
              <a:buFont typeface="Arial" panose="020B0604020202020204" pitchFamily="34" charset="0"/>
              <a:buChar char="•"/>
              <a:defRPr/>
            </a:pPr>
            <a:r>
              <a:rPr lang="en-US" sz="1600" dirty="0" smtClean="0">
                <a:latin typeface="+mj-lt"/>
                <a:cs typeface="Tahoma" pitchFamily="34" charset="0"/>
              </a:rPr>
              <a:t> </a:t>
            </a:r>
            <a:r>
              <a:rPr lang="en-US" sz="1400" dirty="0" smtClean="0">
                <a:solidFill>
                  <a:srgbClr val="000000"/>
                </a:solidFill>
                <a:latin typeface="+mj-lt"/>
              </a:rPr>
              <a:t>Always ensure you keep yourself out of the line of fire.</a:t>
            </a:r>
          </a:p>
          <a:p>
            <a:pPr marL="285750" indent="-285750" eaLnBrk="1" hangingPunct="1">
              <a:buFont typeface="Arial" panose="020B0604020202020204" pitchFamily="34" charset="0"/>
              <a:buChar char="•"/>
              <a:defRPr/>
            </a:pPr>
            <a:r>
              <a:rPr lang="en-US" sz="1400" dirty="0" smtClean="0">
                <a:solidFill>
                  <a:srgbClr val="000000"/>
                </a:solidFill>
                <a:latin typeface="+mj-lt"/>
              </a:rPr>
              <a:t> Always ensure good lines of communications are maintained</a:t>
            </a:r>
          </a:p>
          <a:p>
            <a:pPr marL="285750" indent="-285750" eaLnBrk="1" hangingPunct="1">
              <a:buFont typeface="Arial" panose="020B0604020202020204" pitchFamily="34" charset="0"/>
              <a:buChar char="•"/>
              <a:defRPr/>
            </a:pPr>
            <a:r>
              <a:rPr lang="en-US" sz="1400" dirty="0" smtClean="0">
                <a:solidFill>
                  <a:srgbClr val="000000"/>
                </a:solidFill>
                <a:latin typeface="+mj-lt"/>
              </a:rPr>
              <a:t> Always ensure you’re the right person to undertake the activity</a:t>
            </a:r>
          </a:p>
          <a:p>
            <a:pPr marL="285750" indent="-285750" eaLnBrk="1" hangingPunct="1">
              <a:buFont typeface="Arial" panose="020B0604020202020204" pitchFamily="34" charset="0"/>
              <a:buChar char="•"/>
              <a:defRPr/>
            </a:pPr>
            <a:r>
              <a:rPr lang="en-US" sz="1400" dirty="0" smtClean="0">
                <a:solidFill>
                  <a:srgbClr val="000000"/>
                </a:solidFill>
                <a:latin typeface="+mj-lt"/>
              </a:rPr>
              <a:t> Always ensure you inform (verbally) the driver of the activity you are about to undertake</a:t>
            </a:r>
          </a:p>
          <a:p>
            <a:pPr marL="285750" indent="-285750" eaLnBrk="1" hangingPunct="1">
              <a:buFont typeface="Arial" panose="020B0604020202020204" pitchFamily="34" charset="0"/>
              <a:buChar char="•"/>
              <a:defRPr/>
            </a:pPr>
            <a:r>
              <a:rPr lang="en-US" sz="1400" dirty="0" smtClean="0">
                <a:solidFill>
                  <a:srgbClr val="000000"/>
                </a:solidFill>
                <a:latin typeface="+mj-lt"/>
              </a:rPr>
              <a:t> Always follow the procedures</a:t>
            </a:r>
          </a:p>
          <a:p>
            <a:pPr marL="285750" indent="-285750" eaLnBrk="1" hangingPunct="1">
              <a:buFont typeface="Arial" panose="020B0604020202020204" pitchFamily="34" charset="0"/>
              <a:buChar char="•"/>
              <a:defRPr/>
            </a:pPr>
            <a:r>
              <a:rPr lang="en-US" sz="1400" dirty="0" smtClean="0">
                <a:solidFill>
                  <a:srgbClr val="000000"/>
                </a:solidFill>
                <a:latin typeface="+mj-lt"/>
              </a:rPr>
              <a:t> Always ensure you wear hi visibility vest, to make sure everyone can see you</a:t>
            </a:r>
          </a:p>
          <a:p>
            <a:pPr marL="285750" indent="-285750" eaLnBrk="1" hangingPunct="1">
              <a:buFont typeface="Arial" panose="020B0604020202020204" pitchFamily="34" charset="0"/>
              <a:buChar char="•"/>
              <a:defRPr/>
            </a:pPr>
            <a:r>
              <a:rPr lang="en-US" sz="1400" dirty="0" smtClean="0">
                <a:solidFill>
                  <a:srgbClr val="000000"/>
                </a:solidFill>
                <a:latin typeface="+mj-lt"/>
              </a:rPr>
              <a:t> Ensure you see the driver and the driver see’s you before approaching the vehicle</a:t>
            </a:r>
            <a:endParaRPr lang="en-US" sz="1400" dirty="0" smtClean="0">
              <a:solidFill>
                <a:srgbClr val="000000"/>
              </a:solidFill>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990600" y="5762929"/>
            <a:ext cx="5181600" cy="50783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 SEE AND BE SEEN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dirty="0" smtClean="0"/>
              <a:t>Confidential - Not to be shared outside of PDO/PDO contractors </a:t>
            </a:r>
            <a:endParaRPr lang="en-US" dirty="0"/>
          </a:p>
        </p:txBody>
      </p:sp>
      <p:pic>
        <p:nvPicPr>
          <p:cNvPr id="17" name="Picture 16" descr="C:\Users\dell\AppData\Local\Microsoft\Windows\INetCache\Content.Word\IMG_8402.jpg"/>
          <p:cNvPicPr/>
          <p:nvPr/>
        </p:nvPicPr>
        <p:blipFill rotWithShape="1">
          <a:blip r:embed="rId3" cstate="print">
            <a:extLst>
              <a:ext uri="{28A0092B-C50C-407E-A947-70E740481C1C}">
                <a14:useLocalDpi xmlns:a14="http://schemas.microsoft.com/office/drawing/2010/main" val="0"/>
              </a:ext>
            </a:extLst>
          </a:blip>
          <a:srcRect b="26087"/>
          <a:stretch/>
        </p:blipFill>
        <p:spPr bwMode="auto">
          <a:xfrm>
            <a:off x="5562600" y="1143000"/>
            <a:ext cx="3200400" cy="2133600"/>
          </a:xfrm>
          <a:prstGeom prst="rect">
            <a:avLst/>
          </a:prstGeom>
          <a:noFill/>
          <a:ln>
            <a:noFill/>
          </a:ln>
        </p:spPr>
      </p:pic>
      <p:grpSp>
        <p:nvGrpSpPr>
          <p:cNvPr id="3" name="Group 131"/>
          <p:cNvGrpSpPr>
            <a:grpSpLocks/>
          </p:cNvGrpSpPr>
          <p:nvPr/>
        </p:nvGrpSpPr>
        <p:grpSpPr bwMode="auto">
          <a:xfrm>
            <a:off x="8382000" y="2819400"/>
            <a:ext cx="304800" cy="381000"/>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pic>
        <p:nvPicPr>
          <p:cNvPr id="21" name="Picture 20"/>
          <p:cNvPicPr/>
          <p:nvPr/>
        </p:nvPicPr>
        <p:blipFill>
          <a:blip r:embed="rId4" cstate="print">
            <a:extLst>
              <a:ext uri="{28A0092B-C50C-407E-A947-70E740481C1C}">
                <a14:useLocalDpi xmlns:a14="http://schemas.microsoft.com/office/drawing/2010/main" val="0"/>
              </a:ext>
            </a:extLst>
          </a:blip>
          <a:stretch>
            <a:fillRect/>
          </a:stretch>
        </p:blipFill>
        <p:spPr>
          <a:xfrm>
            <a:off x="5562600" y="3505200"/>
            <a:ext cx="3276600" cy="2133600"/>
          </a:xfrm>
          <a:prstGeom prst="rect">
            <a:avLst/>
          </a:prstGeom>
        </p:spPr>
      </p:pic>
      <p:sp>
        <p:nvSpPr>
          <p:cNvPr id="22" name="Freeform 132"/>
          <p:cNvSpPr>
            <a:spLocks/>
          </p:cNvSpPr>
          <p:nvPr/>
        </p:nvSpPr>
        <p:spPr bwMode="auto">
          <a:xfrm>
            <a:off x="8382000" y="5181600"/>
            <a:ext cx="381000" cy="3810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cxnSp>
        <p:nvCxnSpPr>
          <p:cNvPr id="23" name="Straight Arrow Connector 22"/>
          <p:cNvCxnSpPr/>
          <p:nvPr/>
        </p:nvCxnSpPr>
        <p:spPr bwMode="auto">
          <a:xfrm flipH="1" flipV="1">
            <a:off x="6448425" y="4362450"/>
            <a:ext cx="1219200" cy="304800"/>
          </a:xfrm>
          <a:prstGeom prst="straightConnector1">
            <a:avLst/>
          </a:prstGeom>
          <a:solidFill>
            <a:schemeClr val="accent1"/>
          </a:solidFill>
          <a:ln w="9525" cap="flat" cmpd="sng" algn="ctr">
            <a:solidFill>
              <a:schemeClr val="bg1"/>
            </a:solidFill>
            <a:prstDash val="solid"/>
            <a:round/>
            <a:headEnd type="triangle"/>
            <a:tailEnd type="triangle"/>
          </a:ln>
          <a:effectLst/>
        </p:spPr>
      </p:cxn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914400"/>
            <a:ext cx="8351838" cy="4539704"/>
          </a:xfrm>
          <a:prstGeom prst="rect">
            <a:avLst/>
          </a:prstGeom>
          <a:noFill/>
          <a:ln w="19050">
            <a:noFill/>
            <a:miter lim="800000"/>
            <a:headEnd/>
            <a:tailEnd/>
          </a:ln>
        </p:spPr>
        <p:txBody>
          <a:bodyPr>
            <a:spAutoFit/>
          </a:bodyPr>
          <a:lstStyle/>
          <a:p>
            <a:pPr algn="just" eaLnBrk="1" hangingPunct="1">
              <a:spcBef>
                <a:spcPct val="50000"/>
              </a:spcBef>
              <a:defRPr/>
            </a:pPr>
            <a:r>
              <a:rPr lang="en-GB" sz="1400" b="1" dirty="0">
                <a:solidFill>
                  <a:srgbClr val="333399"/>
                </a:solidFill>
                <a:latin typeface="Tahoma" pitchFamily="34" charset="0"/>
              </a:rPr>
              <a:t>Date:</a:t>
            </a:r>
            <a:r>
              <a:rPr lang="en-US" sz="1400" b="1" dirty="0">
                <a:solidFill>
                  <a:srgbClr val="333399"/>
                </a:solidFill>
                <a:latin typeface="Tahoma" pitchFamily="34" charset="0"/>
              </a:rPr>
              <a:t>  20.07.2018   </a:t>
            </a:r>
            <a:r>
              <a:rPr lang="en-US" sz="1400" b="1" dirty="0" smtClean="0">
                <a:solidFill>
                  <a:srgbClr val="333399"/>
                </a:solidFill>
                <a:latin typeface="Tahoma" pitchFamily="34" charset="0"/>
              </a:rPr>
              <a:t>                        Incident Title</a:t>
            </a:r>
            <a:r>
              <a:rPr lang="en-US" sz="1400" b="1" dirty="0">
                <a:solidFill>
                  <a:srgbClr val="333399"/>
                </a:solidFill>
                <a:latin typeface="Tahoma" pitchFamily="34" charset="0"/>
              </a:rPr>
              <a:t>: </a:t>
            </a:r>
            <a:r>
              <a:rPr lang="en-US" sz="1400" b="1" dirty="0" smtClean="0">
                <a:solidFill>
                  <a:srgbClr val="333399"/>
                </a:solidFill>
                <a:latin typeface="Tahoma" pitchFamily="34" charset="0"/>
              </a:rPr>
              <a:t>LTI</a:t>
            </a:r>
            <a:endParaRPr lang="en-US" sz="1400" b="1" dirty="0">
              <a:solidFill>
                <a:srgbClr val="333399"/>
              </a:solidFill>
              <a:latin typeface="Tahoma" pitchFamily="34" charset="0"/>
            </a:endParaRPr>
          </a:p>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lgn="just" eaLnBrk="1" hangingPunct="1">
              <a:defRPr/>
            </a:pPr>
            <a:r>
              <a:rPr lang="en-US" sz="1400" b="1" dirty="0">
                <a:solidFill>
                  <a:srgbClr val="FF0000"/>
                </a:solidFill>
                <a:latin typeface="Tahoma" pitchFamily="34" charset="0"/>
              </a:rPr>
              <a:t>As a learning from this incident </a:t>
            </a:r>
            <a:r>
              <a:rPr lang="en-US" sz="1400" b="1" dirty="0" smtClean="0">
                <a:solidFill>
                  <a:srgbClr val="FF0000"/>
                </a:solidFill>
                <a:latin typeface="Tahoma" pitchFamily="34" charset="0"/>
              </a:rPr>
              <a:t>and to </a:t>
            </a:r>
            <a:r>
              <a:rPr lang="en-US" sz="1400" b="1" dirty="0">
                <a:solidFill>
                  <a:srgbClr val="FF0000"/>
                </a:solidFill>
                <a:latin typeface="Tahoma" pitchFamily="34" charset="0"/>
              </a:rPr>
              <a:t>ensure continual improvement all </a:t>
            </a:r>
            <a:r>
              <a:rPr lang="en-US" sz="1400" b="1" dirty="0" smtClean="0">
                <a:solidFill>
                  <a:srgbClr val="FF0000"/>
                </a:solidFill>
                <a:latin typeface="Tahoma" pitchFamily="34" charset="0"/>
              </a:rPr>
              <a:t>contract managers </a:t>
            </a:r>
            <a:r>
              <a:rPr lang="en-US" sz="14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HEMP ensure the use of high visibility vests to be worn when  in vehicle movement areas / areas where employees may be difficult to see?</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HEMP account for placement and removal of  vehicle wheel chocks, by someone other than the driver?</a:t>
            </a:r>
            <a:endParaRPr lang="en-US" sz="1600" dirty="0">
              <a:solidFill>
                <a:srgbClr val="0000FF"/>
              </a:solidFill>
              <a:latin typeface="+mj-lt"/>
              <a:sym typeface="Wingdings" pitchFamily="2" charset="2"/>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HEMP ensure the requirement for 2 way verbal communication to take place between the driver / operator of vehicles / equipment and anyone planning to interact with the vehicle / equipment?</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you ensure Chocks are available for all heavy equipment?</a:t>
            </a:r>
          </a:p>
          <a:p>
            <a:pPr marL="342900" indent="-342900" eaLnBrk="1" hangingPunct="1">
              <a:buFont typeface="+mj-lt"/>
              <a:buAutoNum type="arabicPeriod"/>
              <a:defRPr/>
            </a:pPr>
            <a:endParaRPr lang="en-US" sz="1400" dirty="0">
              <a:solidFill>
                <a:schemeClr val="accent2"/>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r>
              <a:rPr lang="en-US" sz="1400" dirty="0">
                <a:solidFill>
                  <a:srgbClr val="0033CC"/>
                </a:solidFill>
                <a:latin typeface="+mj-lt"/>
                <a:sym typeface="Wingdings" pitchFamily="2" charset="2"/>
              </a:rPr>
              <a:t>	</a:t>
            </a:r>
          </a:p>
        </p:txBody>
      </p:sp>
      <p:grpSp>
        <p:nvGrpSpPr>
          <p:cNvPr id="3"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10" name="Footer Placeholder 9"/>
          <p:cNvSpPr>
            <a:spLocks noGrp="1"/>
          </p:cNvSpPr>
          <p:nvPr>
            <p:ph type="ftr" sz="quarter" idx="11"/>
          </p:nvPr>
        </p:nvSpPr>
        <p:spPr/>
        <p:txBody>
          <a:bodyPr/>
          <a:lstStyle/>
          <a:p>
            <a:pPr>
              <a:defRPr/>
            </a:pPr>
            <a:r>
              <a:rPr lang="en-US" dirty="0" smtClean="0"/>
              <a:t>Confidential - Not to be shared outside of PDO/PDO contractors </a:t>
            </a:r>
            <a:endParaRPr lang="en-US" dirty="0"/>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0A52CF5-42E5-4781-9D03-DD8015EA3492}"/>
</file>

<file path=customXml/itemProps2.xml><?xml version="1.0" encoding="utf-8"?>
<ds:datastoreItem xmlns:ds="http://schemas.openxmlformats.org/officeDocument/2006/customXml" ds:itemID="{B001EA27-AE84-4992-9D8E-479816A0717A}"/>
</file>

<file path=customXml/itemProps3.xml><?xml version="1.0" encoding="utf-8"?>
<ds:datastoreItem xmlns:ds="http://schemas.openxmlformats.org/officeDocument/2006/customXml" ds:itemID="{14A50694-1613-4055-A8C4-04661CA59AFF}"/>
</file>

<file path=docProps/app.xml><?xml version="1.0" encoding="utf-8"?>
<Properties xmlns="http://schemas.openxmlformats.org/officeDocument/2006/extended-properties" xmlns:vt="http://schemas.openxmlformats.org/officeDocument/2006/docPropsVTypes">
  <TotalTime>82</TotalTime>
  <Words>595</Words>
  <Application>Microsoft Office PowerPoint</Application>
  <PresentationFormat>On-screen Show (4:3)</PresentationFormat>
  <Paragraphs>54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30</cp:revision>
  <dcterms:created xsi:type="dcterms:W3CDTF">2016-03-28T05:48:29Z</dcterms:created>
  <dcterms:modified xsi:type="dcterms:W3CDTF">2019-02-24T03:54:54Z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