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94" r:id="rId2"/>
    <p:sldId id="295"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30/12/2018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44501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8573">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261272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15057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89344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141876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023592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54187968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529743" y="3524020"/>
            <a:ext cx="3429000" cy="2314575"/>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524500" y="1141512"/>
            <a:ext cx="3352800" cy="2286000"/>
          </a:xfrm>
          <a:prstGeom prst="rect">
            <a:avLst/>
          </a:prstGeom>
        </p:spPr>
      </p:pic>
      <p:sp>
        <p:nvSpPr>
          <p:cNvPr id="14339" name="Text Box 2"/>
          <p:cNvSpPr txBox="1">
            <a:spLocks noChangeArrowheads="1"/>
          </p:cNvSpPr>
          <p:nvPr/>
        </p:nvSpPr>
        <p:spPr bwMode="auto">
          <a:xfrm>
            <a:off x="152400" y="838200"/>
            <a:ext cx="5105400" cy="3747180"/>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21.07.2018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title: LTI</a:t>
            </a:r>
            <a:endPar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3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Calibri" pitchFamily="34" charset="0"/>
                <a:ea typeface="+mn-ea"/>
                <a:cs typeface="Arial" charset="0"/>
              </a:rPr>
              <a:t>Able </a:t>
            </a: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rPr>
              <a:t>Seaman was working on the Tug Boat during an un-berthing of a tanker at Mina Al Fahal Port.  He had assisted in securing the eye of the Port side mooring rope to a bollard and had placed 15 meters of 26 mm diameter tail rope on the forward </a:t>
            </a:r>
            <a:r>
              <a:rPr kumimoji="0" lang="en-US" sz="1200" b="0" i="0" u="none" strike="noStrike" kern="1200" cap="none" spc="0" normalizeH="0" baseline="0" noProof="0" dirty="0" smtClean="0">
                <a:ln>
                  <a:noFill/>
                </a:ln>
                <a:solidFill>
                  <a:srgbClr val="000000"/>
                </a:solidFill>
                <a:effectLst/>
                <a:uLnTx/>
                <a:uFillTx/>
                <a:latin typeface="Calibri" pitchFamily="34" charset="0"/>
                <a:ea typeface="+mn-ea"/>
                <a:cs typeface="Arial" charset="0"/>
              </a:rPr>
              <a:t>deck. During </a:t>
            </a: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Arial" charset="0"/>
              </a:rPr>
              <a:t>the Tug’s maneuvers the eye of the mooring rope came off the bollard and as this rope was under tension it started to pull the tail rope into the water at high speed. The end of the tail rope  struck his lower right leg and wrapped itself around his leg causing a fracture of the bones in this leg.</a:t>
            </a:r>
            <a:endParaRPr kumimoji="0" lang="en-US" sz="1200" b="1" i="0" u="none" strike="noStrike" kern="1200" cap="none" spc="0" normalizeH="0" baseline="0" noProof="0" dirty="0">
              <a:ln>
                <a:noFill/>
              </a:ln>
              <a:solidFill>
                <a:srgbClr val="000000"/>
              </a:solidFill>
              <a:effectLst/>
              <a:uLnTx/>
              <a:uFillTx/>
              <a:latin typeface="Calibri" pitchFamily="34" charset="0"/>
              <a:ea typeface="+mn-ea"/>
              <a:cs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3333CC"/>
              </a:solidFill>
              <a:effectLst/>
              <a:uLnTx/>
              <a:uFillTx/>
              <a:latin typeface="Arial"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Your 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maintain clear communications between supervisor and able seamen.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keep clear of any rope under tension.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follow safe system of work.</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place tail ropes behind barriers.</a:t>
            </a:r>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GB" sz="6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endParaRPr>
          </a:p>
        </p:txBody>
      </p:sp>
      <p:sp>
        <p:nvSpPr>
          <p:cNvPr id="26628" name="TextBox 16"/>
          <p:cNvSpPr txBox="1">
            <a:spLocks noChangeArrowheads="1"/>
          </p:cNvSpPr>
          <p:nvPr/>
        </p:nvSpPr>
        <p:spPr bwMode="auto">
          <a:xfrm>
            <a:off x="152400" y="5029200"/>
            <a:ext cx="5029200" cy="45653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Keep clear of any rope under tension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grpSp>
        <p:nvGrpSpPr>
          <p:cNvPr id="2663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3" name="Footer Placeholder 1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n-ea"/>
                <a:cs typeface="+mn-cs"/>
              </a:rPr>
              <a:t>Confidential - Not to be shared outside of PDO/PDO contractors </a:t>
            </a:r>
          </a:p>
        </p:txBody>
      </p:sp>
    </p:spTree>
    <p:extLst>
      <p:ext uri="{BB962C8B-B14F-4D97-AF65-F5344CB8AC3E}">
        <p14:creationId xmlns:p14="http://schemas.microsoft.com/office/powerpoint/2010/main" val="391282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862870"/>
          </a:xfrm>
          <a:prstGeom prst="rect">
            <a:avLst/>
          </a:prstGeom>
          <a:noFill/>
          <a:ln w="19050">
            <a:noFill/>
            <a:miter lim="800000"/>
            <a:headEnd/>
            <a:tailEnd/>
          </a:ln>
        </p:spPr>
        <p:txBody>
          <a:bodyPr>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and ensure continual improvement all contract</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managers 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Do you ensure all communications are clear and understood by all parties.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Do you ensure all persons are clear any rope under tension and these ropes are identified in the HEMP.</a:t>
            </a:r>
            <a:endParaRPr kumimoji="0" lang="en-US" sz="1400" b="0" i="0" u="none" strike="noStrike" kern="1200" cap="none" spc="0" normalizeH="0" baseline="0" noProof="0" dirty="0">
              <a:ln>
                <a:noFill/>
              </a:ln>
              <a:solidFill>
                <a:srgbClr val="FF0000"/>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Do you ensure regular assessment of staff competencies.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Do you ensure equipment is being used correctly.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Do you conduct site visits during live operations.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rPr>
              <a:t>* If the answer is NO to any of the above questions please ensure you take action to correct this finding. </a:t>
            </a:r>
          </a:p>
          <a:p>
            <a:pPr marL="119063" marR="0" lvl="0" indent="-119063" algn="l" defTabSz="914400" rtl="0" eaLnBrk="1" fontAlgn="base" latinLnBrk="0" hangingPunct="1">
              <a:lnSpc>
                <a:spcPct val="100000"/>
              </a:lnSpc>
              <a:spcBef>
                <a:spcPct val="0"/>
              </a:spcBef>
              <a:spcAft>
                <a:spcPct val="0"/>
              </a:spcAft>
              <a:buClrTx/>
              <a:buSzTx/>
              <a:buFontTx/>
              <a:buChar char="•"/>
              <a:tabLst/>
              <a:defRPr/>
            </a:pPr>
            <a:endPar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119063" marR="0" lvl="0" indent="-119063"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33CC"/>
                </a:solidFill>
                <a:effectLst/>
                <a:uLnTx/>
                <a:uFillTx/>
                <a:latin typeface="Arial"/>
                <a:ea typeface="+mn-ea"/>
                <a:cs typeface="+mn-cs"/>
                <a:sym typeface="Wingdings" pitchFamily="2" charset="2"/>
              </a:rPr>
              <a:t>	</a:t>
            </a:r>
          </a:p>
          <a:p>
            <a:pPr marL="119063" marR="0" lvl="0" indent="-119063" algn="l" defTabSz="914400" rtl="0" eaLnBrk="1" fontAlgn="base" latinLnBrk="0" hangingPunct="1">
              <a:lnSpc>
                <a:spcPct val="100000"/>
              </a:lnSpc>
              <a:spcBef>
                <a:spcPct val="0"/>
              </a:spcBef>
              <a:spcAft>
                <a:spcPct val="0"/>
              </a:spcAft>
              <a:buClrTx/>
              <a:buSzTx/>
              <a:buFontTx/>
              <a:buChar char="•"/>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119063" marR="0" lvl="0" indent="-119063"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en-US" sz="800" b="0"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dirty="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336988" y="731729"/>
            <a:ext cx="8045012" cy="307777"/>
          </a:xfrm>
          <a:prstGeom prst="rect">
            <a:avLst/>
          </a:prstGeom>
          <a:noFill/>
          <a:ln w="9525">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21.07.2018   		</a:t>
            </a:r>
            <a:r>
              <a:rPr lang="en-US" sz="1400" b="1" dirty="0">
                <a:solidFill>
                  <a:srgbClr val="333399"/>
                </a:solidFill>
                <a:latin typeface="Tahoma" pitchFamily="34" charset="0"/>
              </a:rPr>
              <a: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title: LTI</a:t>
            </a:r>
            <a:endPar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n-ea"/>
                <a:cs typeface="+mn-cs"/>
              </a:rPr>
              <a:t>Confidential - Not to be shared outside of PDO/PDO contractors </a:t>
            </a:r>
          </a:p>
        </p:txBody>
      </p:sp>
    </p:spTree>
    <p:extLst>
      <p:ext uri="{BB962C8B-B14F-4D97-AF65-F5344CB8AC3E}">
        <p14:creationId xmlns:p14="http://schemas.microsoft.com/office/powerpoint/2010/main" val="33731152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651C2B9-A227-4B29-83E1-B3FF50C51044}"/>
</file>

<file path=customXml/itemProps2.xml><?xml version="1.0" encoding="utf-8"?>
<ds:datastoreItem xmlns:ds="http://schemas.openxmlformats.org/officeDocument/2006/customXml" ds:itemID="{E7F30281-6095-4DB4-8FD7-0D777C58CA69}"/>
</file>

<file path=customXml/itemProps3.xml><?xml version="1.0" encoding="utf-8"?>
<ds:datastoreItem xmlns:ds="http://schemas.openxmlformats.org/officeDocument/2006/customXml" ds:itemID="{788EE2C1-8CBE-4115-918D-F7B49E074B09}"/>
</file>

<file path=docProps/app.xml><?xml version="1.0" encoding="utf-8"?>
<Properties xmlns="http://schemas.openxmlformats.org/officeDocument/2006/extended-properties" xmlns:vt="http://schemas.openxmlformats.org/officeDocument/2006/docPropsVTypes">
  <TotalTime>248</TotalTime>
  <Words>356</Words>
  <Application>Microsoft Office PowerPoint</Application>
  <PresentationFormat>On-screen Show (4:3)</PresentationFormat>
  <Paragraphs>56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33</cp:revision>
  <dcterms:created xsi:type="dcterms:W3CDTF">2016-03-28T05:48:29Z</dcterms:created>
  <dcterms:modified xsi:type="dcterms:W3CDTF">2018-12-30T10:24:04Z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