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94" r:id="rId2"/>
    <p:sldId id="29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30/12/2018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44501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8573">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61272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15057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8934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14187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023592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54187968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529743" y="3524020"/>
            <a:ext cx="3429000" cy="231457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524500" y="1141512"/>
            <a:ext cx="3352800" cy="2286000"/>
          </a:xfrm>
          <a:prstGeom prst="rect">
            <a:avLst/>
          </a:prstGeom>
        </p:spPr>
      </p:pic>
      <p:sp>
        <p:nvSpPr>
          <p:cNvPr id="14339" name="Text Box 2"/>
          <p:cNvSpPr txBox="1">
            <a:spLocks noChangeArrowheads="1"/>
          </p:cNvSpPr>
          <p:nvPr/>
        </p:nvSpPr>
        <p:spPr bwMode="auto">
          <a:xfrm>
            <a:off x="152400" y="838200"/>
            <a:ext cx="5105400" cy="3747180"/>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21.07.2018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title: LTI</a:t>
            </a:r>
            <a:endPar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Arial" charset="0"/>
              </a:rPr>
              <a:t>Able </a:t>
            </a: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rPr>
              <a:t>Seaman was working on the Tug Boat during an un-berthing of a tanker at Mina Al Fahal Port.  He had assisted in securing the eye of the Port side mooring rope to a bollard and had placed 15 meters of 26 mm diameter tail rope on the forward </a:t>
            </a: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Arial" charset="0"/>
              </a:rPr>
              <a:t>deck. During </a:t>
            </a: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rPr>
              <a:t>the Tug’s maneuvers the eye of the mooring rope came off the bollard and as this rope was under tension it started to pull the tail rope into the water at high speed. The end of the tail rope  struck his lower right leg and wrapped itself around his leg causing a fracture of the bones in this leg.</a:t>
            </a:r>
            <a:endParaRPr kumimoji="0" lang="en-US" sz="1200" b="1" i="0" u="none" strike="noStrike" kern="1200" cap="none" spc="0" normalizeH="0" baseline="0" noProof="0" dirty="0">
              <a:ln>
                <a:noFill/>
              </a:ln>
              <a:solidFill>
                <a:srgbClr val="000000"/>
              </a:solidFill>
              <a:effectLst/>
              <a:uLnTx/>
              <a:uFillTx/>
              <a:latin typeface="Calibri" pitchFamily="34" charset="0"/>
              <a:ea typeface="+mn-ea"/>
              <a:cs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3333CC"/>
              </a:solidFill>
              <a:effectLst/>
              <a:uLnTx/>
              <a:uFillTx/>
              <a:latin typeface="Arial"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maintain clear communications between supervisor and able seamen.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keep clear of any rope under tension.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follow safe system of work.</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place tail ropes behind barriers.</a:t>
            </a:r>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152400" y="5029200"/>
            <a:ext cx="5029200" cy="45653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Keep clear of any rope under tension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3"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91282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862870"/>
          </a:xfrm>
          <a:prstGeom prst="rect">
            <a:avLst/>
          </a:prstGeom>
          <a:noFill/>
          <a:ln w="19050">
            <a:noFill/>
            <a:miter lim="800000"/>
            <a:headEnd/>
            <a:tailEnd/>
          </a:ln>
        </p:spPr>
        <p:txBody>
          <a:bodyPr>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and ensure 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ensure all communications are clear and understood by all parties.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ensure all persons are clear any rope under tension and these ropes are identified in the HEMP.</a:t>
            </a:r>
            <a:endParaRPr kumimoji="0" lang="en-US" sz="1400" b="0" i="0" u="none" strike="noStrike" kern="1200" cap="none" spc="0" normalizeH="0" baseline="0" noProof="0" dirty="0">
              <a:ln>
                <a:noFill/>
              </a:ln>
              <a:solidFill>
                <a:srgbClr val="FF0000"/>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ensure regular assessment of staff competencies.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ensure equipment is being used correctly.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conduct site visits during live operations.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p>
          <a:p>
            <a:pPr marL="119063" marR="0" lvl="0" indent="-119063" algn="l" defTabSz="914400" rtl="0" eaLnBrk="1" fontAlgn="base" latinLnBrk="0" hangingPunct="1">
              <a:lnSpc>
                <a:spcPct val="100000"/>
              </a:lnSpc>
              <a:spcBef>
                <a:spcPct val="0"/>
              </a:spcBef>
              <a:spcAft>
                <a:spcPct val="0"/>
              </a:spcAft>
              <a:buClrTx/>
              <a:buSzTx/>
              <a:buFontTx/>
              <a:buChar char="•"/>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119063" marR="0" lvl="0" indent="-119063"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	</a:t>
            </a:r>
          </a:p>
          <a:p>
            <a:pPr marL="119063" marR="0" lvl="0" indent="-119063" algn="l" defTabSz="914400" rtl="0" eaLnBrk="1" fontAlgn="base" latinLnBrk="0" hangingPunct="1">
              <a:lnSpc>
                <a:spcPct val="100000"/>
              </a:lnSpc>
              <a:spcBef>
                <a:spcPct val="0"/>
              </a:spcBef>
              <a:spcAft>
                <a:spcPct val="0"/>
              </a:spcAft>
              <a:buClrTx/>
              <a:buSzTx/>
              <a:buFontTx/>
              <a:buChar char="•"/>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119063" marR="0" lvl="0" indent="-119063"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800" b="0"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dirty="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336988" y="731729"/>
            <a:ext cx="8045012"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21.07.2018   		</a:t>
            </a:r>
            <a:r>
              <a:rPr lang="en-US" sz="1400" b="1" dirty="0">
                <a:solidFill>
                  <a:srgbClr val="333399"/>
                </a:solidFill>
                <a:latin typeface="Tahoma" pitchFamily="34" charset="0"/>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title: LTI</a:t>
            </a:r>
            <a:endPar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3731152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651C2B9-A227-4B29-83E1-B3FF50C51044}"/>
</file>

<file path=customXml/itemProps2.xml><?xml version="1.0" encoding="utf-8"?>
<ds:datastoreItem xmlns:ds="http://schemas.openxmlformats.org/officeDocument/2006/customXml" ds:itemID="{E7F30281-6095-4DB4-8FD7-0D777C58CA69}"/>
</file>

<file path=customXml/itemProps3.xml><?xml version="1.0" encoding="utf-8"?>
<ds:datastoreItem xmlns:ds="http://schemas.openxmlformats.org/officeDocument/2006/customXml" ds:itemID="{788EE2C1-8CBE-4115-918D-F7B49E074B09}"/>
</file>

<file path=docProps/app.xml><?xml version="1.0" encoding="utf-8"?>
<Properties xmlns="http://schemas.openxmlformats.org/officeDocument/2006/extended-properties" xmlns:vt="http://schemas.openxmlformats.org/officeDocument/2006/docPropsVTypes">
  <TotalTime>248</TotalTime>
  <Words>356</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33</cp:revision>
  <dcterms:created xsi:type="dcterms:W3CDTF">2016-03-28T05:48:29Z</dcterms:created>
  <dcterms:modified xsi:type="dcterms:W3CDTF">2018-12-30T10:24:04Z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