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4"/>
  </p:notesMasterIdLst>
  <p:sldIdLst>
    <p:sldId id="296" r:id="rId2"/>
    <p:sldId id="29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16" y="1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09/01/2019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5138CA7-92E6-41FD-A1B7-5ABDE6F17714}"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918227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defTabSz="924184">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6B2BACC-5893-4478-93DA-688A131F8366}"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645370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150574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89344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141876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20235924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smtClean="0"/>
              <a:t>Confidential - Not to be shared outside of PDO/PDO contractors </a:t>
            </a: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541879687"/>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0" y="838200"/>
            <a:ext cx="5105400" cy="4485843"/>
          </a:xfrm>
          <a:prstGeom prst="rect">
            <a:avLst/>
          </a:prstGeom>
          <a:noFill/>
          <a:ln w="19050">
            <a:noFill/>
            <a:miter lim="800000"/>
            <a:headEnd/>
            <a:tailEnd/>
          </a:ln>
        </p:spPr>
        <p:txBody>
          <a:bodyPr wrap="square">
            <a:spAutoFit/>
          </a:bodyPr>
          <a:lstStyle/>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dirty="0">
                <a:ln>
                  <a:noFill/>
                </a:ln>
                <a:solidFill>
                  <a:srgbClr val="333399"/>
                </a:solidFill>
                <a:effectLst/>
                <a:uLnTx/>
                <a:uFillTx/>
                <a:latin typeface="Tahoma" pitchFamily="34" charset="0"/>
                <a:ea typeface="+mn-ea"/>
                <a:cs typeface="+mn-cs"/>
              </a:rPr>
              <a:t>Date:</a:t>
            </a:r>
            <a:r>
              <a:rPr kumimoji="0" lang="en-US" sz="1400" b="1" i="0" u="none" strike="noStrike" kern="1200" cap="none" spc="0" normalizeH="0" baseline="0" noProof="0" dirty="0">
                <a:ln>
                  <a:noFill/>
                </a:ln>
                <a:solidFill>
                  <a:srgbClr val="333399"/>
                </a:solidFill>
                <a:effectLst/>
                <a:uLnTx/>
                <a:uFillTx/>
                <a:latin typeface="Tahoma" pitchFamily="34" charset="0"/>
                <a:ea typeface="+mn-ea"/>
                <a:cs typeface="+mn-cs"/>
              </a:rPr>
              <a:t>  13.09.2018  </a:t>
            </a:r>
            <a:r>
              <a:rPr kumimoji="0" lang="en-US" sz="1400" b="1" i="0" u="none" strike="noStrike" kern="1200" cap="none" spc="0" normalizeH="0" baseline="0" noProof="0" dirty="0" smtClean="0">
                <a:ln>
                  <a:noFill/>
                </a:ln>
                <a:solidFill>
                  <a:srgbClr val="333399"/>
                </a:solidFill>
                <a:effectLst/>
                <a:uLnTx/>
                <a:uFillTx/>
                <a:latin typeface="Tahoma" pitchFamily="34" charset="0"/>
                <a:ea typeface="+mn-ea"/>
                <a:cs typeface="+mn-cs"/>
              </a:rPr>
              <a:t>                              </a:t>
            </a:r>
            <a:r>
              <a:rPr kumimoji="0" lang="en-US" sz="1400" b="1" i="0" u="none" strike="noStrike" kern="1200" cap="none" spc="0" normalizeH="0" baseline="0" noProof="0" dirty="0">
                <a:ln>
                  <a:noFill/>
                </a:ln>
                <a:solidFill>
                  <a:srgbClr val="333399"/>
                </a:solidFill>
                <a:effectLst/>
                <a:uLnTx/>
                <a:uFillTx/>
                <a:latin typeface="Tahoma" pitchFamily="34" charset="0"/>
                <a:ea typeface="+mn-ea"/>
                <a:cs typeface="+mn-cs"/>
              </a:rPr>
              <a:t>Incident title: LTI</a:t>
            </a:r>
          </a:p>
          <a:p>
            <a:pPr marL="114300" marR="0" lvl="0" indent="-114300" algn="just" defTabSz="914400" rtl="0" eaLnBrk="0" fontAlgn="base" latinLnBrk="0" hangingPunct="0">
              <a:lnSpc>
                <a:spcPct val="100000"/>
              </a:lnSpc>
              <a:spcBef>
                <a:spcPct val="0"/>
              </a:spcBef>
              <a:spcAft>
                <a:spcPct val="0"/>
              </a:spcAft>
              <a:buClrTx/>
              <a:buSzTx/>
              <a:buFontTx/>
              <a:buNone/>
              <a:tabLst/>
              <a:defRPr/>
            </a:pPr>
            <a:endParaRPr kumimoji="0" lang="en-US" sz="1300" b="1" i="0" u="none" strike="noStrike" kern="1200" cap="none" spc="0" normalizeH="0" baseline="0" noProof="0" dirty="0">
              <a:ln>
                <a:noFill/>
              </a:ln>
              <a:solidFill>
                <a:srgbClr val="FF0000"/>
              </a:solidFill>
              <a:effectLst/>
              <a:uLnTx/>
              <a:uFillTx/>
              <a:latin typeface="Tahoma" pitchFamily="34" charset="0"/>
              <a:ea typeface="+mn-ea"/>
              <a:cs typeface="+mn-cs"/>
            </a:endParaRPr>
          </a:p>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rPr>
              <a:t>What happened?</a:t>
            </a:r>
            <a:endParaRPr kumimoji="0" lang="en-US" sz="1600" b="0" i="0" u="none" strike="noStrike" kern="1200" cap="none" spc="0" normalizeH="0" baseline="0" noProof="0" dirty="0">
              <a:ln>
                <a:noFill/>
              </a:ln>
              <a:solidFill>
                <a:srgbClr val="FF0000"/>
              </a:solidFill>
              <a:effectLst/>
              <a:uLnTx/>
              <a:uFillTx/>
              <a:latin typeface="Tahoma" pitchFamily="34" charset="0"/>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GB" sz="1300" b="0"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rPr>
              <a:t>Cellar crew while aligning the mousehole pipe manually in </a:t>
            </a:r>
            <a:r>
              <a:rPr kumimoji="0" lang="en-GB" sz="13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Arial" panose="020B0604020202020204" pitchFamily="34" charset="0"/>
              </a:rPr>
              <a:t>the pit</a:t>
            </a:r>
            <a:r>
              <a:rPr kumimoji="0" lang="en-GB" sz="1300" b="0"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rPr>
              <a:t>, one of the crew member was standing on an unstable platform (ladder used as working platform) holding the pipe which was placed on wet PCC.  While aligning the pipe, it </a:t>
            </a:r>
            <a:r>
              <a:rPr kumimoji="0" lang="en-GB" sz="13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Arial" panose="020B0604020202020204" pitchFamily="34" charset="0"/>
              </a:rPr>
              <a:t>tilted </a:t>
            </a:r>
            <a:r>
              <a:rPr kumimoji="0" lang="en-GB" sz="1300" b="0"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rPr>
              <a:t>and fell down near the mason who was wedging the pipe. The left leg of mason got entrapped between the pipe and cellar wall resulting in fracture to his tibia bone.</a:t>
            </a:r>
            <a:endParaRPr kumimoji="0" lang="en-US" sz="1300" b="0"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50" b="0" i="0" u="none" strike="noStrike" kern="1200" cap="none" spc="0" normalizeH="0" baseline="0" noProof="0" dirty="0">
              <a:ln>
                <a:noFill/>
              </a:ln>
              <a:solidFill>
                <a:srgbClr val="000000"/>
              </a:solidFill>
              <a:effectLst/>
              <a:uLnTx/>
              <a:uFillTx/>
              <a:latin typeface="Arial" pitchFamily="34" charset="0"/>
              <a:ea typeface="+mn-ea"/>
              <a:cs typeface="+mn-cs"/>
            </a:endParaRPr>
          </a:p>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333399"/>
                </a:solidFill>
                <a:effectLst/>
                <a:uLnTx/>
                <a:uFillTx/>
                <a:latin typeface="Tahoma" pitchFamily="34" charset="0"/>
                <a:ea typeface="+mn-ea"/>
                <a:cs typeface="+mn-cs"/>
              </a:rPr>
              <a:t>Your learning from this incident..</a:t>
            </a:r>
          </a:p>
          <a:p>
            <a:pPr marL="114300" marR="0" lvl="0" indent="-114300" algn="just" defTabSz="914400" rtl="0" eaLnBrk="0" fontAlgn="base" latinLnBrk="0" hangingPunct="0">
              <a:lnSpc>
                <a:spcPct val="100000"/>
              </a:lnSpc>
              <a:spcBef>
                <a:spcPct val="0"/>
              </a:spcBef>
              <a:spcAft>
                <a:spcPct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Arial" charset="0"/>
              <a:ea typeface="+mn-ea"/>
              <a:cs typeface="+mn-cs"/>
            </a:endParaRPr>
          </a:p>
          <a:p>
            <a:pPr marL="171450" marR="0" lvl="0" indent="-1714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rPr>
              <a:t>Make sure that the crew is well aware about the procedure and a well defined procedure is in place.</a:t>
            </a:r>
          </a:p>
          <a:p>
            <a:pPr marL="171450" marR="0" lvl="0" indent="-1714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rPr>
              <a:t>Use the right tools and equipment for the job.</a:t>
            </a:r>
          </a:p>
          <a:p>
            <a:pPr marL="171450" marR="0" lvl="0" indent="-1714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rPr>
              <a:t>Lifting belt should not be removed from the pipe until proper support provided for the pipe.</a:t>
            </a:r>
          </a:p>
          <a:p>
            <a:pPr marL="171450" marR="0" lvl="0" indent="-1714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rPr>
              <a:t>Always stand away from line of fire.</a:t>
            </a:r>
          </a:p>
          <a:p>
            <a:pPr marL="171450" marR="0" lvl="0" indent="-1714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rPr>
              <a:t>Provide proper working platform for the activity.</a:t>
            </a:r>
          </a:p>
          <a:p>
            <a:pPr marL="171450" marR="0" lvl="0" indent="-1714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rPr>
              <a:t>Carryout a DRR when there is a change in planned activity and address the additional hazards prior to start the work.</a:t>
            </a:r>
          </a:p>
          <a:p>
            <a:pPr marL="169863" marR="0" lvl="0" indent="-169863" algn="l" defTabSz="914400" rtl="0" eaLnBrk="0" fontAlgn="base" latinLnBrk="0" hangingPunct="0">
              <a:lnSpc>
                <a:spcPct val="100000"/>
              </a:lnSpc>
              <a:spcBef>
                <a:spcPct val="0"/>
              </a:spcBef>
              <a:spcAft>
                <a:spcPct val="0"/>
              </a:spcAft>
              <a:buClrTx/>
              <a:buSzTx/>
              <a:buFontTx/>
              <a:buNone/>
              <a:tabLst>
                <a:tab pos="117475" algn="l"/>
                <a:tab pos="169863" algn="l"/>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rPr>
              <a:t>•  Conduct a TBT for workers to communicate the change in work plan and ensure controls are in place.</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endParaRPr>
          </a:p>
        </p:txBody>
      </p:sp>
      <p:sp>
        <p:nvSpPr>
          <p:cNvPr id="26628" name="TextBox 16"/>
          <p:cNvSpPr txBox="1">
            <a:spLocks noChangeArrowheads="1"/>
          </p:cNvSpPr>
          <p:nvPr/>
        </p:nvSpPr>
        <p:spPr bwMode="auto">
          <a:xfrm>
            <a:off x="228600" y="5562600"/>
            <a:ext cx="5181600" cy="507831"/>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defPPr>
              <a:defRPr lang="en-US"/>
            </a:defPPr>
            <a:lvl1pPr indent="-114300" algn="ctr">
              <a:lnSpc>
                <a:spcPct val="150000"/>
              </a:lnSpc>
              <a:defRPr b="1">
                <a:solidFill>
                  <a:srgbClr val="FFFF00"/>
                </a:solidFill>
                <a:latin typeface="+mj-lt"/>
                <a:cs typeface="Arial" panose="020B06040202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dirty="0"/>
              <a:t>Always intervene </a:t>
            </a:r>
            <a:r>
              <a:rPr lang="en-US" dirty="0"/>
              <a:t>an </a:t>
            </a:r>
            <a:r>
              <a:rPr lang="en-US" dirty="0"/>
              <a:t>unsafe act</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600" b="1" i="0" u="none" strike="noStrike" kern="1200" cap="none" spc="0" normalizeH="0" baseline="0" noProof="0" dirty="0">
                <a:ln>
                  <a:noFill/>
                </a:ln>
                <a:solidFill>
                  <a:srgbClr val="000000"/>
                </a:solidFill>
                <a:effectLst/>
                <a:uLnTx/>
                <a:uFillTx/>
                <a:latin typeface="Arial"/>
                <a:ea typeface="+mn-ea"/>
                <a:cs typeface="+mn-cs"/>
              </a:rPr>
              <a:t>PDO Second Alert</a:t>
            </a:r>
          </a:p>
        </p:txBody>
      </p:sp>
      <p:pic>
        <p:nvPicPr>
          <p:cNvPr id="3" name="Picture 2"/>
          <p:cNvPicPr>
            <a:picLocks noChangeAspect="1"/>
          </p:cNvPicPr>
          <p:nvPr/>
        </p:nvPicPr>
        <p:blipFill>
          <a:blip r:embed="rId3" cstate="email"/>
          <a:stretch>
            <a:fillRect/>
          </a:stretch>
        </p:blipFill>
        <p:spPr>
          <a:xfrm>
            <a:off x="5557371" y="3505200"/>
            <a:ext cx="3434229" cy="2304762"/>
          </a:xfrm>
          <a:prstGeom prst="rect">
            <a:avLst/>
          </a:prstGeom>
        </p:spPr>
      </p:pic>
      <p:sp>
        <p:nvSpPr>
          <p:cNvPr id="20" name="Freeform 132"/>
          <p:cNvSpPr>
            <a:spLocks/>
          </p:cNvSpPr>
          <p:nvPr/>
        </p:nvSpPr>
        <p:spPr bwMode="auto">
          <a:xfrm>
            <a:off x="8460093" y="360449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pic>
        <p:nvPicPr>
          <p:cNvPr id="8" name="Picture 7"/>
          <p:cNvPicPr>
            <a:picLocks noChangeAspect="1"/>
          </p:cNvPicPr>
          <p:nvPr/>
        </p:nvPicPr>
        <p:blipFill rotWithShape="1">
          <a:blip r:embed="rId4" cstate="email"/>
          <a:srcRect/>
          <a:stretch/>
        </p:blipFill>
        <p:spPr>
          <a:xfrm>
            <a:off x="7821042" y="4876800"/>
            <a:ext cx="1170556" cy="933162"/>
          </a:xfrm>
          <a:prstGeom prst="rect">
            <a:avLst/>
          </a:prstGeom>
        </p:spPr>
      </p:pic>
      <p:pic>
        <p:nvPicPr>
          <p:cNvPr id="15" name="Picture 14"/>
          <p:cNvPicPr>
            <a:picLocks noChangeAspect="1"/>
          </p:cNvPicPr>
          <p:nvPr/>
        </p:nvPicPr>
        <p:blipFill>
          <a:blip r:embed="rId5" cstate="email"/>
          <a:stretch>
            <a:fillRect/>
          </a:stretch>
        </p:blipFill>
        <p:spPr>
          <a:xfrm>
            <a:off x="5557370" y="1057045"/>
            <a:ext cx="3434229" cy="2371955"/>
          </a:xfrm>
          <a:prstGeom prst="rect">
            <a:avLst/>
          </a:prstGeom>
        </p:spPr>
      </p:pic>
      <p:grpSp>
        <p:nvGrpSpPr>
          <p:cNvPr id="24" name="Group 23"/>
          <p:cNvGrpSpPr>
            <a:grpSpLocks/>
          </p:cNvGrpSpPr>
          <p:nvPr/>
        </p:nvGrpSpPr>
        <p:grpSpPr bwMode="auto">
          <a:xfrm>
            <a:off x="8549999" y="2731221"/>
            <a:ext cx="336550" cy="544513"/>
            <a:chOff x="3504" y="544"/>
            <a:chExt cx="2287" cy="1855"/>
          </a:xfrm>
        </p:grpSpPr>
        <p:sp>
          <p:nvSpPr>
            <p:cNvPr id="2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grpSp>
      <p:sp>
        <p:nvSpPr>
          <p:cNvPr id="2" name="TextBox 1"/>
          <p:cNvSpPr txBox="1"/>
          <p:nvPr/>
        </p:nvSpPr>
        <p:spPr>
          <a:xfrm>
            <a:off x="5557370" y="5910590"/>
            <a:ext cx="3434228" cy="261610"/>
          </a:xfrm>
          <a:prstGeom prst="rect">
            <a:avLst/>
          </a:prstGeom>
          <a:noFill/>
          <a:ln>
            <a:solidFill>
              <a:schemeClr val="tx1"/>
            </a:solidFill>
          </a:ln>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Arial"/>
                <a:ea typeface="+mn-ea"/>
                <a:cs typeface="+mn-cs"/>
              </a:rPr>
              <a:t>Pre-fabricated fixture for installing mousehole pipe</a:t>
            </a:r>
            <a:endParaRPr kumimoji="0" lang="en-US" sz="11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rial"/>
              <a:ea typeface="+mn-ea"/>
              <a:cs typeface="+mn-cs"/>
            </a:endParaRPr>
          </a:p>
        </p:txBody>
      </p:sp>
      <p:sp>
        <p:nvSpPr>
          <p:cNvPr id="21" name="Can 20"/>
          <p:cNvSpPr/>
          <p:nvPr/>
        </p:nvSpPr>
        <p:spPr bwMode="auto">
          <a:xfrm>
            <a:off x="8357680" y="4343400"/>
            <a:ext cx="252920" cy="838200"/>
          </a:xfrm>
          <a:prstGeom prst="can">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28701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400" y="1125538"/>
            <a:ext cx="8763000" cy="3293209"/>
          </a:xfrm>
          <a:prstGeom prst="rect">
            <a:avLst/>
          </a:prstGeom>
          <a:noFill/>
          <a:ln w="19050">
            <a:noFill/>
            <a:miter lim="800000"/>
            <a:headEnd/>
            <a:tailEnd/>
          </a:ln>
        </p:spPr>
        <p:txBody>
          <a:bodyPr wrap="square">
            <a:spAutoFit/>
          </a:bodyPr>
          <a:lstStyle/>
          <a:p>
            <a:pPr marL="0" marR="0" lvl="0" indent="0" algn="just" defTabSz="914400" rtl="0" eaLnBrk="1" fontAlgn="base" latinLnBrk="0" hangingPunct="1">
              <a:lnSpc>
                <a:spcPct val="100000"/>
              </a:lnSpc>
              <a:spcBef>
                <a:spcPct val="50000"/>
              </a:spcBef>
              <a:spcAft>
                <a:spcPct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Arial" charset="0"/>
              <a:ea typeface="+mn-ea"/>
              <a:cs typeface="+mn-cs"/>
            </a:endParaRPr>
          </a:p>
          <a:p>
            <a:pPr marL="173038" marR="0" lvl="0" indent="-173038" algn="l" defTabSz="914400" rtl="0" eaLnBrk="1" fontAlgn="base" latinLnBrk="0" hangingPunct="1">
              <a:lnSpc>
                <a:spcPct val="100000"/>
              </a:lnSpc>
              <a:spcBef>
                <a:spcPct val="0"/>
              </a:spcBef>
              <a:spcAft>
                <a:spcPct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Arial"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rPr>
              <a:t>As a learning from this incident </a:t>
            </a:r>
            <a:r>
              <a:rPr kumimoji="0" lang="en-US" sz="1600" b="1" i="0" u="none" strike="noStrike" kern="1200" cap="none" spc="0" normalizeH="0" baseline="0" noProof="0" dirty="0" smtClean="0">
                <a:ln>
                  <a:noFill/>
                </a:ln>
                <a:solidFill>
                  <a:srgbClr val="FF0000"/>
                </a:solidFill>
                <a:effectLst/>
                <a:uLnTx/>
                <a:uFillTx/>
                <a:latin typeface="Tahoma" pitchFamily="34" charset="0"/>
                <a:ea typeface="+mn-ea"/>
                <a:cs typeface="+mn-cs"/>
              </a:rPr>
              <a:t>and to </a:t>
            </a:r>
            <a:r>
              <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rPr>
              <a:t>ensure continual improvement all contract</a:t>
            </a: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rPr>
              <a:t>managers must review their HSE HEMP against the questions asked below        </a:t>
            </a: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FF"/>
                </a:solidFill>
                <a:effectLst/>
                <a:uLnTx/>
                <a:uFillTx/>
                <a:latin typeface="Tahoma" pitchFamily="34" charset="0"/>
                <a:ea typeface="+mn-ea"/>
                <a:cs typeface="+mn-cs"/>
              </a:rPr>
              <a:t>Confirm the following:</a:t>
            </a:r>
            <a:endParaRPr kumimoji="0" lang="en-US" sz="1600" b="0" i="0" u="none" strike="noStrike" kern="1200" cap="none" spc="0" normalizeH="0" baseline="0" noProof="0" dirty="0">
              <a:ln>
                <a:noFill/>
              </a:ln>
              <a:solidFill>
                <a:srgbClr val="0000FF"/>
              </a:solidFill>
              <a:effectLst/>
              <a:uLnTx/>
              <a:uFillTx/>
              <a:latin typeface="Tahoma" pitchFamily="34"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a:ln>
                  <a:noFill/>
                </a:ln>
                <a:solidFill>
                  <a:srgbClr val="0033CC"/>
                </a:solidFill>
                <a:effectLst/>
                <a:uLnTx/>
                <a:uFillTx/>
                <a:latin typeface="Calibri" panose="020F0502020204030204" pitchFamily="34" charset="0"/>
                <a:ea typeface="+mn-ea"/>
                <a:cs typeface="+mn-cs"/>
                <a:sym typeface="Wingdings" pitchFamily="2" charset="2"/>
              </a:rPr>
              <a:t>Do you ensure you follow the procedures? </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a:ln>
                  <a:noFill/>
                </a:ln>
                <a:solidFill>
                  <a:srgbClr val="0033CC"/>
                </a:solidFill>
                <a:effectLst/>
                <a:uLnTx/>
                <a:uFillTx/>
                <a:latin typeface="Calibri" panose="020F0502020204030204" pitchFamily="34" charset="0"/>
                <a:ea typeface="+mn-ea"/>
                <a:cs typeface="+mn-cs"/>
                <a:sym typeface="Wingdings" pitchFamily="2" charset="2"/>
              </a:rPr>
              <a:t>Do you ensure you identify all hazards before commencing the activity? </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a:ln>
                  <a:noFill/>
                </a:ln>
                <a:solidFill>
                  <a:srgbClr val="0033CC"/>
                </a:solidFill>
                <a:effectLst/>
                <a:uLnTx/>
                <a:uFillTx/>
                <a:latin typeface="Calibri" panose="020F0502020204030204" pitchFamily="34" charset="0"/>
                <a:ea typeface="+mn-ea"/>
                <a:cs typeface="+mn-cs"/>
                <a:sym typeface="Wingdings" pitchFamily="2" charset="2"/>
              </a:rPr>
              <a:t>Do you ensure you are in a safe position while performing manual </a:t>
            </a:r>
            <a:r>
              <a:rPr kumimoji="0" lang="en-US" sz="1400" b="0" i="0" u="none" strike="noStrike" kern="1200" cap="none" spc="0" normalizeH="0" baseline="0" noProof="0" dirty="0" smtClean="0">
                <a:ln>
                  <a:noFill/>
                </a:ln>
                <a:solidFill>
                  <a:srgbClr val="0033CC"/>
                </a:solidFill>
                <a:effectLst/>
                <a:uLnTx/>
                <a:uFillTx/>
                <a:latin typeface="Calibri" panose="020F0502020204030204" pitchFamily="34" charset="0"/>
                <a:ea typeface="+mn-ea"/>
                <a:cs typeface="+mn-cs"/>
                <a:sym typeface="Wingdings" pitchFamily="2" charset="2"/>
              </a:rPr>
              <a:t>tasks? </a:t>
            </a:r>
            <a:endParaRPr kumimoji="0" lang="en-US" sz="1400" b="0" i="0" u="none" strike="noStrike" kern="1200" cap="none" spc="0" normalizeH="0" baseline="0" noProof="0" dirty="0">
              <a:ln>
                <a:noFill/>
              </a:ln>
              <a:solidFill>
                <a:srgbClr val="0033CC"/>
              </a:solidFill>
              <a:effectLst/>
              <a:uLnTx/>
              <a:uFillTx/>
              <a:latin typeface="Calibri" panose="020F0502020204030204" pitchFamily="34" charset="0"/>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smtClean="0">
                <a:ln>
                  <a:noFill/>
                </a:ln>
                <a:solidFill>
                  <a:srgbClr val="0033CC"/>
                </a:solidFill>
                <a:effectLst/>
                <a:uLnTx/>
                <a:uFillTx/>
                <a:latin typeface="Calibri" panose="020F0502020204030204" pitchFamily="34" charset="0"/>
                <a:ea typeface="+mn-ea"/>
                <a:cs typeface="+mn-cs"/>
                <a:sym typeface="Wingdings" pitchFamily="2" charset="2"/>
              </a:rPr>
              <a:t>Do you ensure that learnings </a:t>
            </a:r>
            <a:r>
              <a:rPr kumimoji="0" lang="en-US" sz="1400" b="0" i="0" u="none" strike="noStrike" kern="1200" cap="none" spc="0" normalizeH="0" baseline="0" noProof="0" dirty="0">
                <a:ln>
                  <a:noFill/>
                </a:ln>
                <a:solidFill>
                  <a:srgbClr val="0033CC"/>
                </a:solidFill>
                <a:effectLst/>
                <a:uLnTx/>
                <a:uFillTx/>
                <a:latin typeface="Calibri" panose="020F0502020204030204" pitchFamily="34" charset="0"/>
                <a:ea typeface="+mn-ea"/>
                <a:cs typeface="+mn-cs"/>
                <a:sym typeface="Wingdings" pitchFamily="2" charset="2"/>
              </a:rPr>
              <a:t>from incidents </a:t>
            </a:r>
            <a:r>
              <a:rPr kumimoji="0" lang="en-US" sz="1400" b="0" i="0" u="none" strike="noStrike" kern="1200" cap="none" spc="0" normalizeH="0" baseline="0" noProof="0" dirty="0" smtClean="0">
                <a:ln>
                  <a:noFill/>
                </a:ln>
                <a:solidFill>
                  <a:srgbClr val="0033CC"/>
                </a:solidFill>
                <a:effectLst/>
                <a:uLnTx/>
                <a:uFillTx/>
                <a:latin typeface="Calibri" panose="020F0502020204030204" pitchFamily="34" charset="0"/>
                <a:ea typeface="+mn-ea"/>
                <a:cs typeface="+mn-cs"/>
                <a:sym typeface="Wingdings" pitchFamily="2" charset="2"/>
              </a:rPr>
              <a:t>is implemented </a:t>
            </a:r>
            <a:r>
              <a:rPr kumimoji="0" lang="en-US" sz="1400" b="0" i="0" u="none" strike="noStrike" kern="1200" cap="none" spc="0" normalizeH="0" baseline="0" noProof="0" dirty="0">
                <a:ln>
                  <a:noFill/>
                </a:ln>
                <a:solidFill>
                  <a:srgbClr val="0033CC"/>
                </a:solidFill>
                <a:effectLst/>
                <a:uLnTx/>
                <a:uFillTx/>
                <a:latin typeface="Calibri" panose="020F0502020204030204" pitchFamily="34" charset="0"/>
                <a:ea typeface="+mn-ea"/>
                <a:cs typeface="+mn-cs"/>
                <a:sym typeface="Wingdings" pitchFamily="2" charset="2"/>
              </a:rPr>
              <a:t>effectively and its effectiveness monitored? </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a:ln>
                  <a:noFill/>
                </a:ln>
                <a:solidFill>
                  <a:srgbClr val="0033CC"/>
                </a:solidFill>
                <a:effectLst/>
                <a:uLnTx/>
                <a:uFillTx/>
                <a:latin typeface="Calibri" panose="020F0502020204030204" pitchFamily="34" charset="0"/>
                <a:ea typeface="+mn-ea"/>
                <a:cs typeface="+mn-cs"/>
                <a:sym typeface="Wingdings" pitchFamily="2" charset="2"/>
              </a:rPr>
              <a:t>Do you ensure you have suitable and adequate work procedures in place for safe execution of task?</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a:ln>
                  <a:noFill/>
                </a:ln>
                <a:solidFill>
                  <a:srgbClr val="0033CC"/>
                </a:solidFill>
                <a:effectLst/>
                <a:uLnTx/>
                <a:uFillTx/>
                <a:latin typeface="Calibri" panose="020F0502020204030204" pitchFamily="34" charset="0"/>
                <a:ea typeface="+mn-ea"/>
                <a:cs typeface="+mn-cs"/>
                <a:sym typeface="Wingdings" pitchFamily="2" charset="2"/>
              </a:rPr>
              <a:t>Do you ensure timely revision of safe work procedures?</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endParaRPr kumimoji="0" lang="en-US" sz="1400" b="0" i="0"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 typeface="Arial" charset="0"/>
              <a:buChar char="•"/>
              <a:tabLst/>
              <a:defRPr/>
            </a:pPr>
            <a:r>
              <a:rPr kumimoji="0" lang="en-US" sz="1000" b="0" i="1" u="none" strike="noStrike" kern="1200" cap="none" spc="0" normalizeH="0" baseline="0" noProof="0" dirty="0" smtClean="0">
                <a:ln>
                  <a:noFill/>
                </a:ln>
                <a:solidFill>
                  <a:srgbClr val="0033CC"/>
                </a:solidFill>
                <a:effectLst/>
                <a:uLnTx/>
                <a:uFillTx/>
                <a:latin typeface="Arial"/>
                <a:ea typeface="+mn-ea"/>
                <a:cs typeface="+mn-cs"/>
                <a:sym typeface="Wingdings" pitchFamily="2" charset="2"/>
              </a:rPr>
              <a:t>If </a:t>
            </a:r>
            <a:r>
              <a:rPr kumimoji="0" lang="en-US" sz="1000" b="0" i="1" u="none" strike="noStrike" kern="1200" cap="none" spc="0" normalizeH="0" baseline="0" noProof="0" dirty="0">
                <a:ln>
                  <a:noFill/>
                </a:ln>
                <a:solidFill>
                  <a:srgbClr val="0033CC"/>
                </a:solidFill>
                <a:effectLst/>
                <a:uLnTx/>
                <a:uFillTx/>
                <a:latin typeface="Arial"/>
                <a:ea typeface="+mn-ea"/>
                <a:cs typeface="+mn-cs"/>
                <a:sym typeface="Wingdings" pitchFamily="2" charset="2"/>
              </a:rPr>
              <a:t>the answer is NO to any of the above questions please ensure you take action to correct this finding. </a:t>
            </a: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600" b="1" i="0" u="none" strike="noStrike" kern="1200" cap="none" spc="0" normalizeH="0" baseline="0" noProof="0" dirty="0">
                  <a:ln>
                    <a:noFill/>
                  </a:ln>
                  <a:solidFill>
                    <a:srgbClr val="000000"/>
                  </a:solidFill>
                  <a:effectLst/>
                  <a:uLnTx/>
                  <a:uFillTx/>
                  <a:latin typeface="Arial"/>
                  <a:ea typeface="+mn-ea"/>
                  <a:cs typeface="+mn-cs"/>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GB" sz="1200" b="1" i="0" u="none" strike="noStrike" kern="1200" cap="none" spc="0" normalizeH="0" baseline="0" noProof="0">
                <a:ln>
                  <a:noFill/>
                </a:ln>
                <a:solidFill>
                  <a:srgbClr val="000000"/>
                </a:solidFill>
                <a:effectLst/>
                <a:uLnTx/>
                <a:uFillTx/>
                <a:latin typeface="Arial" charset="0"/>
                <a:ea typeface="+mn-ea"/>
                <a:cs typeface="+mn-cs"/>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0" i="0" u="none" strike="noStrike" kern="10" cap="none" spc="0" normalizeH="0" baseline="0" noProof="0">
                <a:ln w="9525">
                  <a:solidFill>
                    <a:srgbClr val="000000"/>
                  </a:solidFill>
                  <a:round/>
                  <a:headEnd/>
                  <a:tailEnd/>
                </a:ln>
                <a:solidFill>
                  <a:srgbClr val="000000"/>
                </a:solidFill>
                <a:effectLst/>
                <a:uLnTx/>
                <a:uFillTx/>
                <a:latin typeface="Arial"/>
                <a:ea typeface="+mn-ea"/>
                <a:cs typeface="Arial"/>
              </a:endParaRPr>
            </a:p>
          </p:txBody>
        </p:sp>
      </p:grpSp>
      <p:sp>
        <p:nvSpPr>
          <p:cNvPr id="27653" name="Rectangle 8"/>
          <p:cNvSpPr>
            <a:spLocks noChangeArrowheads="1"/>
          </p:cNvSpPr>
          <p:nvPr/>
        </p:nvSpPr>
        <p:spPr bwMode="auto">
          <a:xfrm>
            <a:off x="0" y="839532"/>
            <a:ext cx="5029200" cy="307777"/>
          </a:xfrm>
          <a:prstGeom prst="rect">
            <a:avLst/>
          </a:prstGeom>
          <a:noFill/>
          <a:ln w="9525">
            <a:noFill/>
            <a:miter lim="800000"/>
            <a:headEnd/>
            <a:tailEnd/>
          </a:ln>
        </p:spPr>
        <p:txBody>
          <a:bodyPr wrap="square">
            <a:spAutoFit/>
          </a:bodyPr>
          <a:lstStyle/>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dirty="0">
                <a:ln>
                  <a:noFill/>
                </a:ln>
                <a:solidFill>
                  <a:srgbClr val="333399"/>
                </a:solidFill>
                <a:effectLst/>
                <a:uLnTx/>
                <a:uFillTx/>
                <a:latin typeface="Tahoma" pitchFamily="34" charset="0"/>
                <a:ea typeface="+mn-ea"/>
                <a:cs typeface="+mn-cs"/>
              </a:rPr>
              <a:t>Date:</a:t>
            </a:r>
            <a:r>
              <a:rPr kumimoji="0" lang="en-US" sz="1400" b="1" i="0" u="none" strike="noStrike" kern="1200" cap="none" spc="0" normalizeH="0" baseline="0" noProof="0" dirty="0">
                <a:ln>
                  <a:noFill/>
                </a:ln>
                <a:solidFill>
                  <a:srgbClr val="333399"/>
                </a:solidFill>
                <a:effectLst/>
                <a:uLnTx/>
                <a:uFillTx/>
                <a:latin typeface="Tahoma" pitchFamily="34" charset="0"/>
                <a:ea typeface="+mn-ea"/>
                <a:cs typeface="+mn-cs"/>
              </a:rPr>
              <a:t> 13.09.2018     </a:t>
            </a:r>
            <a:r>
              <a:rPr kumimoji="0" lang="en-US" sz="1400" b="1" i="0" u="none" strike="noStrike" kern="1200" cap="none" spc="0" normalizeH="0" baseline="0" noProof="0" dirty="0" smtClean="0">
                <a:ln>
                  <a:noFill/>
                </a:ln>
                <a:solidFill>
                  <a:srgbClr val="333399"/>
                </a:solidFill>
                <a:effectLst/>
                <a:uLnTx/>
                <a:uFillTx/>
                <a:latin typeface="Tahoma" pitchFamily="34" charset="0"/>
                <a:ea typeface="+mn-ea"/>
                <a:cs typeface="+mn-cs"/>
              </a:rPr>
              <a:t>                         </a:t>
            </a:r>
            <a:r>
              <a:rPr kumimoji="0" lang="en-US" sz="1400" b="1" i="0" u="none" strike="noStrike" kern="1200" cap="none" spc="0" normalizeH="0" baseline="0" noProof="0" dirty="0">
                <a:ln>
                  <a:noFill/>
                </a:ln>
                <a:solidFill>
                  <a:srgbClr val="333399"/>
                </a:solidFill>
                <a:effectLst/>
                <a:uLnTx/>
                <a:uFillTx/>
                <a:latin typeface="Tahoma" pitchFamily="34" charset="0"/>
                <a:ea typeface="+mn-ea"/>
                <a:cs typeface="+mn-cs"/>
              </a:rPr>
              <a:t>Incident title: LTI</a:t>
            </a:r>
          </a:p>
        </p:txBody>
      </p:sp>
    </p:spTree>
    <p:extLst>
      <p:ext uri="{BB962C8B-B14F-4D97-AF65-F5344CB8AC3E}">
        <p14:creationId xmlns:p14="http://schemas.microsoft.com/office/powerpoint/2010/main" val="186801400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92087</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E0275BDC-60A6-487D-A314-34BA56DB8587}"/>
</file>

<file path=customXml/itemProps2.xml><?xml version="1.0" encoding="utf-8"?>
<ds:datastoreItem xmlns:ds="http://schemas.openxmlformats.org/officeDocument/2006/customXml" ds:itemID="{D5C288C4-447E-404D-8CEF-1A342B926455}"/>
</file>

<file path=customXml/itemProps3.xml><?xml version="1.0" encoding="utf-8"?>
<ds:datastoreItem xmlns:ds="http://schemas.openxmlformats.org/officeDocument/2006/customXml" ds:itemID="{0812782B-0111-4D43-8D03-40BA908F7189}"/>
</file>

<file path=docProps/app.xml><?xml version="1.0" encoding="utf-8"?>
<Properties xmlns="http://schemas.openxmlformats.org/officeDocument/2006/extended-properties" xmlns:vt="http://schemas.openxmlformats.org/officeDocument/2006/docPropsVTypes">
  <TotalTime>224</TotalTime>
  <Words>559</Words>
  <Application>Microsoft Office PowerPoint</Application>
  <PresentationFormat>On-screen Show (4:3)</PresentationFormat>
  <Paragraphs>53</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Times New Roman</vt:lpstr>
      <vt:lpstr>Wingdings</vt:lpstr>
      <vt:lpstr>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Harthy, Sami MSE34</cp:lastModifiedBy>
  <cp:revision>35</cp:revision>
  <dcterms:created xsi:type="dcterms:W3CDTF">2016-03-28T05:48:29Z</dcterms:created>
  <dcterms:modified xsi:type="dcterms:W3CDTF">2019-01-09T06:13:49Z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