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2.xml" ContentType="application/vnd.openxmlformats-officedocument.presentationml.slide+xml"/>
  <Override PartName="/ppt/slides/slide1.xml" ContentType="application/vnd.openxmlformats-officedocument.presentationml.slide+xml"/>
  <Override PartName="/ppt/slideMasters/slideMaster1.xml" ContentType="application/vnd.openxmlformats-officedocument.presentationml.slide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notesMasters/notesMaster1.xml" ContentType="application/vnd.openxmlformats-officedocument.presentationml.notesMaster+xml"/>
  <Override PartName="/ppt/theme/theme2.xml" ContentType="application/vnd.openxmlformats-officedocument.theme+xml"/>
  <Override PartName="/ppt/theme/theme1.xml" ContentType="application/vnd.openxmlformats-officedocument.theme+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1"/>
  </p:sldMasterIdLst>
  <p:notesMasterIdLst>
    <p:notesMasterId r:id="rId4"/>
  </p:notesMasterIdLst>
  <p:sldIdLst>
    <p:sldId id="296" r:id="rId2"/>
    <p:sldId id="297" r:id="rId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5" d="100"/>
          <a:sy n="105" d="100"/>
        </p:scale>
        <p:origin x="1716" y="13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11" Type="http://schemas.openxmlformats.org/officeDocument/2006/relationships/customXml" Target="../customXml/item3.xml"/><Relationship Id="rId5" Type="http://schemas.openxmlformats.org/officeDocument/2006/relationships/presProps" Target="presProps.xml"/><Relationship Id="rId10" Type="http://schemas.openxmlformats.org/officeDocument/2006/relationships/customXml" Target="../customXml/item2.xml"/><Relationship Id="rId4" Type="http://schemas.openxmlformats.org/officeDocument/2006/relationships/notesMaster" Target="notesMasters/notesMaster1.xml"/><Relationship Id="rId9" Type="http://schemas.openxmlformats.org/officeDocument/2006/relationships/customXml" Target="../customXml/item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8A1B4E3-1F76-4E61-B254-1A7031AA599B}" type="datetimeFigureOut">
              <a:rPr lang="en-US" smtClean="0"/>
              <a:pPr/>
              <a:t>09/01/2019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2D55988-80E2-4333-8473-6782ED1C0131}"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a:ln/>
        </p:spPr>
        <p:txBody>
          <a:bodyPr/>
          <a:lstStyle/>
          <a:p>
            <a:r>
              <a:rPr lang="en-US" dirty="0"/>
              <a:t>Ensure all dates and titles are input </a:t>
            </a:r>
          </a:p>
          <a:p>
            <a:endParaRPr lang="en-US" dirty="0"/>
          </a:p>
          <a:p>
            <a:r>
              <a:rPr lang="en-US" dirty="0"/>
              <a:t>A short description should be provided without mentioning names of contractors or</a:t>
            </a:r>
            <a:r>
              <a:rPr lang="en-US" baseline="0" dirty="0"/>
              <a:t> individuals.  You should include, what happened, to who (by job title) and what injuries this resulted in.  Nothing more!</a:t>
            </a:r>
          </a:p>
          <a:p>
            <a:endParaRPr lang="en-US" baseline="0" dirty="0"/>
          </a:p>
          <a:p>
            <a:r>
              <a:rPr lang="en-US" baseline="0" dirty="0"/>
              <a:t>Four to five bullet points highlighting the main findings from the investigation.  Remember the target audience is the front line staff so this should be written in simple terms in a way that everyone can understand.</a:t>
            </a:r>
          </a:p>
          <a:p>
            <a:endParaRPr lang="en-US" baseline="0" dirty="0"/>
          </a:p>
          <a:p>
            <a:r>
              <a:rPr lang="en-US" baseline="0" dirty="0"/>
              <a:t>The strap line should be the main point you want to get across</a:t>
            </a:r>
          </a:p>
          <a:p>
            <a:endParaRPr lang="en-US" baseline="0" dirty="0"/>
          </a:p>
          <a:p>
            <a:r>
              <a:rPr lang="en-US" baseline="0" dirty="0"/>
              <a:t>The images should be self explanatory, what went wrong (if you create a reconstruction please ensure you do not put people at risk) and below how it should be done.   </a:t>
            </a:r>
            <a:endParaRPr lang="en-US" dirty="0"/>
          </a:p>
        </p:txBody>
      </p:sp>
      <p:sp>
        <p:nvSpPr>
          <p:cNvPr id="51204" name="Slide Number Placeholder 3"/>
          <p:cNvSpPr>
            <a:spLocks noGrp="1"/>
          </p:cNvSpPr>
          <p:nvPr>
            <p:ph type="sldNum" sz="quarter" idx="5"/>
          </p:nvPr>
        </p:nvSpPr>
        <p:spPr>
          <a:noFill/>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D5138CA7-92E6-41FD-A1B7-5ABDE6F17714}" type="slidenum">
              <a:rPr kumimoji="0" lang="en-US" sz="1200" b="0" i="0" u="none" strike="noStrike" kern="1200" cap="none" spc="0" normalizeH="0" baseline="0" noProof="0" smtClean="0">
                <a:ln>
                  <a:noFill/>
                </a:ln>
                <a:solidFill>
                  <a:srgbClr val="000000"/>
                </a:solidFill>
                <a:effectLst/>
                <a:uLnTx/>
                <a:uFillTx/>
                <a:latin typeface="Times New Roman" pitchFamily="18"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1</a:t>
            </a:fld>
            <a:endParaRPr kumimoji="0" lang="en-US" sz="1200" b="0" i="0" u="none" strike="noStrike" kern="1200" cap="none" spc="0" normalizeH="0" baseline="0" noProof="0">
              <a:ln>
                <a:noFill/>
              </a:ln>
              <a:solidFill>
                <a:srgbClr val="000000"/>
              </a:solidFill>
              <a:effectLst/>
              <a:uLnTx/>
              <a:uFillTx/>
              <a:latin typeface="Times New Roman" pitchFamily="18" charset="0"/>
              <a:ea typeface="+mn-ea"/>
              <a:cs typeface="+mn-cs"/>
            </a:endParaRPr>
          </a:p>
        </p:txBody>
      </p:sp>
    </p:spTree>
    <p:extLst>
      <p:ext uri="{BB962C8B-B14F-4D97-AF65-F5344CB8AC3E}">
        <p14:creationId xmlns:p14="http://schemas.microsoft.com/office/powerpoint/2010/main" val="39182272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ln/>
        </p:spPr>
      </p:sp>
      <p:sp>
        <p:nvSpPr>
          <p:cNvPr id="52227" name="Notes Placeholder 2"/>
          <p:cNvSpPr>
            <a:spLocks noGrp="1"/>
          </p:cNvSpPr>
          <p:nvPr>
            <p:ph type="body" idx="1"/>
          </p:nvPr>
        </p:nvSpPr>
        <p:spPr>
          <a:noFill/>
          <a:ln/>
        </p:spPr>
        <p:txBody>
          <a:bodyPr/>
          <a:lstStyle/>
          <a:p>
            <a:pPr defTabSz="924184">
              <a:defRPr/>
            </a:pPr>
            <a:r>
              <a:rPr lang="en-US" dirty="0"/>
              <a:t>Ensure all dates and titles are input </a:t>
            </a:r>
          </a:p>
          <a:p>
            <a:endParaRPr lang="en-US" dirty="0">
              <a:solidFill>
                <a:srgbClr val="0033CC"/>
              </a:solidFill>
              <a:latin typeface="Arial" charset="0"/>
              <a:cs typeface="Arial" charset="0"/>
              <a:sym typeface="Wingdings" pitchFamily="2" charset="2"/>
            </a:endParaRPr>
          </a:p>
          <a:p>
            <a:r>
              <a:rPr lang="en-US" dirty="0">
                <a:solidFill>
                  <a:srgbClr val="0033CC"/>
                </a:solidFill>
                <a:latin typeface="Arial" charset="0"/>
                <a:cs typeface="Arial" charset="0"/>
                <a:sym typeface="Wingdings" pitchFamily="2" charset="2"/>
              </a:rPr>
              <a:t>Make a list of closed questions (only ‘yes’ or ‘no’ as an answer) to ask others if they have the same issues based on the management or HSE-MS failings or shortfalls identified in the investigation. </a:t>
            </a:r>
          </a:p>
          <a:p>
            <a:endParaRPr lang="en-US" dirty="0">
              <a:solidFill>
                <a:srgbClr val="0033CC"/>
              </a:solidFill>
              <a:latin typeface="Arial" charset="0"/>
              <a:cs typeface="Arial" charset="0"/>
              <a:sym typeface="Wingdings" pitchFamily="2" charset="2"/>
            </a:endParaRPr>
          </a:p>
          <a:p>
            <a:r>
              <a:rPr lang="en-US" dirty="0">
                <a:solidFill>
                  <a:srgbClr val="0033CC"/>
                </a:solidFill>
                <a:latin typeface="Arial" charset="0"/>
                <a:cs typeface="Arial" charset="0"/>
                <a:sym typeface="Wingdings" pitchFamily="2" charset="2"/>
              </a:rPr>
              <a:t>Imagine you have to audit other companies to see if they could have the same issues.</a:t>
            </a:r>
          </a:p>
          <a:p>
            <a:endParaRPr lang="en-US" dirty="0">
              <a:solidFill>
                <a:srgbClr val="0033CC"/>
              </a:solidFill>
              <a:latin typeface="Arial" charset="0"/>
              <a:cs typeface="Arial" charset="0"/>
              <a:sym typeface="Wingdings" pitchFamily="2" charset="2"/>
            </a:endParaRPr>
          </a:p>
          <a:p>
            <a:r>
              <a:rPr lang="en-US" dirty="0">
                <a:solidFill>
                  <a:srgbClr val="0033CC"/>
                </a:solidFill>
                <a:latin typeface="Arial" charset="0"/>
                <a:cs typeface="Arial" charset="0"/>
                <a:sym typeface="Wingdings" pitchFamily="2" charset="2"/>
              </a:rPr>
              <a:t>These questions should start</a:t>
            </a:r>
            <a:r>
              <a:rPr lang="en-US" baseline="0" dirty="0">
                <a:solidFill>
                  <a:srgbClr val="0033CC"/>
                </a:solidFill>
                <a:latin typeface="Arial" charset="0"/>
                <a:cs typeface="Arial" charset="0"/>
                <a:sym typeface="Wingdings" pitchFamily="2" charset="2"/>
              </a:rPr>
              <a:t> with: Do you ensure…………………?</a:t>
            </a:r>
            <a:endParaRPr lang="en-US" dirty="0">
              <a:latin typeface="Arial" charset="0"/>
              <a:cs typeface="Arial" charset="0"/>
            </a:endParaRPr>
          </a:p>
        </p:txBody>
      </p:sp>
      <p:sp>
        <p:nvSpPr>
          <p:cNvPr id="52228" name="Slide Number Placeholder 3"/>
          <p:cNvSpPr>
            <a:spLocks noGrp="1"/>
          </p:cNvSpPr>
          <p:nvPr>
            <p:ph type="sldNum" sz="quarter" idx="5"/>
          </p:nvPr>
        </p:nvSpPr>
        <p:spPr>
          <a:noFill/>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E6B2BACC-5893-4478-93DA-688A131F8366}" type="slidenum">
              <a:rPr kumimoji="0" lang="en-US" sz="1200" b="0" i="0" u="none" strike="noStrike" kern="1200" cap="none" spc="0" normalizeH="0" baseline="0" noProof="0" smtClean="0">
                <a:ln>
                  <a:noFill/>
                </a:ln>
                <a:solidFill>
                  <a:srgbClr val="000000"/>
                </a:solidFill>
                <a:effectLst/>
                <a:uLnTx/>
                <a:uFillTx/>
                <a:latin typeface="Times New Roman" pitchFamily="18"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2</a:t>
            </a:fld>
            <a:endParaRPr kumimoji="0" lang="en-US" sz="1200" b="0" i="0" u="none" strike="noStrike" kern="1200" cap="none" spc="0" normalizeH="0" baseline="0" noProof="0">
              <a:ln>
                <a:noFill/>
              </a:ln>
              <a:solidFill>
                <a:srgbClr val="000000"/>
              </a:solidFill>
              <a:effectLst/>
              <a:uLnTx/>
              <a:uFillTx/>
              <a:latin typeface="Times New Roman" pitchFamily="18" charset="0"/>
              <a:ea typeface="+mn-ea"/>
              <a:cs typeface="+mn-cs"/>
            </a:endParaRPr>
          </a:p>
        </p:txBody>
      </p:sp>
    </p:spTree>
    <p:extLst>
      <p:ext uri="{BB962C8B-B14F-4D97-AF65-F5344CB8AC3E}">
        <p14:creationId xmlns:p14="http://schemas.microsoft.com/office/powerpoint/2010/main" val="36453708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Rectangle 3"/>
          <p:cNvSpPr/>
          <p:nvPr userDrawn="1"/>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a:defRPr/>
            </a:pP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Rectangle 4"/>
          <p:cNvSpPr>
            <a:spLocks noGrp="1" noChangeArrowheads="1"/>
          </p:cNvSpPr>
          <p:nvPr>
            <p:ph type="dt" sz="half" idx="10"/>
          </p:nvPr>
        </p:nvSpPr>
        <p:spPr/>
        <p:txBody>
          <a:bodyPr/>
          <a:lstStyle>
            <a:lvl1pPr>
              <a:defRPr/>
            </a:lvl1pPr>
          </a:lstStyle>
          <a:p>
            <a:pPr>
              <a:defRPr/>
            </a:pP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Confidential - Not to be shared outside of PDO/PDO contractors </a:t>
            </a:r>
            <a:endParaRPr lang="en-US"/>
          </a:p>
        </p:txBody>
      </p:sp>
      <p:sp>
        <p:nvSpPr>
          <p:cNvPr id="7" name="Rectangle 6"/>
          <p:cNvSpPr>
            <a:spLocks noGrp="1" noChangeArrowheads="1"/>
          </p:cNvSpPr>
          <p:nvPr>
            <p:ph type="sldNum" sz="quarter" idx="12"/>
          </p:nvPr>
        </p:nvSpPr>
        <p:spPr/>
        <p:txBody>
          <a:bodyPr/>
          <a:lstStyle>
            <a:lvl1pPr algn="ctr">
              <a:defRPr/>
            </a:lvl1pPr>
          </a:lstStyle>
          <a:p>
            <a:pPr>
              <a:defRPr/>
            </a:pPr>
            <a:fld id="{15B704AD-0DEC-4276-A217-14915B9EB7EF}" type="slidenum">
              <a:rPr lang="en-US"/>
              <a:pPr>
                <a:defRPr/>
              </a:pPr>
              <a:t>‹#›</a:t>
            </a:fld>
            <a:endParaRPr lang="en-US"/>
          </a:p>
        </p:txBody>
      </p:sp>
    </p:spTree>
    <p:extLst>
      <p:ext uri="{BB962C8B-B14F-4D97-AF65-F5344CB8AC3E}">
        <p14:creationId xmlns:p14="http://schemas.microsoft.com/office/powerpoint/2010/main" val="21505743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8077200" cy="685800"/>
          </a:xfrm>
          <a:prstGeom prst="rect">
            <a:avLst/>
          </a:prstGeom>
        </p:spPr>
        <p:txBody>
          <a:bodyPr/>
          <a:lstStyle>
            <a:lvl1pPr>
              <a:defRPr sz="2000"/>
            </a:lvl1pPr>
          </a:lstStyle>
          <a:p>
            <a:r>
              <a:rPr lang="en-US" smtClean="0"/>
              <a:t>Click to edit Master title style</a:t>
            </a:r>
            <a:endParaRPr lang="en-US" dirty="0"/>
          </a:p>
        </p:txBody>
      </p:sp>
      <p:sp>
        <p:nvSpPr>
          <p:cNvPr id="3" name="Rectangle 4"/>
          <p:cNvSpPr>
            <a:spLocks noGrp="1" noChangeArrowheads="1"/>
          </p:cNvSpPr>
          <p:nvPr>
            <p:ph type="dt" sz="half" idx="10"/>
          </p:nvPr>
        </p:nvSpPr>
        <p:spPr/>
        <p:txBody>
          <a:bodyPr/>
          <a:lstStyle>
            <a:lvl1pPr>
              <a:defRPr/>
            </a:lvl1pPr>
          </a:lstStyle>
          <a:p>
            <a:pPr>
              <a:defRPr/>
            </a:pPr>
            <a:endParaRPr lang="en-US"/>
          </a:p>
        </p:txBody>
      </p:sp>
      <p:sp>
        <p:nvSpPr>
          <p:cNvPr id="4" name="Rectangle 5"/>
          <p:cNvSpPr>
            <a:spLocks noGrp="1" noChangeArrowheads="1"/>
          </p:cNvSpPr>
          <p:nvPr>
            <p:ph type="ftr" sz="quarter" idx="11"/>
          </p:nvPr>
        </p:nvSpPr>
        <p:spPr/>
        <p:txBody>
          <a:bodyPr/>
          <a:lstStyle>
            <a:lvl1pPr>
              <a:defRPr/>
            </a:lvl1pPr>
          </a:lstStyle>
          <a:p>
            <a:pPr>
              <a:defRPr/>
            </a:pPr>
            <a:r>
              <a:rPr lang="en-US" smtClean="0"/>
              <a:t>Confidential - Not to be shared outside of PDO/PDO contractors </a:t>
            </a:r>
            <a:endParaRPr lang="en-US"/>
          </a:p>
        </p:txBody>
      </p:sp>
      <p:sp>
        <p:nvSpPr>
          <p:cNvPr id="5" name="Rectangle 6"/>
          <p:cNvSpPr>
            <a:spLocks noGrp="1" noChangeArrowheads="1"/>
          </p:cNvSpPr>
          <p:nvPr>
            <p:ph type="sldNum" sz="quarter" idx="12"/>
          </p:nvPr>
        </p:nvSpPr>
        <p:spPr/>
        <p:txBody>
          <a:bodyPr/>
          <a:lstStyle>
            <a:lvl1pPr algn="ctr">
              <a:defRPr/>
            </a:lvl1pPr>
          </a:lstStyle>
          <a:p>
            <a:pPr>
              <a:defRPr/>
            </a:pPr>
            <a:fld id="{1A920DC4-FE34-4663-8FB7-16362F8E3E28}" type="slidenum">
              <a:rPr lang="en-US"/>
              <a:pPr>
                <a:defRPr/>
              </a:pPr>
              <a:t>‹#›</a:t>
            </a:fld>
            <a:endParaRPr lang="en-US"/>
          </a:p>
        </p:txBody>
      </p:sp>
    </p:spTree>
    <p:extLst>
      <p:ext uri="{BB962C8B-B14F-4D97-AF65-F5344CB8AC3E}">
        <p14:creationId xmlns:p14="http://schemas.microsoft.com/office/powerpoint/2010/main" val="893446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endParaRPr lang="en-US"/>
          </a:p>
        </p:txBody>
      </p:sp>
      <p:sp>
        <p:nvSpPr>
          <p:cNvPr id="3" name="Rectangle 5"/>
          <p:cNvSpPr>
            <a:spLocks noGrp="1" noChangeArrowheads="1"/>
          </p:cNvSpPr>
          <p:nvPr>
            <p:ph type="ftr" sz="quarter" idx="11"/>
          </p:nvPr>
        </p:nvSpPr>
        <p:spPr/>
        <p:txBody>
          <a:bodyPr/>
          <a:lstStyle>
            <a:lvl1pPr>
              <a:defRPr/>
            </a:lvl1pPr>
          </a:lstStyle>
          <a:p>
            <a:pPr>
              <a:defRPr/>
            </a:pPr>
            <a:r>
              <a:rPr lang="en-US" smtClean="0"/>
              <a:t>Confidential - Not to be shared outside of PDO/PDO contractors </a:t>
            </a:r>
            <a:endParaRPr lang="en-US"/>
          </a:p>
        </p:txBody>
      </p:sp>
      <p:sp>
        <p:nvSpPr>
          <p:cNvPr id="4" name="Rectangle 6"/>
          <p:cNvSpPr>
            <a:spLocks noGrp="1" noChangeArrowheads="1"/>
          </p:cNvSpPr>
          <p:nvPr>
            <p:ph type="sldNum" sz="quarter" idx="12"/>
          </p:nvPr>
        </p:nvSpPr>
        <p:spPr/>
        <p:txBody>
          <a:bodyPr/>
          <a:lstStyle>
            <a:lvl1pPr algn="ctr">
              <a:defRPr/>
            </a:lvl1pPr>
          </a:lstStyle>
          <a:p>
            <a:pPr>
              <a:defRPr/>
            </a:pPr>
            <a:fld id="{C085B925-3865-4333-AFCB-ABF9FE11EB42}" type="slidenum">
              <a:rPr lang="en-US"/>
              <a:pPr>
                <a:defRPr/>
              </a:pPr>
              <a:t>‹#›</a:t>
            </a:fld>
            <a:endParaRPr lang="en-US"/>
          </a:p>
        </p:txBody>
      </p:sp>
    </p:spTree>
    <p:extLst>
      <p:ext uri="{BB962C8B-B14F-4D97-AF65-F5344CB8AC3E}">
        <p14:creationId xmlns:p14="http://schemas.microsoft.com/office/powerpoint/2010/main" val="21418764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Table">
    <p:spTree>
      <p:nvGrpSpPr>
        <p:cNvPr id="1" name=""/>
        <p:cNvGrpSpPr/>
        <p:nvPr/>
      </p:nvGrpSpPr>
      <p:grpSpPr>
        <a:xfrm>
          <a:off x="0" y="0"/>
          <a:ext cx="0" cy="0"/>
          <a:chOff x="0" y="0"/>
          <a:chExt cx="0" cy="0"/>
        </a:xfrm>
      </p:grpSpPr>
      <p:sp>
        <p:nvSpPr>
          <p:cNvPr id="3" name="Table Placeholder 2"/>
          <p:cNvSpPr>
            <a:spLocks noGrp="1"/>
          </p:cNvSpPr>
          <p:nvPr>
            <p:ph type="tbl" idx="1"/>
          </p:nvPr>
        </p:nvSpPr>
        <p:spPr>
          <a:xfrm>
            <a:off x="685800" y="1981200"/>
            <a:ext cx="7772400" cy="4114800"/>
          </a:xfrm>
        </p:spPr>
        <p:txBody>
          <a:bodyPr/>
          <a:lstStyle/>
          <a:p>
            <a:pPr lvl="0"/>
            <a:endParaRPr lang="en-US" noProof="0" dirty="0" smtClean="0"/>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Confidential - Not to be shared outside of PDO/PDO contractors </a:t>
            </a:r>
            <a:endParaRPr lang="en-US"/>
          </a:p>
        </p:txBody>
      </p:sp>
      <p:sp>
        <p:nvSpPr>
          <p:cNvPr id="6" name="Rectangle 6"/>
          <p:cNvSpPr>
            <a:spLocks noGrp="1" noChangeArrowheads="1"/>
          </p:cNvSpPr>
          <p:nvPr>
            <p:ph type="sldNum" sz="quarter" idx="12"/>
          </p:nvPr>
        </p:nvSpPr>
        <p:spPr/>
        <p:txBody>
          <a:bodyPr/>
          <a:lstStyle>
            <a:lvl1pPr algn="ctr">
              <a:defRPr/>
            </a:lvl1pPr>
          </a:lstStyle>
          <a:p>
            <a:pPr>
              <a:defRPr/>
            </a:pPr>
            <a:fld id="{CF1380D9-E0BB-484F-BE96-17EE0360769A}" type="slidenum">
              <a:rPr lang="en-US"/>
              <a:pPr>
                <a:defRPr/>
              </a:pPr>
              <a:t>‹#›</a:t>
            </a:fld>
            <a:endParaRPr lang="en-US"/>
          </a:p>
        </p:txBody>
      </p:sp>
    </p:spTree>
    <p:extLst>
      <p:ext uri="{BB962C8B-B14F-4D97-AF65-F5344CB8AC3E}">
        <p14:creationId xmlns:p14="http://schemas.microsoft.com/office/powerpoint/2010/main" val="202359242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r>
              <a:rPr lang="en-US" smtClean="0"/>
              <a:t>Confidential - Not to be shared outside of PDO/PDO contractors </a:t>
            </a:r>
            <a:endParaRPr lang="en-US"/>
          </a:p>
        </p:txBody>
      </p:sp>
      <p:sp>
        <p:nvSpPr>
          <p:cNvPr id="1030" name="Rectangle 6"/>
          <p:cNvSpPr>
            <a:spLocks noGrp="1" noChangeArrowheads="1"/>
          </p:cNvSpPr>
          <p:nvPr>
            <p:ph type="sldNum" sz="quarter" idx="4"/>
          </p:nvPr>
        </p:nvSpPr>
        <p:spPr bwMode="auto">
          <a:xfrm>
            <a:off x="70104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10281B74-92C0-4899-8AEC-B63DF05B8251}" type="slidenum">
              <a:rPr lang="en-US"/>
              <a:pPr>
                <a:defRPr/>
              </a:pPr>
              <a:t>‹#›</a:t>
            </a:fld>
            <a:endParaRPr lang="en-US"/>
          </a:p>
        </p:txBody>
      </p:sp>
      <p:sp>
        <p:nvSpPr>
          <p:cNvPr id="7" name="TextBox 6"/>
          <p:cNvSpPr txBox="1"/>
          <p:nvPr userDrawn="1"/>
        </p:nvSpPr>
        <p:spPr>
          <a:xfrm>
            <a:off x="762000" y="228600"/>
            <a:ext cx="7467600" cy="400050"/>
          </a:xfrm>
          <a:prstGeom prst="rect">
            <a:avLst/>
          </a:prstGeom>
          <a:noFill/>
        </p:spPr>
        <p:txBody>
          <a:bodyPr>
            <a:spAutoFit/>
          </a:bodyPr>
          <a:lstStyle/>
          <a:p>
            <a:pPr>
              <a:defRPr/>
            </a:pPr>
            <a:r>
              <a:rPr lang="en-US" sz="2000" b="1" i="1" kern="0" dirty="0">
                <a:solidFill>
                  <a:srgbClr val="CCCCFF"/>
                </a:solidFill>
                <a:latin typeface="Arial"/>
                <a:ea typeface="+mj-ea"/>
                <a:cs typeface="Arial"/>
              </a:rPr>
              <a:t>Main contractor name – LTI# - Date of incident</a:t>
            </a:r>
            <a:endParaRPr lang="en-US" dirty="0"/>
          </a:p>
        </p:txBody>
      </p:sp>
      <p:sp>
        <p:nvSpPr>
          <p:cNvPr id="8" name="Rectangle 7"/>
          <p:cNvSpPr/>
          <p:nvPr userDrawn="1"/>
        </p:nvSpPr>
        <p:spPr bwMode="auto">
          <a:xfrm>
            <a:off x="0" y="0"/>
            <a:ext cx="9144000" cy="68580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a:lstStyle/>
          <a:p>
            <a:pPr>
              <a:defRPr/>
            </a:pPr>
            <a:endParaRPr lang="en-US"/>
          </a:p>
        </p:txBody>
      </p:sp>
      <p:pic>
        <p:nvPicPr>
          <p:cNvPr id="1032" name="Content Placeholder 3" descr="PPT option1.jpg"/>
          <p:cNvPicPr>
            <a:picLocks noChangeAspect="1"/>
          </p:cNvPicPr>
          <p:nvPr userDrawn="1"/>
        </p:nvPicPr>
        <p:blipFill>
          <a:blip r:embed="rId6" cstate="email"/>
          <a:srcRect/>
          <a:stretch>
            <a:fillRect/>
          </a:stretch>
        </p:blipFill>
        <p:spPr bwMode="auto">
          <a:xfrm>
            <a:off x="-11113" y="0"/>
            <a:ext cx="9155113" cy="6858000"/>
          </a:xfrm>
          <a:prstGeom prst="rect">
            <a:avLst/>
          </a:prstGeom>
          <a:noFill/>
          <a:ln w="9525">
            <a:noFill/>
            <a:miter lim="800000"/>
            <a:headEnd/>
            <a:tailEnd/>
          </a:ln>
        </p:spPr>
      </p:pic>
    </p:spTree>
    <p:extLst>
      <p:ext uri="{BB962C8B-B14F-4D97-AF65-F5344CB8AC3E}">
        <p14:creationId xmlns:p14="http://schemas.microsoft.com/office/powerpoint/2010/main" val="541879687"/>
      </p:ext>
    </p:extLst>
  </p:cSld>
  <p:clrMap bg1="lt1" tx1="dk1" bg2="lt2" tx2="dk2" accent1="accent1" accent2="accent2" accent3="accent3" accent4="accent4" accent5="accent5" accent6="accent6" hlink="hlink" folHlink="folHlink"/>
  <p:sldLayoutIdLst>
    <p:sldLayoutId id="2147483677" r:id="rId1"/>
    <p:sldLayoutId id="2147483678" r:id="rId2"/>
    <p:sldLayoutId id="2147483679" r:id="rId3"/>
    <p:sldLayoutId id="2147483680" r:id="rId4"/>
  </p:sldLayoutIdLst>
  <p:hf sldNum="0" hdr="0" dt="0"/>
  <p:txStyles>
    <p:titleStyle>
      <a:lvl1pPr algn="ctr" rtl="0" eaLnBrk="0" fontAlgn="base" hangingPunct="0">
        <a:spcBef>
          <a:spcPct val="0"/>
        </a:spcBef>
        <a:spcAft>
          <a:spcPct val="0"/>
        </a:spcAft>
        <a:defRPr sz="2000" i="1">
          <a:solidFill>
            <a:schemeClr val="hlink"/>
          </a:solidFill>
          <a:latin typeface="+mj-lt"/>
          <a:ea typeface="+mj-ea"/>
          <a:cs typeface="+mj-cs"/>
        </a:defRPr>
      </a:lvl1pPr>
      <a:lvl2pPr algn="ctr" rtl="0" eaLnBrk="0" fontAlgn="base" hangingPunct="0">
        <a:spcBef>
          <a:spcPct val="0"/>
        </a:spcBef>
        <a:spcAft>
          <a:spcPct val="0"/>
        </a:spcAft>
        <a:defRPr sz="2000" i="1">
          <a:solidFill>
            <a:schemeClr val="hlink"/>
          </a:solidFill>
          <a:latin typeface="Arial" charset="0"/>
          <a:cs typeface="Arial" charset="0"/>
        </a:defRPr>
      </a:lvl2pPr>
      <a:lvl3pPr algn="ctr" rtl="0" eaLnBrk="0" fontAlgn="base" hangingPunct="0">
        <a:spcBef>
          <a:spcPct val="0"/>
        </a:spcBef>
        <a:spcAft>
          <a:spcPct val="0"/>
        </a:spcAft>
        <a:defRPr sz="2000" i="1">
          <a:solidFill>
            <a:schemeClr val="hlink"/>
          </a:solidFill>
          <a:latin typeface="Arial" charset="0"/>
          <a:cs typeface="Arial" charset="0"/>
        </a:defRPr>
      </a:lvl3pPr>
      <a:lvl4pPr algn="ctr" rtl="0" eaLnBrk="0" fontAlgn="base" hangingPunct="0">
        <a:spcBef>
          <a:spcPct val="0"/>
        </a:spcBef>
        <a:spcAft>
          <a:spcPct val="0"/>
        </a:spcAft>
        <a:defRPr sz="2000" i="1">
          <a:solidFill>
            <a:schemeClr val="hlink"/>
          </a:solidFill>
          <a:latin typeface="Arial" charset="0"/>
          <a:cs typeface="Arial" charset="0"/>
        </a:defRPr>
      </a:lvl4pPr>
      <a:lvl5pPr algn="ctr" rtl="0" eaLnBrk="0" fontAlgn="base" hangingPunct="0">
        <a:spcBef>
          <a:spcPct val="0"/>
        </a:spcBef>
        <a:spcAft>
          <a:spcPct val="0"/>
        </a:spcAft>
        <a:defRPr sz="2000" i="1">
          <a:solidFill>
            <a:schemeClr val="hlink"/>
          </a:solidFill>
          <a:latin typeface="Arial" charset="0"/>
          <a:cs typeface="Arial" charset="0"/>
        </a:defRPr>
      </a:lvl5pPr>
      <a:lvl6pPr marL="457200" algn="ctr" rtl="0" eaLnBrk="0" fontAlgn="base" hangingPunct="0">
        <a:spcBef>
          <a:spcPct val="0"/>
        </a:spcBef>
        <a:spcAft>
          <a:spcPct val="0"/>
        </a:spcAft>
        <a:defRPr sz="2800">
          <a:solidFill>
            <a:schemeClr val="hlink"/>
          </a:solidFill>
          <a:latin typeface="Arial" charset="0"/>
          <a:cs typeface="Arial" charset="0"/>
        </a:defRPr>
      </a:lvl6pPr>
      <a:lvl7pPr marL="914400" algn="ctr" rtl="0" eaLnBrk="0" fontAlgn="base" hangingPunct="0">
        <a:spcBef>
          <a:spcPct val="0"/>
        </a:spcBef>
        <a:spcAft>
          <a:spcPct val="0"/>
        </a:spcAft>
        <a:defRPr sz="2800">
          <a:solidFill>
            <a:schemeClr val="hlink"/>
          </a:solidFill>
          <a:latin typeface="Arial" charset="0"/>
          <a:cs typeface="Arial" charset="0"/>
        </a:defRPr>
      </a:lvl7pPr>
      <a:lvl8pPr marL="1371600" algn="ctr" rtl="0" eaLnBrk="0" fontAlgn="base" hangingPunct="0">
        <a:spcBef>
          <a:spcPct val="0"/>
        </a:spcBef>
        <a:spcAft>
          <a:spcPct val="0"/>
        </a:spcAft>
        <a:defRPr sz="2800">
          <a:solidFill>
            <a:schemeClr val="hlink"/>
          </a:solidFill>
          <a:latin typeface="Arial" charset="0"/>
          <a:cs typeface="Arial" charset="0"/>
        </a:defRPr>
      </a:lvl8pPr>
      <a:lvl9pPr marL="1828800" algn="ctr" rtl="0" eaLnBrk="0" fontAlgn="base" hangingPunct="0">
        <a:spcBef>
          <a:spcPct val="0"/>
        </a:spcBef>
        <a:spcAft>
          <a:spcPct val="0"/>
        </a:spcAft>
        <a:defRPr sz="2800">
          <a:solidFill>
            <a:schemeClr val="hlink"/>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14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3.xml"/><Relationship Id="rId5" Type="http://schemas.openxmlformats.org/officeDocument/2006/relationships/image" Target="../media/image4.jpe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ext Box 2"/>
          <p:cNvSpPr txBox="1">
            <a:spLocks noChangeArrowheads="1"/>
          </p:cNvSpPr>
          <p:nvPr/>
        </p:nvSpPr>
        <p:spPr bwMode="auto">
          <a:xfrm>
            <a:off x="228600" y="838200"/>
            <a:ext cx="5105400" cy="4485843"/>
          </a:xfrm>
          <a:prstGeom prst="rect">
            <a:avLst/>
          </a:prstGeom>
          <a:noFill/>
          <a:ln w="19050">
            <a:noFill/>
            <a:miter lim="800000"/>
            <a:headEnd/>
            <a:tailEnd/>
          </a:ln>
        </p:spPr>
        <p:txBody>
          <a:bodyPr wrap="square">
            <a:spAutoFit/>
          </a:bodyPr>
          <a:lstStyle/>
          <a:p>
            <a:pPr marL="114300" marR="0" lvl="0" indent="-114300" algn="just" defTabSz="914400" rtl="0" eaLnBrk="0" fontAlgn="base" latinLnBrk="0" hangingPunct="0">
              <a:lnSpc>
                <a:spcPct val="100000"/>
              </a:lnSpc>
              <a:spcBef>
                <a:spcPct val="0"/>
              </a:spcBef>
              <a:spcAft>
                <a:spcPct val="0"/>
              </a:spcAft>
              <a:buClrTx/>
              <a:buSzTx/>
              <a:buFontTx/>
              <a:buNone/>
              <a:tabLst/>
              <a:defRPr/>
            </a:pPr>
            <a:r>
              <a:rPr kumimoji="0" lang="en-GB" sz="1400" b="1" i="0" u="none" strike="noStrike" kern="1200" cap="none" spc="0" normalizeH="0" baseline="0" noProof="0" dirty="0">
                <a:ln>
                  <a:noFill/>
                </a:ln>
                <a:solidFill>
                  <a:srgbClr val="333399"/>
                </a:solidFill>
                <a:effectLst/>
                <a:uLnTx/>
                <a:uFillTx/>
                <a:latin typeface="Tahoma" pitchFamily="34" charset="0"/>
                <a:ea typeface="+mn-ea"/>
                <a:cs typeface="+mn-cs"/>
              </a:rPr>
              <a:t>Date:</a:t>
            </a:r>
            <a:r>
              <a:rPr kumimoji="0" lang="en-US" sz="1400" b="1" i="0" u="none" strike="noStrike" kern="1200" cap="none" spc="0" normalizeH="0" baseline="0" noProof="0" dirty="0">
                <a:ln>
                  <a:noFill/>
                </a:ln>
                <a:solidFill>
                  <a:srgbClr val="333399"/>
                </a:solidFill>
                <a:effectLst/>
                <a:uLnTx/>
                <a:uFillTx/>
                <a:latin typeface="Tahoma" pitchFamily="34" charset="0"/>
                <a:ea typeface="+mn-ea"/>
                <a:cs typeface="+mn-cs"/>
              </a:rPr>
              <a:t>  13.09.2018  </a:t>
            </a:r>
            <a:r>
              <a:rPr kumimoji="0" lang="en-US" sz="1400" b="1" i="0" u="none" strike="noStrike" kern="1200" cap="none" spc="0" normalizeH="0" baseline="0" noProof="0" dirty="0" smtClean="0">
                <a:ln>
                  <a:noFill/>
                </a:ln>
                <a:solidFill>
                  <a:srgbClr val="333399"/>
                </a:solidFill>
                <a:effectLst/>
                <a:uLnTx/>
                <a:uFillTx/>
                <a:latin typeface="Tahoma" pitchFamily="34" charset="0"/>
                <a:ea typeface="+mn-ea"/>
                <a:cs typeface="+mn-cs"/>
              </a:rPr>
              <a:t>                              </a:t>
            </a:r>
            <a:r>
              <a:rPr kumimoji="0" lang="en-US" sz="1400" b="1" i="0" u="none" strike="noStrike" kern="1200" cap="none" spc="0" normalizeH="0" baseline="0" noProof="0" dirty="0">
                <a:ln>
                  <a:noFill/>
                </a:ln>
                <a:solidFill>
                  <a:srgbClr val="333399"/>
                </a:solidFill>
                <a:effectLst/>
                <a:uLnTx/>
                <a:uFillTx/>
                <a:latin typeface="Tahoma" pitchFamily="34" charset="0"/>
                <a:ea typeface="+mn-ea"/>
                <a:cs typeface="+mn-cs"/>
              </a:rPr>
              <a:t>Incident title: LTI</a:t>
            </a:r>
          </a:p>
          <a:p>
            <a:pPr marL="114300" marR="0" lvl="0" indent="-114300" algn="just" defTabSz="914400" rtl="0" eaLnBrk="0" fontAlgn="base" latinLnBrk="0" hangingPunct="0">
              <a:lnSpc>
                <a:spcPct val="100000"/>
              </a:lnSpc>
              <a:spcBef>
                <a:spcPct val="0"/>
              </a:spcBef>
              <a:spcAft>
                <a:spcPct val="0"/>
              </a:spcAft>
              <a:buClrTx/>
              <a:buSzTx/>
              <a:buFontTx/>
              <a:buNone/>
              <a:tabLst/>
              <a:defRPr/>
            </a:pPr>
            <a:endParaRPr kumimoji="0" lang="en-US" sz="1300" b="1" i="0" u="none" strike="noStrike" kern="1200" cap="none" spc="0" normalizeH="0" baseline="0" noProof="0" dirty="0">
              <a:ln>
                <a:noFill/>
              </a:ln>
              <a:solidFill>
                <a:srgbClr val="FF0000"/>
              </a:solidFill>
              <a:effectLst/>
              <a:uLnTx/>
              <a:uFillTx/>
              <a:latin typeface="Tahoma" pitchFamily="34" charset="0"/>
              <a:ea typeface="+mn-ea"/>
              <a:cs typeface="+mn-cs"/>
            </a:endParaRPr>
          </a:p>
          <a:p>
            <a:pPr marL="114300" marR="0" lvl="0" indent="-114300" algn="just" defTabSz="914400" rtl="0" eaLnBrk="0" fontAlgn="base" latinLnBrk="0" hangingPunct="0">
              <a:lnSpc>
                <a:spcPct val="100000"/>
              </a:lnSpc>
              <a:spcBef>
                <a:spcPct val="0"/>
              </a:spcBef>
              <a:spcAft>
                <a:spcPct val="0"/>
              </a:spcAft>
              <a:buClrTx/>
              <a:buSzTx/>
              <a:buFontTx/>
              <a:buNone/>
              <a:tabLst/>
              <a:defRPr/>
            </a:pPr>
            <a:r>
              <a:rPr kumimoji="0" lang="en-US" sz="1600" b="1" i="0" u="none" strike="noStrike" kern="1200" cap="none" spc="0" normalizeH="0" baseline="0" noProof="0" dirty="0">
                <a:ln>
                  <a:noFill/>
                </a:ln>
                <a:solidFill>
                  <a:srgbClr val="FF0000"/>
                </a:solidFill>
                <a:effectLst/>
                <a:uLnTx/>
                <a:uFillTx/>
                <a:latin typeface="Tahoma" pitchFamily="34" charset="0"/>
                <a:ea typeface="+mn-ea"/>
                <a:cs typeface="+mn-cs"/>
              </a:rPr>
              <a:t>What happened?</a:t>
            </a:r>
            <a:endParaRPr kumimoji="0" lang="en-US" sz="1600" b="0" i="0" u="none" strike="noStrike" kern="1200" cap="none" spc="0" normalizeH="0" baseline="0" noProof="0" dirty="0">
              <a:ln>
                <a:noFill/>
              </a:ln>
              <a:solidFill>
                <a:srgbClr val="FF0000"/>
              </a:solidFill>
              <a:effectLst/>
              <a:uLnTx/>
              <a:uFillTx/>
              <a:latin typeface="Tahoma" pitchFamily="34" charset="0"/>
              <a:ea typeface="+mn-ea"/>
              <a:cs typeface="+mn-cs"/>
            </a:endParaRPr>
          </a:p>
          <a:p>
            <a:pPr marL="0" marR="0" lvl="0" indent="0" algn="just" defTabSz="914400" rtl="0" eaLnBrk="1" fontAlgn="base" latinLnBrk="0" hangingPunct="1">
              <a:lnSpc>
                <a:spcPct val="100000"/>
              </a:lnSpc>
              <a:spcBef>
                <a:spcPct val="0"/>
              </a:spcBef>
              <a:spcAft>
                <a:spcPct val="0"/>
              </a:spcAft>
              <a:buClrTx/>
              <a:buSzTx/>
              <a:buFontTx/>
              <a:buNone/>
              <a:tabLst/>
              <a:defRPr/>
            </a:pPr>
            <a:r>
              <a:rPr kumimoji="0" lang="en-GB" sz="13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Cellar crew while aligning the mousehole pipe manually in </a:t>
            </a:r>
            <a:r>
              <a:rPr kumimoji="0" lang="en-GB" sz="1300" b="0" i="0" u="none" strike="noStrike" kern="1200" cap="none" spc="0" normalizeH="0" baseline="0" noProof="0" dirty="0" smtClean="0">
                <a:ln>
                  <a:noFill/>
                </a:ln>
                <a:solidFill>
                  <a:srgbClr val="000000"/>
                </a:solidFill>
                <a:effectLst/>
                <a:uLnTx/>
                <a:uFillTx/>
                <a:latin typeface="Calibri" panose="020F0502020204030204" pitchFamily="34" charset="0"/>
                <a:ea typeface="+mn-ea"/>
                <a:cs typeface="Arial" panose="020B0604020202020204" pitchFamily="34" charset="0"/>
              </a:rPr>
              <a:t>the pit</a:t>
            </a:r>
            <a:r>
              <a:rPr kumimoji="0" lang="en-GB" sz="13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 one of the crew member was standing on an unstable platform (ladder used as working platform) holding the pipe which was placed on wet PCC.  While aligning the pipe, it </a:t>
            </a:r>
            <a:r>
              <a:rPr kumimoji="0" lang="en-GB" sz="1300" b="0" i="0" u="none" strike="noStrike" kern="1200" cap="none" spc="0" normalizeH="0" baseline="0" noProof="0" dirty="0" smtClean="0">
                <a:ln>
                  <a:noFill/>
                </a:ln>
                <a:solidFill>
                  <a:srgbClr val="000000"/>
                </a:solidFill>
                <a:effectLst/>
                <a:uLnTx/>
                <a:uFillTx/>
                <a:latin typeface="Calibri" panose="020F0502020204030204" pitchFamily="34" charset="0"/>
                <a:ea typeface="+mn-ea"/>
                <a:cs typeface="Arial" panose="020B0604020202020204" pitchFamily="34" charset="0"/>
              </a:rPr>
              <a:t>tilted </a:t>
            </a:r>
            <a:r>
              <a:rPr kumimoji="0" lang="en-GB" sz="13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and fell down near the mason who was wedging the pipe. The left leg of mason got entrapped between the pipe and cellar wall resulting in fracture to his tibia bone.</a:t>
            </a:r>
            <a:endParaRPr kumimoji="0" lang="en-US" sz="13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endParaRPr>
          </a:p>
          <a:p>
            <a:pPr marL="342900" marR="0" lvl="0" indent="-342900" algn="l" defTabSz="914400" rtl="0" eaLnBrk="1" fontAlgn="base" latinLnBrk="0" hangingPunct="1">
              <a:lnSpc>
                <a:spcPct val="100000"/>
              </a:lnSpc>
              <a:spcBef>
                <a:spcPct val="0"/>
              </a:spcBef>
              <a:spcAft>
                <a:spcPct val="0"/>
              </a:spcAft>
              <a:buClrTx/>
              <a:buSzTx/>
              <a:buFontTx/>
              <a:buNone/>
              <a:tabLst/>
              <a:defRPr/>
            </a:pPr>
            <a:endParaRPr kumimoji="0" lang="en-US" sz="1050" b="0" i="0" u="none" strike="noStrike" kern="1200" cap="none" spc="0" normalizeH="0" baseline="0" noProof="0" dirty="0">
              <a:ln>
                <a:noFill/>
              </a:ln>
              <a:solidFill>
                <a:srgbClr val="000000"/>
              </a:solidFill>
              <a:effectLst/>
              <a:uLnTx/>
              <a:uFillTx/>
              <a:latin typeface="Arial" pitchFamily="34" charset="0"/>
              <a:ea typeface="+mn-ea"/>
              <a:cs typeface="+mn-cs"/>
            </a:endParaRPr>
          </a:p>
          <a:p>
            <a:pPr marL="114300" marR="0" lvl="0" indent="-114300" algn="just" defTabSz="914400" rtl="0" eaLnBrk="0" fontAlgn="base" latinLnBrk="0" hangingPunct="0">
              <a:lnSpc>
                <a:spcPct val="100000"/>
              </a:lnSpc>
              <a:spcBef>
                <a:spcPct val="0"/>
              </a:spcBef>
              <a:spcAft>
                <a:spcPct val="0"/>
              </a:spcAft>
              <a:buClrTx/>
              <a:buSzTx/>
              <a:buFontTx/>
              <a:buNone/>
              <a:tabLst/>
              <a:defRPr/>
            </a:pPr>
            <a:r>
              <a:rPr kumimoji="0" lang="en-US" sz="1600" b="1" i="0" u="none" strike="noStrike" kern="1200" cap="none" spc="0" normalizeH="0" baseline="0" noProof="0" dirty="0">
                <a:ln>
                  <a:noFill/>
                </a:ln>
                <a:solidFill>
                  <a:srgbClr val="333399"/>
                </a:solidFill>
                <a:effectLst/>
                <a:uLnTx/>
                <a:uFillTx/>
                <a:latin typeface="Tahoma" pitchFamily="34" charset="0"/>
                <a:ea typeface="+mn-ea"/>
                <a:cs typeface="+mn-cs"/>
              </a:rPr>
              <a:t>Your learning from this incident..</a:t>
            </a:r>
          </a:p>
          <a:p>
            <a:pPr marL="114300" marR="0" lvl="0" indent="-114300" algn="just" defTabSz="914400" rtl="0" eaLnBrk="0" fontAlgn="base" latinLnBrk="0" hangingPunct="0">
              <a:lnSpc>
                <a:spcPct val="100000"/>
              </a:lnSpc>
              <a:spcBef>
                <a:spcPct val="0"/>
              </a:spcBef>
              <a:spcAft>
                <a:spcPct val="0"/>
              </a:spcAft>
              <a:buClrTx/>
              <a:buSzTx/>
              <a:buFontTx/>
              <a:buNone/>
              <a:tabLst/>
              <a:defRPr/>
            </a:pPr>
            <a:endParaRPr kumimoji="0" lang="en-US" sz="600" b="0" i="0" u="none" strike="noStrike" kern="1200" cap="none" spc="0" normalizeH="0" baseline="0" noProof="0" dirty="0">
              <a:ln>
                <a:noFill/>
              </a:ln>
              <a:solidFill>
                <a:srgbClr val="000000"/>
              </a:solidFill>
              <a:effectLst/>
              <a:uLnTx/>
              <a:uFillTx/>
              <a:latin typeface="Arial" charset="0"/>
              <a:ea typeface="+mn-ea"/>
              <a:cs typeface="+mn-cs"/>
            </a:endParaRPr>
          </a:p>
          <a:p>
            <a:pPr marL="171450" marR="0" lvl="0" indent="-171450" algn="just"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r>
              <a:rPr kumimoji="0" lang="en-US" sz="12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Make sure that the crew is well aware about the procedure and a well defined procedure is in place.</a:t>
            </a:r>
          </a:p>
          <a:p>
            <a:pPr marL="171450" marR="0" lvl="0" indent="-171450" algn="just"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r>
              <a:rPr kumimoji="0" lang="en-US" sz="12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Use the right tools and equipment for the job.</a:t>
            </a:r>
          </a:p>
          <a:p>
            <a:pPr marL="171450" marR="0" lvl="0" indent="-171450" algn="just"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r>
              <a:rPr kumimoji="0" lang="en-US" sz="12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Lifting belt should not be removed from the pipe until proper support provided for the pipe.</a:t>
            </a:r>
          </a:p>
          <a:p>
            <a:pPr marL="171450" marR="0" lvl="0" indent="-171450" algn="just"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r>
              <a:rPr kumimoji="0" lang="en-US" sz="12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Always stand away from line of fire.</a:t>
            </a:r>
          </a:p>
          <a:p>
            <a:pPr marL="171450" marR="0" lvl="0" indent="-171450" algn="just"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r>
              <a:rPr kumimoji="0" lang="en-US" sz="12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Provide proper working platform for the activity.</a:t>
            </a:r>
          </a:p>
          <a:p>
            <a:pPr marL="171450" marR="0" lvl="0" indent="-171450" algn="just"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r>
              <a:rPr kumimoji="0" lang="en-US" sz="12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Carryout a DRR when there is a change in planned activity and address the additional hazards prior to start the work.</a:t>
            </a:r>
          </a:p>
          <a:p>
            <a:pPr marL="169863" marR="0" lvl="0" indent="-169863" algn="l" defTabSz="914400" rtl="0" eaLnBrk="0" fontAlgn="base" latinLnBrk="0" hangingPunct="0">
              <a:lnSpc>
                <a:spcPct val="100000"/>
              </a:lnSpc>
              <a:spcBef>
                <a:spcPct val="0"/>
              </a:spcBef>
              <a:spcAft>
                <a:spcPct val="0"/>
              </a:spcAft>
              <a:buClrTx/>
              <a:buSzTx/>
              <a:buFontTx/>
              <a:buNone/>
              <a:tabLst>
                <a:tab pos="117475" algn="l"/>
                <a:tab pos="169863" algn="l"/>
              </a:tabLst>
              <a:defRPr/>
            </a:pPr>
            <a:r>
              <a:rPr kumimoji="0" lang="en-US" sz="12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  Conduct a TBT for workers to communicate the change in work plan and ensure controls are in place.</a:t>
            </a:r>
            <a:endParaRPr kumimoji="0" lang="en-US" sz="1200" b="0" i="0" u="none" strike="noStrike" kern="1200" cap="none" spc="0" normalizeH="0" baseline="0" noProof="0" dirty="0">
              <a:ln>
                <a:noFill/>
              </a:ln>
              <a:solidFill>
                <a:srgbClr val="000000"/>
              </a:solidFill>
              <a:effectLst/>
              <a:uLnTx/>
              <a:uFillTx/>
              <a:latin typeface="Calibri" panose="020F0502020204030204" pitchFamily="34" charset="0"/>
              <a:ea typeface="+mn-ea"/>
            </a:endParaRPr>
          </a:p>
        </p:txBody>
      </p:sp>
      <p:sp>
        <p:nvSpPr>
          <p:cNvPr id="26628" name="TextBox 16"/>
          <p:cNvSpPr txBox="1">
            <a:spLocks noChangeArrowheads="1"/>
          </p:cNvSpPr>
          <p:nvPr/>
        </p:nvSpPr>
        <p:spPr bwMode="auto">
          <a:xfrm>
            <a:off x="228600" y="5562600"/>
            <a:ext cx="5181600" cy="507831"/>
          </a:xfrm>
          <a:prstGeom prst="rect">
            <a:avLst/>
          </a:prstGeom>
          <a:solidFill>
            <a:srgbClr val="0000FF"/>
          </a:solidFill>
          <a:ln w="38100">
            <a:noFill/>
          </a:ln>
        </p:spPr>
        <p:style>
          <a:lnRef idx="0">
            <a:schemeClr val="accent1"/>
          </a:lnRef>
          <a:fillRef idx="3">
            <a:schemeClr val="accent1"/>
          </a:fillRef>
          <a:effectRef idx="3">
            <a:schemeClr val="accent1"/>
          </a:effectRef>
          <a:fontRef idx="minor">
            <a:schemeClr val="lt1"/>
          </a:fontRef>
        </p:style>
        <p:txBody>
          <a:bodyPr wrap="square">
            <a:spAutoFit/>
          </a:bodyPr>
          <a:lstStyle>
            <a:defPPr>
              <a:defRPr lang="en-US"/>
            </a:defPPr>
            <a:lvl1pPr indent="-114300" algn="ctr">
              <a:lnSpc>
                <a:spcPct val="150000"/>
              </a:lnSpc>
              <a:defRPr b="1">
                <a:solidFill>
                  <a:srgbClr val="FFFF00"/>
                </a:solidFill>
                <a:latin typeface="+mj-lt"/>
                <a:cs typeface="Arial" panose="020B0604020202020204" pitchFamily="34" charset="0"/>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en-US" dirty="0"/>
              <a:t>Always intervene </a:t>
            </a:r>
            <a:r>
              <a:rPr lang="en-US" dirty="0"/>
              <a:t>an </a:t>
            </a:r>
            <a:r>
              <a:rPr lang="en-US" dirty="0"/>
              <a:t>unsafe act</a:t>
            </a:r>
          </a:p>
        </p:txBody>
      </p:sp>
      <p:sp>
        <p:nvSpPr>
          <p:cNvPr id="16" name="Text Box 12"/>
          <p:cNvSpPr txBox="1">
            <a:spLocks noChangeArrowheads="1"/>
          </p:cNvSpPr>
          <p:nvPr/>
        </p:nvSpPr>
        <p:spPr bwMode="auto">
          <a:xfrm>
            <a:off x="1219200" y="0"/>
            <a:ext cx="7056438" cy="646113"/>
          </a:xfrm>
          <a:prstGeom prst="rect">
            <a:avLst/>
          </a:prstGeom>
          <a:noFill/>
          <a:ln w="9525">
            <a:noFill/>
            <a:miter lim="800000"/>
            <a:headEnd/>
            <a:tailEnd/>
          </a:ln>
        </p:spPr>
        <p:txBody>
          <a:bodyPr>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3600" b="1" i="0" u="none" strike="noStrike" kern="1200" cap="none" spc="0" normalizeH="0" baseline="0" noProof="0" dirty="0">
                <a:ln>
                  <a:noFill/>
                </a:ln>
                <a:solidFill>
                  <a:srgbClr val="000000"/>
                </a:solidFill>
                <a:effectLst/>
                <a:uLnTx/>
                <a:uFillTx/>
                <a:latin typeface="Arial"/>
                <a:ea typeface="+mn-ea"/>
                <a:cs typeface="+mn-cs"/>
              </a:rPr>
              <a:t>PDO Second Alert</a:t>
            </a:r>
          </a:p>
        </p:txBody>
      </p:sp>
      <p:pic>
        <p:nvPicPr>
          <p:cNvPr id="3" name="Picture 2"/>
          <p:cNvPicPr>
            <a:picLocks noChangeAspect="1"/>
          </p:cNvPicPr>
          <p:nvPr/>
        </p:nvPicPr>
        <p:blipFill>
          <a:blip r:embed="rId3" cstate="email"/>
          <a:stretch>
            <a:fillRect/>
          </a:stretch>
        </p:blipFill>
        <p:spPr>
          <a:xfrm>
            <a:off x="5557371" y="3505200"/>
            <a:ext cx="3434229" cy="2304762"/>
          </a:xfrm>
          <a:prstGeom prst="rect">
            <a:avLst/>
          </a:prstGeom>
        </p:spPr>
      </p:pic>
      <p:sp>
        <p:nvSpPr>
          <p:cNvPr id="20" name="Freeform 132"/>
          <p:cNvSpPr>
            <a:spLocks/>
          </p:cNvSpPr>
          <p:nvPr/>
        </p:nvSpPr>
        <p:spPr bwMode="auto">
          <a:xfrm>
            <a:off x="8460093" y="3604490"/>
            <a:ext cx="457200" cy="457200"/>
          </a:xfrm>
          <a:custGeom>
            <a:avLst/>
            <a:gdLst>
              <a:gd name="T0" fmla="*/ 0 w 1336"/>
              <a:gd name="T1" fmla="*/ 2147483647 h 888"/>
              <a:gd name="T2" fmla="*/ 2147483647 w 1336"/>
              <a:gd name="T3" fmla="*/ 2147483647 h 888"/>
              <a:gd name="T4" fmla="*/ 2147483647 w 1336"/>
              <a:gd name="T5" fmla="*/ 0 h 888"/>
              <a:gd name="T6" fmla="*/ 0 60000 65536"/>
              <a:gd name="T7" fmla="*/ 0 60000 65536"/>
              <a:gd name="T8" fmla="*/ 0 60000 65536"/>
              <a:gd name="T9" fmla="*/ 0 w 1336"/>
              <a:gd name="T10" fmla="*/ 0 h 888"/>
              <a:gd name="T11" fmla="*/ 1336 w 1336"/>
              <a:gd name="T12" fmla="*/ 888 h 888"/>
            </a:gdLst>
            <a:ahLst/>
            <a:cxnLst>
              <a:cxn ang="T6">
                <a:pos x="T0" y="T1"/>
              </a:cxn>
              <a:cxn ang="T7">
                <a:pos x="T2" y="T3"/>
              </a:cxn>
              <a:cxn ang="T8">
                <a:pos x="T4" y="T5"/>
              </a:cxn>
            </a:cxnLst>
            <a:rect l="T9" t="T10" r="T11" b="T12"/>
            <a:pathLst>
              <a:path w="1336" h="888">
                <a:moveTo>
                  <a:pt x="0" y="600"/>
                </a:moveTo>
                <a:lnTo>
                  <a:pt x="312" y="888"/>
                </a:lnTo>
                <a:lnTo>
                  <a:pt x="1336" y="0"/>
                </a:lnTo>
              </a:path>
            </a:pathLst>
          </a:custGeom>
          <a:noFill/>
          <a:ln w="133350">
            <a:solidFill>
              <a:srgbClr val="00FF00"/>
            </a:solidFill>
            <a:round/>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2400" b="0" i="0" u="none" strike="noStrike" kern="1200" cap="none" spc="0" normalizeH="0" baseline="0" noProof="0">
              <a:ln>
                <a:noFill/>
              </a:ln>
              <a:solidFill>
                <a:srgbClr val="000000"/>
              </a:solidFill>
              <a:effectLst/>
              <a:uLnTx/>
              <a:uFillTx/>
              <a:latin typeface="Times New Roman" pitchFamily="18" charset="0"/>
              <a:ea typeface="+mn-ea"/>
              <a:cs typeface="+mn-cs"/>
            </a:endParaRPr>
          </a:p>
        </p:txBody>
      </p:sp>
      <p:pic>
        <p:nvPicPr>
          <p:cNvPr id="8" name="Picture 7"/>
          <p:cNvPicPr>
            <a:picLocks noChangeAspect="1"/>
          </p:cNvPicPr>
          <p:nvPr/>
        </p:nvPicPr>
        <p:blipFill rotWithShape="1">
          <a:blip r:embed="rId4" cstate="email"/>
          <a:srcRect/>
          <a:stretch/>
        </p:blipFill>
        <p:spPr>
          <a:xfrm>
            <a:off x="7821042" y="4876800"/>
            <a:ext cx="1170556" cy="933162"/>
          </a:xfrm>
          <a:prstGeom prst="rect">
            <a:avLst/>
          </a:prstGeom>
        </p:spPr>
      </p:pic>
      <p:pic>
        <p:nvPicPr>
          <p:cNvPr id="15" name="Picture 14"/>
          <p:cNvPicPr>
            <a:picLocks noChangeAspect="1"/>
          </p:cNvPicPr>
          <p:nvPr/>
        </p:nvPicPr>
        <p:blipFill>
          <a:blip r:embed="rId5" cstate="email"/>
          <a:stretch>
            <a:fillRect/>
          </a:stretch>
        </p:blipFill>
        <p:spPr>
          <a:xfrm>
            <a:off x="5557370" y="1057045"/>
            <a:ext cx="3434229" cy="2371955"/>
          </a:xfrm>
          <a:prstGeom prst="rect">
            <a:avLst/>
          </a:prstGeom>
        </p:spPr>
      </p:pic>
      <p:grpSp>
        <p:nvGrpSpPr>
          <p:cNvPr id="24" name="Group 23"/>
          <p:cNvGrpSpPr>
            <a:grpSpLocks/>
          </p:cNvGrpSpPr>
          <p:nvPr/>
        </p:nvGrpSpPr>
        <p:grpSpPr bwMode="auto">
          <a:xfrm>
            <a:off x="8549999" y="2731221"/>
            <a:ext cx="336550" cy="544513"/>
            <a:chOff x="3504" y="544"/>
            <a:chExt cx="2287" cy="1855"/>
          </a:xfrm>
        </p:grpSpPr>
        <p:sp>
          <p:nvSpPr>
            <p:cNvPr id="25" name="Line 129"/>
            <p:cNvSpPr>
              <a:spLocks noChangeShapeType="1"/>
            </p:cNvSpPr>
            <p:nvPr/>
          </p:nvSpPr>
          <p:spPr bwMode="auto">
            <a:xfrm>
              <a:off x="3504" y="568"/>
              <a:ext cx="2287" cy="1831"/>
            </a:xfrm>
            <a:prstGeom prst="line">
              <a:avLst/>
            </a:prstGeom>
            <a:noFill/>
            <a:ln w="133350">
              <a:solidFill>
                <a:srgbClr val="FF0000"/>
              </a:solidFill>
              <a:round/>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2400" b="0" i="0" u="none" strike="noStrike" kern="1200" cap="none" spc="0" normalizeH="0" baseline="0" noProof="0">
                <a:ln>
                  <a:noFill/>
                </a:ln>
                <a:solidFill>
                  <a:srgbClr val="000000"/>
                </a:solidFill>
                <a:effectLst/>
                <a:uLnTx/>
                <a:uFillTx/>
                <a:latin typeface="Times New Roman" pitchFamily="18" charset="0"/>
                <a:ea typeface="+mn-ea"/>
                <a:cs typeface="+mn-cs"/>
              </a:endParaRPr>
            </a:p>
          </p:txBody>
        </p:sp>
        <p:sp>
          <p:nvSpPr>
            <p:cNvPr id="26" name="Line 130"/>
            <p:cNvSpPr>
              <a:spLocks noChangeShapeType="1"/>
            </p:cNvSpPr>
            <p:nvPr/>
          </p:nvSpPr>
          <p:spPr bwMode="auto">
            <a:xfrm flipV="1">
              <a:off x="3528" y="544"/>
              <a:ext cx="2144" cy="1807"/>
            </a:xfrm>
            <a:prstGeom prst="line">
              <a:avLst/>
            </a:prstGeom>
            <a:noFill/>
            <a:ln w="133350">
              <a:solidFill>
                <a:srgbClr val="FF0000"/>
              </a:solidFill>
              <a:round/>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2400" b="0" i="0" u="none" strike="noStrike" kern="1200" cap="none" spc="0" normalizeH="0" baseline="0" noProof="0">
                <a:ln>
                  <a:noFill/>
                </a:ln>
                <a:solidFill>
                  <a:srgbClr val="000000"/>
                </a:solidFill>
                <a:effectLst/>
                <a:uLnTx/>
                <a:uFillTx/>
                <a:latin typeface="Times New Roman" pitchFamily="18" charset="0"/>
                <a:ea typeface="+mn-ea"/>
                <a:cs typeface="+mn-cs"/>
              </a:endParaRPr>
            </a:p>
          </p:txBody>
        </p:sp>
      </p:grpSp>
      <p:sp>
        <p:nvSpPr>
          <p:cNvPr id="2" name="TextBox 1"/>
          <p:cNvSpPr txBox="1"/>
          <p:nvPr/>
        </p:nvSpPr>
        <p:spPr>
          <a:xfrm>
            <a:off x="5557370" y="5910590"/>
            <a:ext cx="3434228" cy="261610"/>
          </a:xfrm>
          <a:prstGeom prst="rect">
            <a:avLst/>
          </a:prstGeom>
          <a:noFill/>
          <a:ln>
            <a:solidFill>
              <a:schemeClr val="tx1"/>
            </a:solidFill>
          </a:ln>
        </p:spPr>
        <p:txBody>
          <a:bodyPr wrap="square" rtlCol="0">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100" b="0" i="0" u="none" strike="noStrike" kern="1200" cap="none" spc="0" normalizeH="0" baseline="0" noProof="0" dirty="0" smtClean="0">
                <a:ln>
                  <a:noFill/>
                </a:ln>
                <a:solidFill>
                  <a:srgbClr val="000000"/>
                </a:solidFill>
                <a:effectLst>
                  <a:outerShdw blurRad="38100" dist="38100" dir="2700000" algn="tl">
                    <a:srgbClr val="000000">
                      <a:alpha val="43137"/>
                    </a:srgbClr>
                  </a:outerShdw>
                </a:effectLst>
                <a:uLnTx/>
                <a:uFillTx/>
                <a:latin typeface="Arial"/>
                <a:ea typeface="+mn-ea"/>
                <a:cs typeface="+mn-cs"/>
              </a:rPr>
              <a:t>Pre-fabricated fixture for installing mousehole pipe</a:t>
            </a:r>
            <a:endParaRPr kumimoji="0" lang="en-US" sz="1100" b="0" i="0" u="none" strike="noStrike" kern="1200" cap="none" spc="0" normalizeH="0" baseline="0" noProof="0" dirty="0">
              <a:ln>
                <a:noFill/>
              </a:ln>
              <a:solidFill>
                <a:srgbClr val="000000"/>
              </a:solidFill>
              <a:effectLst>
                <a:outerShdw blurRad="38100" dist="38100" dir="2700000" algn="tl">
                  <a:srgbClr val="000000">
                    <a:alpha val="43137"/>
                  </a:srgbClr>
                </a:outerShdw>
              </a:effectLst>
              <a:uLnTx/>
              <a:uFillTx/>
              <a:latin typeface="Arial"/>
              <a:ea typeface="+mn-ea"/>
              <a:cs typeface="+mn-cs"/>
            </a:endParaRPr>
          </a:p>
        </p:txBody>
      </p:sp>
      <p:sp>
        <p:nvSpPr>
          <p:cNvPr id="21" name="Can 20"/>
          <p:cNvSpPr/>
          <p:nvPr/>
        </p:nvSpPr>
        <p:spPr bwMode="auto">
          <a:xfrm>
            <a:off x="8357680" y="4343400"/>
            <a:ext cx="252920" cy="838200"/>
          </a:xfrm>
          <a:prstGeom prst="can">
            <a:avLst/>
          </a:prstGeom>
          <a:solidFill>
            <a:schemeClr val="bg2"/>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2400" b="0" i="0" u="none" strike="noStrike" kern="1200" cap="none" spc="0" normalizeH="0" baseline="0" noProof="0" smtClean="0">
              <a:ln>
                <a:noFill/>
              </a:ln>
              <a:solidFill>
                <a:srgbClr val="000000"/>
              </a:solidFill>
              <a:effectLst/>
              <a:uLnTx/>
              <a:uFillTx/>
              <a:latin typeface="Times New Roman" pitchFamily="18" charset="0"/>
              <a:ea typeface="+mn-ea"/>
              <a:cs typeface="+mn-cs"/>
            </a:endParaRPr>
          </a:p>
        </p:txBody>
      </p:sp>
    </p:spTree>
    <p:extLst>
      <p:ext uri="{BB962C8B-B14F-4D97-AF65-F5344CB8AC3E}">
        <p14:creationId xmlns:p14="http://schemas.microsoft.com/office/powerpoint/2010/main" val="1287010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ext Box 2"/>
          <p:cNvSpPr txBox="1">
            <a:spLocks noChangeArrowheads="1"/>
          </p:cNvSpPr>
          <p:nvPr/>
        </p:nvSpPr>
        <p:spPr bwMode="auto">
          <a:xfrm>
            <a:off x="152400" y="1125538"/>
            <a:ext cx="8763000" cy="3293209"/>
          </a:xfrm>
          <a:prstGeom prst="rect">
            <a:avLst/>
          </a:prstGeom>
          <a:noFill/>
          <a:ln w="19050">
            <a:noFill/>
            <a:miter lim="800000"/>
            <a:headEnd/>
            <a:tailEnd/>
          </a:ln>
        </p:spPr>
        <p:txBody>
          <a:bodyPr wrap="square">
            <a:spAutoFit/>
          </a:bodyPr>
          <a:lstStyle/>
          <a:p>
            <a:pPr marL="0" marR="0" lvl="0" indent="0" algn="just" defTabSz="914400" rtl="0" eaLnBrk="1" fontAlgn="base" latinLnBrk="0" hangingPunct="1">
              <a:lnSpc>
                <a:spcPct val="100000"/>
              </a:lnSpc>
              <a:spcBef>
                <a:spcPct val="50000"/>
              </a:spcBef>
              <a:spcAft>
                <a:spcPct val="0"/>
              </a:spcAft>
              <a:buClrTx/>
              <a:buSzTx/>
              <a:buFontTx/>
              <a:buNone/>
              <a:tabLst/>
              <a:defRPr/>
            </a:pPr>
            <a:endParaRPr kumimoji="0" lang="en-US" sz="600" b="0" i="0" u="none" strike="noStrike" kern="1200" cap="none" spc="0" normalizeH="0" baseline="0" noProof="0" dirty="0">
              <a:ln>
                <a:noFill/>
              </a:ln>
              <a:solidFill>
                <a:srgbClr val="000000"/>
              </a:solidFill>
              <a:effectLst/>
              <a:uLnTx/>
              <a:uFillTx/>
              <a:latin typeface="Arial" charset="0"/>
              <a:ea typeface="+mn-ea"/>
              <a:cs typeface="+mn-cs"/>
            </a:endParaRPr>
          </a:p>
          <a:p>
            <a:pPr marL="173038" marR="0" lvl="0" indent="-173038" algn="l" defTabSz="914400" rtl="0" eaLnBrk="1" fontAlgn="base" latinLnBrk="0" hangingPunct="1">
              <a:lnSpc>
                <a:spcPct val="100000"/>
              </a:lnSpc>
              <a:spcBef>
                <a:spcPct val="0"/>
              </a:spcBef>
              <a:spcAft>
                <a:spcPct val="0"/>
              </a:spcAft>
              <a:buClrTx/>
              <a:buSzTx/>
              <a:buFontTx/>
              <a:buNone/>
              <a:tabLst/>
              <a:defRPr/>
            </a:pPr>
            <a:endParaRPr kumimoji="0" lang="en-US" sz="600" b="0" i="0" u="none" strike="noStrike" kern="1200" cap="none" spc="0" normalizeH="0" baseline="0" noProof="0" dirty="0">
              <a:ln>
                <a:noFill/>
              </a:ln>
              <a:solidFill>
                <a:srgbClr val="000000"/>
              </a:solidFill>
              <a:effectLst/>
              <a:uLnTx/>
              <a:uFillTx/>
              <a:latin typeface="Arial" charset="0"/>
              <a:ea typeface="+mn-ea"/>
              <a:cs typeface="+mn-cs"/>
            </a:endParaRPr>
          </a:p>
          <a:p>
            <a:pPr marL="342900" marR="0" lvl="0" indent="-342900" algn="l" defTabSz="914400" rtl="0" eaLnBrk="1" fontAlgn="base" latinLnBrk="0" hangingPunct="1">
              <a:lnSpc>
                <a:spcPct val="100000"/>
              </a:lnSpc>
              <a:spcBef>
                <a:spcPct val="0"/>
              </a:spcBef>
              <a:spcAft>
                <a:spcPct val="0"/>
              </a:spcAft>
              <a:buClrTx/>
              <a:buSzTx/>
              <a:buFontTx/>
              <a:buNone/>
              <a:tabLst/>
              <a:defRPr/>
            </a:pPr>
            <a:r>
              <a:rPr kumimoji="0" lang="en-US" sz="1600" b="1" i="0" u="none" strike="noStrike" kern="1200" cap="none" spc="0" normalizeH="0" baseline="0" noProof="0" dirty="0">
                <a:ln>
                  <a:noFill/>
                </a:ln>
                <a:solidFill>
                  <a:srgbClr val="FF0000"/>
                </a:solidFill>
                <a:effectLst/>
                <a:uLnTx/>
                <a:uFillTx/>
                <a:latin typeface="Tahoma" pitchFamily="34" charset="0"/>
                <a:ea typeface="+mn-ea"/>
                <a:cs typeface="+mn-cs"/>
              </a:rPr>
              <a:t>As a learning from this incident </a:t>
            </a:r>
            <a:r>
              <a:rPr kumimoji="0" lang="en-US" sz="1600" b="1" i="0" u="none" strike="noStrike" kern="1200" cap="none" spc="0" normalizeH="0" baseline="0" noProof="0" dirty="0" smtClean="0">
                <a:ln>
                  <a:noFill/>
                </a:ln>
                <a:solidFill>
                  <a:srgbClr val="FF0000"/>
                </a:solidFill>
                <a:effectLst/>
                <a:uLnTx/>
                <a:uFillTx/>
                <a:latin typeface="Tahoma" pitchFamily="34" charset="0"/>
                <a:ea typeface="+mn-ea"/>
                <a:cs typeface="+mn-cs"/>
              </a:rPr>
              <a:t>and to </a:t>
            </a:r>
            <a:r>
              <a:rPr kumimoji="0" lang="en-US" sz="1600" b="1" i="0" u="none" strike="noStrike" kern="1200" cap="none" spc="0" normalizeH="0" baseline="0" noProof="0" dirty="0">
                <a:ln>
                  <a:noFill/>
                </a:ln>
                <a:solidFill>
                  <a:srgbClr val="FF0000"/>
                </a:solidFill>
                <a:effectLst/>
                <a:uLnTx/>
                <a:uFillTx/>
                <a:latin typeface="Tahoma" pitchFamily="34" charset="0"/>
                <a:ea typeface="+mn-ea"/>
                <a:cs typeface="+mn-cs"/>
              </a:rPr>
              <a:t>ensure continual improvement all contract</a:t>
            </a:r>
          </a:p>
          <a:p>
            <a:pPr marL="342900" marR="0" lvl="0" indent="-342900" algn="l" defTabSz="914400" rtl="0" eaLnBrk="1" fontAlgn="base" latinLnBrk="0" hangingPunct="1">
              <a:lnSpc>
                <a:spcPct val="100000"/>
              </a:lnSpc>
              <a:spcBef>
                <a:spcPct val="0"/>
              </a:spcBef>
              <a:spcAft>
                <a:spcPct val="0"/>
              </a:spcAft>
              <a:buClrTx/>
              <a:buSzTx/>
              <a:buFontTx/>
              <a:buNone/>
              <a:tabLst/>
              <a:defRPr/>
            </a:pPr>
            <a:r>
              <a:rPr kumimoji="0" lang="en-US" sz="1600" b="1" i="0" u="none" strike="noStrike" kern="1200" cap="none" spc="0" normalizeH="0" baseline="0" noProof="0" dirty="0">
                <a:ln>
                  <a:noFill/>
                </a:ln>
                <a:solidFill>
                  <a:srgbClr val="FF0000"/>
                </a:solidFill>
                <a:effectLst/>
                <a:uLnTx/>
                <a:uFillTx/>
                <a:latin typeface="Tahoma" pitchFamily="34" charset="0"/>
                <a:ea typeface="+mn-ea"/>
                <a:cs typeface="+mn-cs"/>
              </a:rPr>
              <a:t>managers must review their HSE HEMP against the questions asked below        </a:t>
            </a:r>
          </a:p>
          <a:p>
            <a:pPr marL="342900" marR="0" lvl="0" indent="-342900" algn="l" defTabSz="914400" rtl="0" eaLnBrk="1" fontAlgn="base" latinLnBrk="0" hangingPunct="1">
              <a:lnSpc>
                <a:spcPct val="100000"/>
              </a:lnSpc>
              <a:spcBef>
                <a:spcPct val="0"/>
              </a:spcBef>
              <a:spcAft>
                <a:spcPct val="0"/>
              </a:spcAft>
              <a:buClrTx/>
              <a:buSzTx/>
              <a:buFontTx/>
              <a:buNone/>
              <a:tabLst/>
              <a:defRPr/>
            </a:pPr>
            <a:endParaRPr kumimoji="0" lang="en-US" sz="1600" b="1" i="0" u="none" strike="noStrike" kern="1200" cap="none" spc="0" normalizeH="0" baseline="0" noProof="0" dirty="0">
              <a:ln>
                <a:noFill/>
              </a:ln>
              <a:solidFill>
                <a:srgbClr val="FF0000"/>
              </a:solidFill>
              <a:effectLst/>
              <a:uLnTx/>
              <a:uFillTx/>
              <a:latin typeface="Tahoma" pitchFamily="34" charset="0"/>
              <a:ea typeface="+mn-ea"/>
              <a:cs typeface="+mn-cs"/>
            </a:endParaRPr>
          </a:p>
          <a:p>
            <a:pPr marL="342900" marR="0" lvl="0" indent="-342900" algn="l" defTabSz="914400" rtl="0" eaLnBrk="1" fontAlgn="base" latinLnBrk="0" hangingPunct="1">
              <a:lnSpc>
                <a:spcPct val="100000"/>
              </a:lnSpc>
              <a:spcBef>
                <a:spcPct val="0"/>
              </a:spcBef>
              <a:spcAft>
                <a:spcPct val="0"/>
              </a:spcAft>
              <a:buClrTx/>
              <a:buSzTx/>
              <a:buFontTx/>
              <a:buNone/>
              <a:tabLst/>
              <a:defRPr/>
            </a:pPr>
            <a:r>
              <a:rPr kumimoji="0" lang="en-US" sz="1600" b="1" i="0" u="none" strike="noStrike" kern="1200" cap="none" spc="0" normalizeH="0" baseline="0" noProof="0" dirty="0">
                <a:ln>
                  <a:noFill/>
                </a:ln>
                <a:solidFill>
                  <a:srgbClr val="0000FF"/>
                </a:solidFill>
                <a:effectLst/>
                <a:uLnTx/>
                <a:uFillTx/>
                <a:latin typeface="Tahoma" pitchFamily="34" charset="0"/>
                <a:ea typeface="+mn-ea"/>
                <a:cs typeface="+mn-cs"/>
              </a:rPr>
              <a:t>Confirm the following:</a:t>
            </a:r>
            <a:endParaRPr kumimoji="0" lang="en-US" sz="1600" b="0" i="0" u="none" strike="noStrike" kern="1200" cap="none" spc="0" normalizeH="0" baseline="0" noProof="0" dirty="0">
              <a:ln>
                <a:noFill/>
              </a:ln>
              <a:solidFill>
                <a:srgbClr val="0000FF"/>
              </a:solidFill>
              <a:effectLst/>
              <a:uLnTx/>
              <a:uFillTx/>
              <a:latin typeface="Tahoma" pitchFamily="34" charset="0"/>
              <a:ea typeface="+mn-ea"/>
              <a:cs typeface="+mn-cs"/>
            </a:endParaRPr>
          </a:p>
          <a:p>
            <a:pPr marL="342900" marR="0" lvl="0" indent="-342900" algn="l" defTabSz="914400" rtl="0" eaLnBrk="1" fontAlgn="base" latinLnBrk="0" hangingPunct="1">
              <a:lnSpc>
                <a:spcPct val="100000"/>
              </a:lnSpc>
              <a:spcBef>
                <a:spcPct val="0"/>
              </a:spcBef>
              <a:spcAft>
                <a:spcPct val="0"/>
              </a:spcAft>
              <a:buClrTx/>
              <a:buSzTx/>
              <a:buFontTx/>
              <a:buNone/>
              <a:tabLst/>
              <a:defRPr/>
            </a:pPr>
            <a:endParaRPr kumimoji="0" lang="en-US" sz="1400" b="0" i="0" u="none" strike="noStrike" kern="1200" cap="none" spc="0" normalizeH="0" baseline="0" noProof="0" dirty="0">
              <a:ln>
                <a:noFill/>
              </a:ln>
              <a:solidFill>
                <a:srgbClr val="000000"/>
              </a:solidFill>
              <a:effectLst/>
              <a:uLnTx/>
              <a:uFillTx/>
              <a:latin typeface="Arial" charset="0"/>
              <a:ea typeface="+mn-ea"/>
              <a:cs typeface="+mn-cs"/>
            </a:endParaRPr>
          </a:p>
          <a:p>
            <a:pPr marL="342900" marR="0" lvl="0" indent="-342900" algn="l" defTabSz="914400" rtl="0" eaLnBrk="1" fontAlgn="base" latinLnBrk="0" hangingPunct="1">
              <a:lnSpc>
                <a:spcPct val="100000"/>
              </a:lnSpc>
              <a:spcBef>
                <a:spcPct val="0"/>
              </a:spcBef>
              <a:spcAft>
                <a:spcPct val="0"/>
              </a:spcAft>
              <a:buClrTx/>
              <a:buSzTx/>
              <a:buFont typeface="+mj-lt"/>
              <a:buAutoNum type="arabicPeriod"/>
              <a:tabLst/>
              <a:defRPr/>
            </a:pPr>
            <a:r>
              <a:rPr kumimoji="0" lang="en-US" sz="1400" b="0" i="0" u="none" strike="noStrike" kern="1200" cap="none" spc="0" normalizeH="0" baseline="0" noProof="0" dirty="0">
                <a:ln>
                  <a:noFill/>
                </a:ln>
                <a:solidFill>
                  <a:srgbClr val="0033CC"/>
                </a:solidFill>
                <a:effectLst/>
                <a:uLnTx/>
                <a:uFillTx/>
                <a:latin typeface="Calibri" panose="020F0502020204030204" pitchFamily="34" charset="0"/>
                <a:ea typeface="+mn-ea"/>
                <a:cs typeface="+mn-cs"/>
                <a:sym typeface="Wingdings" pitchFamily="2" charset="2"/>
              </a:rPr>
              <a:t>Do you ensure you follow the procedures? </a:t>
            </a:r>
          </a:p>
          <a:p>
            <a:pPr marL="342900" marR="0" lvl="0" indent="-342900" algn="l" defTabSz="914400" rtl="0" eaLnBrk="1" fontAlgn="base" latinLnBrk="0" hangingPunct="1">
              <a:lnSpc>
                <a:spcPct val="100000"/>
              </a:lnSpc>
              <a:spcBef>
                <a:spcPct val="0"/>
              </a:spcBef>
              <a:spcAft>
                <a:spcPct val="0"/>
              </a:spcAft>
              <a:buClrTx/>
              <a:buSzTx/>
              <a:buFont typeface="+mj-lt"/>
              <a:buAutoNum type="arabicPeriod"/>
              <a:tabLst/>
              <a:defRPr/>
            </a:pPr>
            <a:r>
              <a:rPr kumimoji="0" lang="en-US" sz="1400" b="0" i="0" u="none" strike="noStrike" kern="1200" cap="none" spc="0" normalizeH="0" baseline="0" noProof="0" dirty="0">
                <a:ln>
                  <a:noFill/>
                </a:ln>
                <a:solidFill>
                  <a:srgbClr val="0033CC"/>
                </a:solidFill>
                <a:effectLst/>
                <a:uLnTx/>
                <a:uFillTx/>
                <a:latin typeface="Calibri" panose="020F0502020204030204" pitchFamily="34" charset="0"/>
                <a:ea typeface="+mn-ea"/>
                <a:cs typeface="+mn-cs"/>
                <a:sym typeface="Wingdings" pitchFamily="2" charset="2"/>
              </a:rPr>
              <a:t>Do you ensure you identify all hazards before commencing the activity? </a:t>
            </a:r>
          </a:p>
          <a:p>
            <a:pPr marL="342900" marR="0" lvl="0" indent="-342900" algn="l" defTabSz="914400" rtl="0" eaLnBrk="1" fontAlgn="base" latinLnBrk="0" hangingPunct="1">
              <a:lnSpc>
                <a:spcPct val="100000"/>
              </a:lnSpc>
              <a:spcBef>
                <a:spcPct val="0"/>
              </a:spcBef>
              <a:spcAft>
                <a:spcPct val="0"/>
              </a:spcAft>
              <a:buClrTx/>
              <a:buSzTx/>
              <a:buFont typeface="+mj-lt"/>
              <a:buAutoNum type="arabicPeriod"/>
              <a:tabLst/>
              <a:defRPr/>
            </a:pPr>
            <a:r>
              <a:rPr kumimoji="0" lang="en-US" sz="1400" b="0" i="0" u="none" strike="noStrike" kern="1200" cap="none" spc="0" normalizeH="0" baseline="0" noProof="0" dirty="0">
                <a:ln>
                  <a:noFill/>
                </a:ln>
                <a:solidFill>
                  <a:srgbClr val="0033CC"/>
                </a:solidFill>
                <a:effectLst/>
                <a:uLnTx/>
                <a:uFillTx/>
                <a:latin typeface="Calibri" panose="020F0502020204030204" pitchFamily="34" charset="0"/>
                <a:ea typeface="+mn-ea"/>
                <a:cs typeface="+mn-cs"/>
                <a:sym typeface="Wingdings" pitchFamily="2" charset="2"/>
              </a:rPr>
              <a:t>Do you ensure you are in a safe position while performing manual </a:t>
            </a:r>
            <a:r>
              <a:rPr kumimoji="0" lang="en-US" sz="1400" b="0" i="0" u="none" strike="noStrike" kern="1200" cap="none" spc="0" normalizeH="0" baseline="0" noProof="0" dirty="0" smtClean="0">
                <a:ln>
                  <a:noFill/>
                </a:ln>
                <a:solidFill>
                  <a:srgbClr val="0033CC"/>
                </a:solidFill>
                <a:effectLst/>
                <a:uLnTx/>
                <a:uFillTx/>
                <a:latin typeface="Calibri" panose="020F0502020204030204" pitchFamily="34" charset="0"/>
                <a:ea typeface="+mn-ea"/>
                <a:cs typeface="+mn-cs"/>
                <a:sym typeface="Wingdings" pitchFamily="2" charset="2"/>
              </a:rPr>
              <a:t>tasks? </a:t>
            </a:r>
            <a:endParaRPr kumimoji="0" lang="en-US" sz="1400" b="0" i="0" u="none" strike="noStrike" kern="1200" cap="none" spc="0" normalizeH="0" baseline="0" noProof="0" dirty="0">
              <a:ln>
                <a:noFill/>
              </a:ln>
              <a:solidFill>
                <a:srgbClr val="0033CC"/>
              </a:solidFill>
              <a:effectLst/>
              <a:uLnTx/>
              <a:uFillTx/>
              <a:latin typeface="Calibri" panose="020F0502020204030204" pitchFamily="34" charset="0"/>
              <a:ea typeface="+mn-ea"/>
              <a:cs typeface="+mn-cs"/>
              <a:sym typeface="Wingdings" pitchFamily="2" charset="2"/>
            </a:endParaRPr>
          </a:p>
          <a:p>
            <a:pPr marL="342900" marR="0" lvl="0" indent="-342900" algn="l" defTabSz="914400" rtl="0" eaLnBrk="1" fontAlgn="base" latinLnBrk="0" hangingPunct="1">
              <a:lnSpc>
                <a:spcPct val="100000"/>
              </a:lnSpc>
              <a:spcBef>
                <a:spcPct val="0"/>
              </a:spcBef>
              <a:spcAft>
                <a:spcPct val="0"/>
              </a:spcAft>
              <a:buClrTx/>
              <a:buSzTx/>
              <a:buFont typeface="+mj-lt"/>
              <a:buAutoNum type="arabicPeriod"/>
              <a:tabLst/>
              <a:defRPr/>
            </a:pPr>
            <a:r>
              <a:rPr kumimoji="0" lang="en-US" sz="1400" b="0" i="0" u="none" strike="noStrike" kern="1200" cap="none" spc="0" normalizeH="0" baseline="0" noProof="0" dirty="0" smtClean="0">
                <a:ln>
                  <a:noFill/>
                </a:ln>
                <a:solidFill>
                  <a:srgbClr val="0033CC"/>
                </a:solidFill>
                <a:effectLst/>
                <a:uLnTx/>
                <a:uFillTx/>
                <a:latin typeface="Calibri" panose="020F0502020204030204" pitchFamily="34" charset="0"/>
                <a:ea typeface="+mn-ea"/>
                <a:cs typeface="+mn-cs"/>
                <a:sym typeface="Wingdings" pitchFamily="2" charset="2"/>
              </a:rPr>
              <a:t>Do you ensure that learnings </a:t>
            </a:r>
            <a:r>
              <a:rPr kumimoji="0" lang="en-US" sz="1400" b="0" i="0" u="none" strike="noStrike" kern="1200" cap="none" spc="0" normalizeH="0" baseline="0" noProof="0" dirty="0">
                <a:ln>
                  <a:noFill/>
                </a:ln>
                <a:solidFill>
                  <a:srgbClr val="0033CC"/>
                </a:solidFill>
                <a:effectLst/>
                <a:uLnTx/>
                <a:uFillTx/>
                <a:latin typeface="Calibri" panose="020F0502020204030204" pitchFamily="34" charset="0"/>
                <a:ea typeface="+mn-ea"/>
                <a:cs typeface="+mn-cs"/>
                <a:sym typeface="Wingdings" pitchFamily="2" charset="2"/>
              </a:rPr>
              <a:t>from incidents </a:t>
            </a:r>
            <a:r>
              <a:rPr kumimoji="0" lang="en-US" sz="1400" b="0" i="0" u="none" strike="noStrike" kern="1200" cap="none" spc="0" normalizeH="0" baseline="0" noProof="0" dirty="0" smtClean="0">
                <a:ln>
                  <a:noFill/>
                </a:ln>
                <a:solidFill>
                  <a:srgbClr val="0033CC"/>
                </a:solidFill>
                <a:effectLst/>
                <a:uLnTx/>
                <a:uFillTx/>
                <a:latin typeface="Calibri" panose="020F0502020204030204" pitchFamily="34" charset="0"/>
                <a:ea typeface="+mn-ea"/>
                <a:cs typeface="+mn-cs"/>
                <a:sym typeface="Wingdings" pitchFamily="2" charset="2"/>
              </a:rPr>
              <a:t>is implemented </a:t>
            </a:r>
            <a:r>
              <a:rPr kumimoji="0" lang="en-US" sz="1400" b="0" i="0" u="none" strike="noStrike" kern="1200" cap="none" spc="0" normalizeH="0" baseline="0" noProof="0" dirty="0">
                <a:ln>
                  <a:noFill/>
                </a:ln>
                <a:solidFill>
                  <a:srgbClr val="0033CC"/>
                </a:solidFill>
                <a:effectLst/>
                <a:uLnTx/>
                <a:uFillTx/>
                <a:latin typeface="Calibri" panose="020F0502020204030204" pitchFamily="34" charset="0"/>
                <a:ea typeface="+mn-ea"/>
                <a:cs typeface="+mn-cs"/>
                <a:sym typeface="Wingdings" pitchFamily="2" charset="2"/>
              </a:rPr>
              <a:t>effectively and its effectiveness monitored? </a:t>
            </a:r>
          </a:p>
          <a:p>
            <a:pPr marL="342900" marR="0" lvl="0" indent="-342900" algn="l" defTabSz="914400" rtl="0" eaLnBrk="1" fontAlgn="base" latinLnBrk="0" hangingPunct="1">
              <a:lnSpc>
                <a:spcPct val="100000"/>
              </a:lnSpc>
              <a:spcBef>
                <a:spcPct val="0"/>
              </a:spcBef>
              <a:spcAft>
                <a:spcPct val="0"/>
              </a:spcAft>
              <a:buClrTx/>
              <a:buSzTx/>
              <a:buFont typeface="+mj-lt"/>
              <a:buAutoNum type="arabicPeriod"/>
              <a:tabLst/>
              <a:defRPr/>
            </a:pPr>
            <a:r>
              <a:rPr kumimoji="0" lang="en-US" sz="1400" b="0" i="0" u="none" strike="noStrike" kern="1200" cap="none" spc="0" normalizeH="0" baseline="0" noProof="0" dirty="0">
                <a:ln>
                  <a:noFill/>
                </a:ln>
                <a:solidFill>
                  <a:srgbClr val="0033CC"/>
                </a:solidFill>
                <a:effectLst/>
                <a:uLnTx/>
                <a:uFillTx/>
                <a:latin typeface="Calibri" panose="020F0502020204030204" pitchFamily="34" charset="0"/>
                <a:ea typeface="+mn-ea"/>
                <a:cs typeface="+mn-cs"/>
                <a:sym typeface="Wingdings" pitchFamily="2" charset="2"/>
              </a:rPr>
              <a:t>Do you ensure you have suitable and adequate work procedures in place for safe execution of task?</a:t>
            </a:r>
          </a:p>
          <a:p>
            <a:pPr marL="342900" marR="0" lvl="0" indent="-342900" algn="l" defTabSz="914400" rtl="0" eaLnBrk="1" fontAlgn="base" latinLnBrk="0" hangingPunct="1">
              <a:lnSpc>
                <a:spcPct val="100000"/>
              </a:lnSpc>
              <a:spcBef>
                <a:spcPct val="0"/>
              </a:spcBef>
              <a:spcAft>
                <a:spcPct val="0"/>
              </a:spcAft>
              <a:buClrTx/>
              <a:buSzTx/>
              <a:buFont typeface="+mj-lt"/>
              <a:buAutoNum type="arabicPeriod"/>
              <a:tabLst/>
              <a:defRPr/>
            </a:pPr>
            <a:r>
              <a:rPr kumimoji="0" lang="en-US" sz="1400" b="0" i="0" u="none" strike="noStrike" kern="1200" cap="none" spc="0" normalizeH="0" baseline="0" noProof="0" dirty="0">
                <a:ln>
                  <a:noFill/>
                </a:ln>
                <a:solidFill>
                  <a:srgbClr val="0033CC"/>
                </a:solidFill>
                <a:effectLst/>
                <a:uLnTx/>
                <a:uFillTx/>
                <a:latin typeface="Calibri" panose="020F0502020204030204" pitchFamily="34" charset="0"/>
                <a:ea typeface="+mn-ea"/>
                <a:cs typeface="+mn-cs"/>
                <a:sym typeface="Wingdings" pitchFamily="2" charset="2"/>
              </a:rPr>
              <a:t>Do you ensure timely revision of safe work procedures?</a:t>
            </a:r>
          </a:p>
          <a:p>
            <a:pPr marL="342900" marR="0" lvl="0" indent="-342900" algn="l" defTabSz="914400" rtl="0" eaLnBrk="1" fontAlgn="base" latinLnBrk="0" hangingPunct="1">
              <a:lnSpc>
                <a:spcPct val="100000"/>
              </a:lnSpc>
              <a:spcBef>
                <a:spcPct val="0"/>
              </a:spcBef>
              <a:spcAft>
                <a:spcPct val="0"/>
              </a:spcAft>
              <a:buClrTx/>
              <a:buSzTx/>
              <a:buFont typeface="+mj-lt"/>
              <a:buAutoNum type="arabicPeriod"/>
              <a:tabLst/>
              <a:defRPr/>
            </a:pPr>
            <a:endParaRPr kumimoji="0" lang="en-US" sz="1400" b="0" i="0" u="none" strike="noStrike" kern="1200" cap="none" spc="0" normalizeH="0" baseline="0" noProof="0" dirty="0">
              <a:ln>
                <a:noFill/>
              </a:ln>
              <a:solidFill>
                <a:srgbClr val="0033CC"/>
              </a:solidFill>
              <a:effectLst/>
              <a:uLnTx/>
              <a:uFillTx/>
              <a:latin typeface="Arial"/>
              <a:ea typeface="+mn-ea"/>
              <a:cs typeface="+mn-cs"/>
              <a:sym typeface="Wingdings" pitchFamily="2" charset="2"/>
            </a:endParaRPr>
          </a:p>
          <a:p>
            <a:pPr marL="342900" marR="0" lvl="0" indent="-342900" algn="l" defTabSz="914400" rtl="0" eaLnBrk="1" fontAlgn="base" latinLnBrk="0" hangingPunct="1">
              <a:lnSpc>
                <a:spcPct val="100000"/>
              </a:lnSpc>
              <a:spcBef>
                <a:spcPct val="0"/>
              </a:spcBef>
              <a:spcAft>
                <a:spcPct val="0"/>
              </a:spcAft>
              <a:buClrTx/>
              <a:buSzTx/>
              <a:buFontTx/>
              <a:buNone/>
              <a:tabLst/>
              <a:defRPr/>
            </a:pPr>
            <a:endParaRPr kumimoji="0" lang="en-US" sz="1000" b="0" i="1" u="none" strike="noStrike" kern="1200" cap="none" spc="0" normalizeH="0" baseline="0" noProof="0" dirty="0">
              <a:ln>
                <a:noFill/>
              </a:ln>
              <a:solidFill>
                <a:srgbClr val="0033CC"/>
              </a:solidFill>
              <a:effectLst/>
              <a:uLnTx/>
              <a:uFillTx/>
              <a:latin typeface="Arial"/>
              <a:ea typeface="+mn-ea"/>
              <a:cs typeface="+mn-cs"/>
              <a:sym typeface="Wingdings" pitchFamily="2" charset="2"/>
            </a:endParaRPr>
          </a:p>
          <a:p>
            <a:pPr marL="342900" marR="0" lvl="0" indent="-342900" algn="l" defTabSz="914400" rtl="0" eaLnBrk="1" fontAlgn="base" latinLnBrk="0" hangingPunct="1">
              <a:lnSpc>
                <a:spcPct val="100000"/>
              </a:lnSpc>
              <a:spcBef>
                <a:spcPct val="0"/>
              </a:spcBef>
              <a:spcAft>
                <a:spcPct val="0"/>
              </a:spcAft>
              <a:buClrTx/>
              <a:buSzTx/>
              <a:buFont typeface="Arial" charset="0"/>
              <a:buChar char="•"/>
              <a:tabLst/>
              <a:defRPr/>
            </a:pPr>
            <a:r>
              <a:rPr kumimoji="0" lang="en-US" sz="1000" b="0" i="1" u="none" strike="noStrike" kern="1200" cap="none" spc="0" normalizeH="0" baseline="0" noProof="0" dirty="0" smtClean="0">
                <a:ln>
                  <a:noFill/>
                </a:ln>
                <a:solidFill>
                  <a:srgbClr val="0033CC"/>
                </a:solidFill>
                <a:effectLst/>
                <a:uLnTx/>
                <a:uFillTx/>
                <a:latin typeface="Arial"/>
                <a:ea typeface="+mn-ea"/>
                <a:cs typeface="+mn-cs"/>
                <a:sym typeface="Wingdings" pitchFamily="2" charset="2"/>
              </a:rPr>
              <a:t>If </a:t>
            </a:r>
            <a:r>
              <a:rPr kumimoji="0" lang="en-US" sz="1000" b="0" i="1" u="none" strike="noStrike" kern="1200" cap="none" spc="0" normalizeH="0" baseline="0" noProof="0" dirty="0">
                <a:ln>
                  <a:noFill/>
                </a:ln>
                <a:solidFill>
                  <a:srgbClr val="0033CC"/>
                </a:solidFill>
                <a:effectLst/>
                <a:uLnTx/>
                <a:uFillTx/>
                <a:latin typeface="Arial"/>
                <a:ea typeface="+mn-ea"/>
                <a:cs typeface="+mn-cs"/>
                <a:sym typeface="Wingdings" pitchFamily="2" charset="2"/>
              </a:rPr>
              <a:t>the answer is NO to any of the above questions please ensure you take action to correct this finding. </a:t>
            </a:r>
          </a:p>
        </p:txBody>
      </p:sp>
      <p:grpSp>
        <p:nvGrpSpPr>
          <p:cNvPr id="27651" name="Group 9"/>
          <p:cNvGrpSpPr>
            <a:grpSpLocks/>
          </p:cNvGrpSpPr>
          <p:nvPr/>
        </p:nvGrpSpPr>
        <p:grpSpPr bwMode="auto">
          <a:xfrm>
            <a:off x="12700" y="-228600"/>
            <a:ext cx="8920163" cy="990600"/>
            <a:chOff x="9" y="-144"/>
            <a:chExt cx="6087" cy="624"/>
          </a:xfrm>
        </p:grpSpPr>
        <p:sp>
          <p:nvSpPr>
            <p:cNvPr id="27654" name="Rectangle 8"/>
            <p:cNvSpPr>
              <a:spLocks noChangeArrowheads="1"/>
            </p:cNvSpPr>
            <p:nvPr/>
          </p:nvSpPr>
          <p:spPr bwMode="auto">
            <a:xfrm>
              <a:off x="288" y="144"/>
              <a:ext cx="5184" cy="336"/>
            </a:xfrm>
            <a:prstGeom prst="rect">
              <a:avLst/>
            </a:prstGeom>
            <a:noFill/>
            <a:ln w="9525">
              <a:noFill/>
              <a:miter lim="800000"/>
              <a:headEnd/>
              <a:tailEnd/>
            </a:ln>
          </p:spPr>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GB" sz="2000" b="0" i="0" u="none" strike="noStrike" kern="1200" cap="none" spc="0" normalizeH="0" baseline="0" noProof="0">
                <a:ln>
                  <a:noFill/>
                </a:ln>
                <a:solidFill>
                  <a:srgbClr val="000000"/>
                </a:solidFill>
                <a:effectLst/>
                <a:uLnTx/>
                <a:uFillTx/>
                <a:latin typeface="Arial" charset="0"/>
                <a:ea typeface="+mn-ea"/>
                <a:cs typeface="+mn-cs"/>
              </a:endParaRPr>
            </a:p>
          </p:txBody>
        </p:sp>
        <p:sp>
          <p:nvSpPr>
            <p:cNvPr id="17414" name="Text Box 12"/>
            <p:cNvSpPr txBox="1">
              <a:spLocks noChangeArrowheads="1"/>
            </p:cNvSpPr>
            <p:nvPr/>
          </p:nvSpPr>
          <p:spPr bwMode="auto">
            <a:xfrm>
              <a:off x="676" y="0"/>
              <a:ext cx="4815" cy="407"/>
            </a:xfrm>
            <a:prstGeom prst="rect">
              <a:avLst/>
            </a:prstGeom>
            <a:noFill/>
            <a:ln w="9525">
              <a:noFill/>
              <a:miter lim="800000"/>
              <a:headEnd/>
              <a:tailEnd/>
            </a:ln>
          </p:spPr>
          <p:txBody>
            <a:bodyPr>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3600" b="1" i="0" u="none" strike="noStrike" kern="1200" cap="none" spc="0" normalizeH="0" baseline="0" noProof="0" dirty="0">
                  <a:ln>
                    <a:noFill/>
                  </a:ln>
                  <a:solidFill>
                    <a:srgbClr val="000000"/>
                  </a:solidFill>
                  <a:effectLst/>
                  <a:uLnTx/>
                  <a:uFillTx/>
                  <a:latin typeface="Arial"/>
                  <a:ea typeface="+mn-ea"/>
                  <a:cs typeface="+mn-cs"/>
                </a:rPr>
                <a:t>Management self audit </a:t>
              </a:r>
            </a:p>
          </p:txBody>
        </p:sp>
        <p:sp>
          <p:nvSpPr>
            <p:cNvPr id="27656" name="Text Box 13"/>
            <p:cNvSpPr txBox="1">
              <a:spLocks noChangeArrowheads="1"/>
            </p:cNvSpPr>
            <p:nvPr/>
          </p:nvSpPr>
          <p:spPr bwMode="auto">
            <a:xfrm>
              <a:off x="9" y="0"/>
              <a:ext cx="1144" cy="174"/>
            </a:xfrm>
            <a:prstGeom prst="rect">
              <a:avLst/>
            </a:prstGeom>
            <a:noFill/>
            <a:ln w="19050">
              <a:noFill/>
              <a:miter lim="800000"/>
              <a:headEnd/>
              <a:tailEnd/>
            </a:ln>
          </p:spPr>
          <p:txBody>
            <a:bodyPr>
              <a:spAutoFit/>
            </a:bodyPr>
            <a:lstStyle/>
            <a:p>
              <a:pPr marL="0" marR="0" lvl="0" indent="0" algn="ctr" defTabSz="914400" rtl="0" eaLnBrk="0" fontAlgn="base" latinLnBrk="0" hangingPunct="0">
                <a:lnSpc>
                  <a:spcPct val="100000"/>
                </a:lnSpc>
                <a:spcBef>
                  <a:spcPct val="10000"/>
                </a:spcBef>
                <a:spcAft>
                  <a:spcPct val="0"/>
                </a:spcAft>
                <a:buClrTx/>
                <a:buSzTx/>
                <a:buFontTx/>
                <a:buNone/>
                <a:tabLst/>
                <a:defRPr/>
              </a:pPr>
              <a:endParaRPr kumimoji="0" lang="en-GB" sz="1200" b="1" i="0" u="none" strike="noStrike" kern="1200" cap="none" spc="0" normalizeH="0" baseline="0" noProof="0">
                <a:ln>
                  <a:noFill/>
                </a:ln>
                <a:solidFill>
                  <a:srgbClr val="000000"/>
                </a:solidFill>
                <a:effectLst/>
                <a:uLnTx/>
                <a:uFillTx/>
                <a:latin typeface="Arial" charset="0"/>
                <a:ea typeface="+mn-ea"/>
                <a:cs typeface="+mn-cs"/>
              </a:endParaRPr>
            </a:p>
          </p:txBody>
        </p:sp>
        <p:sp>
          <p:nvSpPr>
            <p:cNvPr id="27657" name="WordArt 14"/>
            <p:cNvSpPr>
              <a:spLocks noChangeArrowheads="1" noChangeShapeType="1" noTextEdit="1"/>
            </p:cNvSpPr>
            <p:nvPr/>
          </p:nvSpPr>
          <p:spPr bwMode="auto">
            <a:xfrm>
              <a:off x="5448" y="-144"/>
              <a:ext cx="648" cy="576"/>
            </a:xfrm>
            <a:prstGeom prst="rect">
              <a:avLst/>
            </a:prstGeom>
          </p:spPr>
          <p:txBody>
            <a:bodyPr spcFirstLastPara="1" wrap="none" fromWordArt="1">
              <a:prstTxWarp prst="textArchDown">
                <a:avLst>
                  <a:gd name="adj" fmla="val 0"/>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3600" b="0" i="0" u="none" strike="noStrike" kern="10" cap="none" spc="0" normalizeH="0" baseline="0" noProof="0">
                <a:ln w="9525">
                  <a:solidFill>
                    <a:srgbClr val="000000"/>
                  </a:solidFill>
                  <a:round/>
                  <a:headEnd/>
                  <a:tailEnd/>
                </a:ln>
                <a:solidFill>
                  <a:srgbClr val="000000"/>
                </a:solidFill>
                <a:effectLst/>
                <a:uLnTx/>
                <a:uFillTx/>
                <a:latin typeface="Arial"/>
                <a:ea typeface="+mn-ea"/>
                <a:cs typeface="Arial"/>
              </a:endParaRPr>
            </a:p>
          </p:txBody>
        </p:sp>
      </p:grpSp>
      <p:sp>
        <p:nvSpPr>
          <p:cNvPr id="27653" name="Rectangle 8"/>
          <p:cNvSpPr>
            <a:spLocks noChangeArrowheads="1"/>
          </p:cNvSpPr>
          <p:nvPr/>
        </p:nvSpPr>
        <p:spPr bwMode="auto">
          <a:xfrm>
            <a:off x="0" y="839532"/>
            <a:ext cx="5029200" cy="307777"/>
          </a:xfrm>
          <a:prstGeom prst="rect">
            <a:avLst/>
          </a:prstGeom>
          <a:noFill/>
          <a:ln w="9525">
            <a:noFill/>
            <a:miter lim="800000"/>
            <a:headEnd/>
            <a:tailEnd/>
          </a:ln>
        </p:spPr>
        <p:txBody>
          <a:bodyPr wrap="square">
            <a:spAutoFit/>
          </a:bodyPr>
          <a:lstStyle/>
          <a:p>
            <a:pPr marL="114300" marR="0" lvl="0" indent="-114300" algn="just" defTabSz="914400" rtl="0" eaLnBrk="0" fontAlgn="base" latinLnBrk="0" hangingPunct="0">
              <a:lnSpc>
                <a:spcPct val="100000"/>
              </a:lnSpc>
              <a:spcBef>
                <a:spcPct val="0"/>
              </a:spcBef>
              <a:spcAft>
                <a:spcPct val="0"/>
              </a:spcAft>
              <a:buClrTx/>
              <a:buSzTx/>
              <a:buFontTx/>
              <a:buNone/>
              <a:tabLst/>
              <a:defRPr/>
            </a:pPr>
            <a:r>
              <a:rPr kumimoji="0" lang="en-GB" sz="1400" b="1" i="0" u="none" strike="noStrike" kern="1200" cap="none" spc="0" normalizeH="0" baseline="0" noProof="0" dirty="0">
                <a:ln>
                  <a:noFill/>
                </a:ln>
                <a:solidFill>
                  <a:srgbClr val="333399"/>
                </a:solidFill>
                <a:effectLst/>
                <a:uLnTx/>
                <a:uFillTx/>
                <a:latin typeface="Tahoma" pitchFamily="34" charset="0"/>
                <a:ea typeface="+mn-ea"/>
                <a:cs typeface="+mn-cs"/>
              </a:rPr>
              <a:t>Date:</a:t>
            </a:r>
            <a:r>
              <a:rPr kumimoji="0" lang="en-US" sz="1400" b="1" i="0" u="none" strike="noStrike" kern="1200" cap="none" spc="0" normalizeH="0" baseline="0" noProof="0" dirty="0">
                <a:ln>
                  <a:noFill/>
                </a:ln>
                <a:solidFill>
                  <a:srgbClr val="333399"/>
                </a:solidFill>
                <a:effectLst/>
                <a:uLnTx/>
                <a:uFillTx/>
                <a:latin typeface="Tahoma" pitchFamily="34" charset="0"/>
                <a:ea typeface="+mn-ea"/>
                <a:cs typeface="+mn-cs"/>
              </a:rPr>
              <a:t> 13.09.2018     </a:t>
            </a:r>
            <a:r>
              <a:rPr kumimoji="0" lang="en-US" sz="1400" b="1" i="0" u="none" strike="noStrike" kern="1200" cap="none" spc="0" normalizeH="0" baseline="0" noProof="0" dirty="0" smtClean="0">
                <a:ln>
                  <a:noFill/>
                </a:ln>
                <a:solidFill>
                  <a:srgbClr val="333399"/>
                </a:solidFill>
                <a:effectLst/>
                <a:uLnTx/>
                <a:uFillTx/>
                <a:latin typeface="Tahoma" pitchFamily="34" charset="0"/>
                <a:ea typeface="+mn-ea"/>
                <a:cs typeface="+mn-cs"/>
              </a:rPr>
              <a:t>                         </a:t>
            </a:r>
            <a:r>
              <a:rPr kumimoji="0" lang="en-US" sz="1400" b="1" i="0" u="none" strike="noStrike" kern="1200" cap="none" spc="0" normalizeH="0" baseline="0" noProof="0" dirty="0">
                <a:ln>
                  <a:noFill/>
                </a:ln>
                <a:solidFill>
                  <a:srgbClr val="333399"/>
                </a:solidFill>
                <a:effectLst/>
                <a:uLnTx/>
                <a:uFillTx/>
                <a:latin typeface="Tahoma" pitchFamily="34" charset="0"/>
                <a:ea typeface="+mn-ea"/>
                <a:cs typeface="+mn-cs"/>
              </a:rPr>
              <a:t>Incident title: LTI</a:t>
            </a:r>
          </a:p>
        </p:txBody>
      </p:sp>
    </p:spTree>
    <p:extLst>
      <p:ext uri="{BB962C8B-B14F-4D97-AF65-F5344CB8AC3E}">
        <p14:creationId xmlns:p14="http://schemas.microsoft.com/office/powerpoint/2010/main" val="1868014006"/>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Arial"/>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9C4067D375EDA046866D1CFD34BA6725" ma:contentTypeVersion="4" ma:contentTypeDescription="Upload an image." ma:contentTypeScope="" ma:versionID="809bc6af44041ef507fcb8c845449721">
  <xsd:schema xmlns:xsd="http://www.w3.org/2001/XMLSchema" xmlns:xs="http://www.w3.org/2001/XMLSchema" xmlns:p="http://schemas.microsoft.com/office/2006/metadata/properties" xmlns:ns1="http://schemas.microsoft.com/sharepoint/v3" xmlns:ns2="4880E4F8-4B7D-4BDD-91E3-E10D47036ECA" xmlns:ns3="http://schemas.microsoft.com/sharepoint/v3/fields" xmlns:ns4="4880e4f8-4b7d-4bdd-91e3-e10d47036eca" xmlns:ns5="9d51eac6-a7d5-47f5-a119-63d146adb134" targetNamespace="http://schemas.microsoft.com/office/2006/metadata/properties" ma:root="true" ma:fieldsID="c6cb684b9f311d0fba83640743edc78d" ns1:_="" ns2:_="" ns3:_="" ns4:_="" ns5:_="">
    <xsd:import namespace="http://schemas.microsoft.com/sharepoint/v3"/>
    <xsd:import namespace="4880E4F8-4B7D-4BDD-91E3-E10D47036ECA"/>
    <xsd:import namespace="http://schemas.microsoft.com/sharepoint/v3/fields"/>
    <xsd:import namespace="4880e4f8-4b7d-4bdd-91e3-e10d47036eca"/>
    <xsd:import namespace="9d51eac6-a7d5-47f5-a119-63d146adb134"/>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4:Language" minOccurs="0"/>
                <xsd:element ref="ns4:DocId" minOccurs="0"/>
                <xsd:element ref="ns5: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Language" ma:index="27" nillable="true" ma:displayName="Language" ma:default="English 1" ma:format="Dropdown" ma:internalName="Language">
      <xsd:simpleType>
        <xsd:restriction base="dms:Choice">
          <xsd:enumeration value="English 1"/>
          <xsd:enumeration value="English 2"/>
          <xsd:enumeration value="Arabic 1"/>
          <xsd:enumeration value="Arabic 2"/>
          <xsd:enumeration value="Hindi 1"/>
          <xsd:enumeration value="Hindi 2"/>
          <xsd:enumeration value="Malayalam 1"/>
          <xsd:enumeration value="Malayalam 2"/>
        </xsd:restriction>
      </xsd:simpleType>
    </xsd:element>
    <xsd:element name="DocId" ma:index="28" nillable="true" ma:displayName="DocId" ma:list="{9de017a3-70b4-41a0-b3a1-4f7a098545da}" ma:internalName="DocId" ma:showField="ID" ma:web="9d51eac6-a7d5-47f5-a119-63d146adb134">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9d51eac6-a7d5-47f5-a119-63d146adb134" elementFormDefault="qualified">
    <xsd:import namespace="http://schemas.microsoft.com/office/2006/documentManagement/types"/>
    <xsd:import namespace="http://schemas.microsoft.com/office/infopath/2007/PartnerControls"/>
    <xsd:element name="SharedWithUsers" ma:index="2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anguage xmlns="4880e4f8-4b7d-4bdd-91e3-e10d47036eca">English 1</Language>
    <DocId xmlns="4880e4f8-4b7d-4bdd-91e3-e10d47036eca">92087</DocId>
    <ImageCreateDate xmlns="4880E4F8-4B7D-4BDD-91E3-E10D47036ECA" xsi:nil="true"/>
    <wic_System_Copyright xmlns="http://schemas.microsoft.com/sharepoint/v3/fields" xsi:nil="true"/>
  </documentManagement>
</p:properties>
</file>

<file path=customXml/itemProps1.xml><?xml version="1.0" encoding="utf-8"?>
<ds:datastoreItem xmlns:ds="http://schemas.openxmlformats.org/officeDocument/2006/customXml" ds:itemID="{E0275BDC-60A6-487D-A314-34BA56DB8587}"/>
</file>

<file path=customXml/itemProps2.xml><?xml version="1.0" encoding="utf-8"?>
<ds:datastoreItem xmlns:ds="http://schemas.openxmlformats.org/officeDocument/2006/customXml" ds:itemID="{F658F871-71B4-45C7-AF08-7D34417C6DBE}"/>
</file>

<file path=customXml/itemProps3.xml><?xml version="1.0" encoding="utf-8"?>
<ds:datastoreItem xmlns:ds="http://schemas.openxmlformats.org/officeDocument/2006/customXml" ds:itemID="{0812782B-0111-4D43-8D03-40BA908F7189}"/>
</file>

<file path=docProps/app.xml><?xml version="1.0" encoding="utf-8"?>
<Properties xmlns="http://schemas.openxmlformats.org/officeDocument/2006/extended-properties" xmlns:vt="http://schemas.openxmlformats.org/officeDocument/2006/docPropsVTypes">
  <TotalTime>224</TotalTime>
  <Words>559</Words>
  <Application>Microsoft Office PowerPoint</Application>
  <PresentationFormat>On-screen Show (4:3)</PresentationFormat>
  <Paragraphs>53</Paragraphs>
  <Slides>2</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vt:i4>
      </vt:variant>
    </vt:vector>
  </HeadingPairs>
  <TitlesOfParts>
    <vt:vector size="8" baseType="lpstr">
      <vt:lpstr>Arial</vt:lpstr>
      <vt:lpstr>Calibri</vt:lpstr>
      <vt:lpstr>Tahoma</vt:lpstr>
      <vt:lpstr>Times New Roman</vt:lpstr>
      <vt:lpstr>Wingdings</vt:lpstr>
      <vt:lpstr>Default Design</vt:lpstr>
      <vt:lpstr>PowerPoint Presentation</vt:lpstr>
      <vt:lpstr>PowerPoint Presentation</vt:lpstr>
    </vt:vector>
  </TitlesOfParts>
  <Company>PDO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MU61323</dc:creator>
  <cp:lastModifiedBy>Harthy, Sami MSE34</cp:lastModifiedBy>
  <cp:revision>35</cp:revision>
  <dcterms:created xsi:type="dcterms:W3CDTF">2016-03-28T05:48:29Z</dcterms:created>
  <dcterms:modified xsi:type="dcterms:W3CDTF">2019-01-09T06:13:49Z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0x0101009148F5A04DDD49CBA7127AADA5FB792B00AADE34325A8B49CDA8BB4DB53328F214009C4067D375EDA046866D1CFD34BA6725</vt:lpwstr>
  </property>
</Properties>
</file>