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4"/>
  </p:notesMasterIdLst>
  <p:sldIdLst>
    <p:sldId id="303" r:id="rId2"/>
    <p:sldId id="304"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16" y="1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09/01/2019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5138CA7-92E6-41FD-A1B7-5ABDE6F17714}"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168353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6B2BACC-5893-4478-93DA-688A131F8366}"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162859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986555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325773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1304858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24803201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88966976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81000" y="1066800"/>
            <a:ext cx="5181600" cy="3139321"/>
          </a:xfrm>
          <a:prstGeom prst="rect">
            <a:avLst/>
          </a:prstGeom>
          <a:noFill/>
          <a:ln w="19050">
            <a:noFill/>
            <a:miter lim="800000"/>
            <a:headEnd/>
            <a:tailEnd/>
          </a:ln>
        </p:spPr>
        <p:txBody>
          <a:bodyPr wrap="square">
            <a:spAutoFit/>
          </a:bodyPr>
          <a:lstStyle/>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GB" sz="1200" b="1" i="0" u="none" strike="noStrike" kern="1200" cap="none" spc="0" normalizeH="0" baseline="0" noProof="0" dirty="0">
                <a:ln>
                  <a:noFill/>
                </a:ln>
                <a:solidFill>
                  <a:srgbClr val="333399"/>
                </a:solidFill>
                <a:effectLst/>
                <a:uLnTx/>
                <a:uFillTx/>
                <a:latin typeface="Tahoma" pitchFamily="34" charset="0"/>
                <a:ea typeface="+mn-ea"/>
                <a:cs typeface="+mn-cs"/>
              </a:rPr>
              <a:t>Date:</a:t>
            </a:r>
            <a:r>
              <a:rPr kumimoji="0" lang="en-US" sz="1200" b="1" i="0" u="none" strike="noStrike" kern="1200" cap="none" spc="0" normalizeH="0" baseline="0" noProof="0" dirty="0">
                <a:ln>
                  <a:noFill/>
                </a:ln>
                <a:solidFill>
                  <a:srgbClr val="333399"/>
                </a:solidFill>
                <a:effectLst/>
                <a:uLnTx/>
                <a:uFillTx/>
                <a:latin typeface="Tahoma" pitchFamily="34" charset="0"/>
                <a:ea typeface="+mn-ea"/>
                <a:cs typeface="+mn-cs"/>
              </a:rPr>
              <a:t>  </a:t>
            </a:r>
            <a:r>
              <a:rPr kumimoji="0" lang="en-US" sz="1200" b="1" i="0" u="none" strike="noStrike" kern="1200" cap="none" spc="0" normalizeH="0" baseline="0" noProof="0" dirty="0" smtClean="0">
                <a:ln>
                  <a:noFill/>
                </a:ln>
                <a:solidFill>
                  <a:srgbClr val="333399"/>
                </a:solidFill>
                <a:effectLst/>
                <a:uLnTx/>
                <a:uFillTx/>
                <a:latin typeface="Tahoma" pitchFamily="34" charset="0"/>
                <a:ea typeface="+mn-ea"/>
                <a:cs typeface="+mn-cs"/>
              </a:rPr>
              <a:t>29.07.2018                              </a:t>
            </a:r>
            <a:r>
              <a:rPr kumimoji="0" lang="en-US" sz="1200" b="1" i="0" u="none" strike="noStrike" kern="1200" cap="none" spc="0" normalizeH="0" baseline="0" noProof="0" dirty="0">
                <a:ln>
                  <a:noFill/>
                </a:ln>
                <a:solidFill>
                  <a:srgbClr val="333399"/>
                </a:solidFill>
                <a:effectLst/>
                <a:uLnTx/>
                <a:uFillTx/>
                <a:latin typeface="Tahoma" pitchFamily="34" charset="0"/>
                <a:ea typeface="+mn-ea"/>
                <a:cs typeface="+mn-cs"/>
              </a:rPr>
              <a:t>Incident </a:t>
            </a:r>
            <a:r>
              <a:rPr kumimoji="0" lang="en-US" sz="1200" b="1" i="0" u="none" strike="noStrike" kern="1200" cap="none" spc="0" normalizeH="0" baseline="0" noProof="0" dirty="0" smtClean="0">
                <a:ln>
                  <a:noFill/>
                </a:ln>
                <a:solidFill>
                  <a:srgbClr val="333399"/>
                </a:solidFill>
                <a:effectLst/>
                <a:uLnTx/>
                <a:uFillTx/>
                <a:latin typeface="Tahoma" pitchFamily="34" charset="0"/>
                <a:ea typeface="+mn-ea"/>
                <a:cs typeface="+mn-cs"/>
              </a:rPr>
              <a:t>title: HiPo MVI </a:t>
            </a:r>
            <a:endParaRPr kumimoji="0" lang="en-US" sz="1200" b="1" i="0" u="none" strike="noStrike" kern="1200" cap="none" spc="0" normalizeH="0" baseline="0" noProof="0" dirty="0">
              <a:ln>
                <a:noFill/>
              </a:ln>
              <a:solidFill>
                <a:srgbClr val="333399"/>
              </a:solidFill>
              <a:effectLst/>
              <a:uLnTx/>
              <a:uFillTx/>
              <a:latin typeface="Tahoma" pitchFamily="34" charset="0"/>
              <a:ea typeface="+mn-ea"/>
              <a:cs typeface="+mn-cs"/>
            </a:endParaRPr>
          </a:p>
          <a:p>
            <a:pPr marL="114300" marR="0" lvl="0" indent="-114300" algn="just" defTabSz="914400" rtl="0" eaLnBrk="0" fontAlgn="base" latinLnBrk="0" hangingPunct="0">
              <a:lnSpc>
                <a:spcPct val="100000"/>
              </a:lnSpc>
              <a:spcBef>
                <a:spcPct val="0"/>
              </a:spcBef>
              <a:spcAft>
                <a:spcPct val="0"/>
              </a:spcAft>
              <a:buClrTx/>
              <a:buSzTx/>
              <a:buFontTx/>
              <a:buNone/>
              <a:tabLst/>
              <a:defRPr/>
            </a:pPr>
            <a:endParaRPr kumimoji="0" lang="en-US" sz="1300" b="1" i="0" u="none" strike="noStrike" kern="1200" cap="none" spc="0" normalizeH="0" baseline="0" noProof="0" dirty="0">
              <a:ln>
                <a:noFill/>
              </a:ln>
              <a:solidFill>
                <a:srgbClr val="FF0000"/>
              </a:solidFill>
              <a:effectLst/>
              <a:uLnTx/>
              <a:uFillTx/>
              <a:latin typeface="Tahoma" pitchFamily="34" charset="0"/>
              <a:ea typeface="+mn-ea"/>
              <a:cs typeface="+mn-cs"/>
            </a:endParaRPr>
          </a:p>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rPr>
              <a:t>What happened?</a:t>
            </a:r>
            <a:endParaRPr kumimoji="0" lang="en-US" sz="1600" b="0" i="0" u="none" strike="noStrike" kern="1200" cap="none" spc="0" normalizeH="0" baseline="0" noProof="0" dirty="0">
              <a:ln>
                <a:noFill/>
              </a:ln>
              <a:solidFill>
                <a:srgbClr val="FF0000"/>
              </a:solidFill>
              <a:effectLst/>
              <a:uLnTx/>
              <a:uFillTx/>
              <a:latin typeface="Tahoma" pitchFamily="34" charset="0"/>
              <a:ea typeface="+mn-ea"/>
              <a:cs typeface="+mn-cs"/>
            </a:endParaRPr>
          </a:p>
          <a:p>
            <a:pPr marL="0" marR="0" lvl="0" indent="0" algn="just" defTabSz="914400" rtl="0" eaLnBrk="0" fontAlgn="base" latinLnBrk="0" hangingPunct="0">
              <a:lnSpc>
                <a:spcPct val="100000"/>
              </a:lnSpc>
              <a:spcBef>
                <a:spcPct val="500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approximately 3:50 am early morning , a Floor man (Driver) was driving from the main camp toward the rig site. 500 meters from the rig location, the vehicle drifted off the graded road and tipped over inside an unmarked pipeline excavation on side of the graded road.</a:t>
            </a:r>
            <a:r>
              <a:rPr kumimoji="0" lang="en-US" sz="1200" b="0" i="0" u="none" strike="sngStrike" kern="1200" cap="none" spc="0" normalizeH="0" baseline="0" noProof="0" dirty="0">
                <a:ln>
                  <a:noFill/>
                </a:ln>
                <a:solidFill>
                  <a:srgbClr val="000000"/>
                </a:solidFill>
                <a:effectLst/>
                <a:uLnTx/>
                <a:uFillTx/>
                <a:latin typeface="Calibri" panose="020F0502020204030204" pitchFamily="34" charset="0"/>
                <a:ea typeface="+mn-ea"/>
                <a:cs typeface="+mn-cs"/>
              </a:rPr>
              <a:t>.</a:t>
            </a: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50" b="0" i="0" u="none" strike="noStrike" kern="1200" cap="none" spc="0" normalizeH="0" baseline="0" noProof="0" dirty="0">
              <a:ln>
                <a:noFill/>
              </a:ln>
              <a:solidFill>
                <a:srgbClr val="000000"/>
              </a:solidFill>
              <a:effectLst/>
              <a:uLnTx/>
              <a:uFillTx/>
              <a:latin typeface="Arial" pitchFamily="34"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50" b="0" i="0" u="none" strike="noStrike" kern="1200" cap="none" spc="0" normalizeH="0" baseline="0" noProof="0" dirty="0">
              <a:ln>
                <a:noFill/>
              </a:ln>
              <a:solidFill>
                <a:srgbClr val="000000"/>
              </a:solidFill>
              <a:effectLst/>
              <a:uLnTx/>
              <a:uFillTx/>
              <a:latin typeface="Arial" pitchFamily="34"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Arial" charset="0"/>
              <a:ea typeface="+mn-ea"/>
              <a:cs typeface="+mn-cs"/>
            </a:endParaRPr>
          </a:p>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333399"/>
                </a:solidFill>
                <a:effectLst/>
                <a:uLnTx/>
                <a:uFillTx/>
                <a:latin typeface="Tahoma" pitchFamily="34" charset="0"/>
                <a:ea typeface="+mn-ea"/>
                <a:cs typeface="+mn-cs"/>
              </a:rPr>
              <a:t>Your learning from this incident..</a:t>
            </a:r>
          </a:p>
          <a:p>
            <a:pPr marL="114300" marR="0" lvl="0" indent="-114300" algn="just"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Always ensure you have adequate rest</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Always ensure you are authorised for the task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Ensure to return vehicle keys after use to the key control clocker </a:t>
            </a:r>
            <a:endParaRPr kumimoji="0" lang="en-US" sz="1200" b="0" i="0" u="none" strike="sng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Ensure to report road hazards to the journey manager</a:t>
            </a:r>
            <a:r>
              <a:rPr kumimoji="0" 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GB" sz="6000" b="0" i="0" u="none" strike="noStrike" kern="1200" cap="none" spc="0" normalizeH="0" baseline="0" noProof="0">
              <a:ln>
                <a:noFill/>
              </a:ln>
              <a:solidFill>
                <a:srgbClr val="FF0000"/>
              </a:solidFill>
              <a:effectLst/>
              <a:uLnTx/>
              <a:uFillTx/>
              <a:latin typeface="Times New Roman" pitchFamily="18" charset="0"/>
              <a:ea typeface="+mn-ea"/>
              <a:cs typeface="+mn-cs"/>
              <a:sym typeface="Webdings" pitchFamily="18" charset="2"/>
            </a:endParaRPr>
          </a:p>
        </p:txBody>
      </p:sp>
      <p:sp>
        <p:nvSpPr>
          <p:cNvPr id="26628" name="TextBox 16"/>
          <p:cNvSpPr txBox="1">
            <a:spLocks noChangeArrowheads="1"/>
          </p:cNvSpPr>
          <p:nvPr/>
        </p:nvSpPr>
        <p:spPr bwMode="auto">
          <a:xfrm>
            <a:off x="304800" y="4876800"/>
            <a:ext cx="5181600" cy="461665"/>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defPPr>
              <a:defRPr lang="en-US"/>
            </a:defPPr>
            <a:lvl1pPr indent="-114300" algn="ctr">
              <a:lnSpc>
                <a:spcPct val="150000"/>
              </a:lnSpc>
              <a:defRPr sz="1600" b="1">
                <a:solidFill>
                  <a:srgbClr val="FFFF00"/>
                </a:solidFill>
                <a:latin typeface="+mj-lt"/>
                <a:cs typeface="Arial" panose="020B06040202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dirty="0"/>
              <a:t> "Fatigue Kills”</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600" b="1" i="0" u="none" strike="noStrike" kern="1200" cap="none" spc="0" normalizeH="0" baseline="0" noProof="0" dirty="0">
                <a:ln>
                  <a:noFill/>
                </a:ln>
                <a:solidFill>
                  <a:srgbClr val="000000"/>
                </a:solidFill>
                <a:effectLst/>
                <a:uLnTx/>
                <a:uFillTx/>
                <a:latin typeface="Arial"/>
                <a:ea typeface="+mn-ea"/>
                <a:cs typeface="+mn-cs"/>
              </a:rPr>
              <a:t>PDO Second Alert</a:t>
            </a:r>
          </a:p>
        </p:txBody>
      </p:sp>
      <p:sp>
        <p:nvSpPr>
          <p:cNvPr id="13" name="Footer Placeholder 12"/>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Times New Roman" pitchFamily="18" charset="0"/>
                <a:ea typeface="+mn-ea"/>
                <a:cs typeface="+mn-cs"/>
              </a:rPr>
              <a:t>Confidential - Not to be shared outside of PDO/PDO contractors </a:t>
            </a:r>
          </a:p>
        </p:txBody>
      </p:sp>
      <p:pic>
        <p:nvPicPr>
          <p:cNvPr id="23" name="Picture 2"/>
          <p:cNvPicPr>
            <a:picLocks noChangeAspect="1" noChangeArrowheads="1"/>
          </p:cNvPicPr>
          <p:nvPr/>
        </p:nvPicPr>
        <p:blipFill>
          <a:blip r:embed="rId3" cstate="email"/>
          <a:srcRect/>
          <a:stretch>
            <a:fillRect/>
          </a:stretch>
        </p:blipFill>
        <p:spPr bwMode="auto">
          <a:xfrm>
            <a:off x="5982269" y="1066173"/>
            <a:ext cx="3137013" cy="2028043"/>
          </a:xfrm>
          <a:prstGeom prst="rect">
            <a:avLst/>
          </a:prstGeom>
          <a:noFill/>
          <a:ln w="9525">
            <a:noFill/>
            <a:miter lim="800000"/>
            <a:headEnd/>
            <a:tailEnd/>
          </a:ln>
        </p:spPr>
      </p:pic>
      <p:grpSp>
        <p:nvGrpSpPr>
          <p:cNvPr id="28" name="Group 131"/>
          <p:cNvGrpSpPr>
            <a:grpSpLocks/>
          </p:cNvGrpSpPr>
          <p:nvPr/>
        </p:nvGrpSpPr>
        <p:grpSpPr bwMode="auto">
          <a:xfrm>
            <a:off x="6102919" y="2459355"/>
            <a:ext cx="336550" cy="544513"/>
            <a:chOff x="3504" y="544"/>
            <a:chExt cx="2287" cy="1855"/>
          </a:xfrm>
        </p:grpSpPr>
        <p:sp>
          <p:nvSpPr>
            <p:cNvPr id="29"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30"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gr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91225" y="3258722"/>
            <a:ext cx="3048000" cy="2121138"/>
          </a:xfrm>
          <a:prstGeom prst="rect">
            <a:avLst/>
          </a:prstGeom>
        </p:spPr>
      </p:pic>
      <p:sp>
        <p:nvSpPr>
          <p:cNvPr id="14" name="Freeform 132"/>
          <p:cNvSpPr>
            <a:spLocks/>
          </p:cNvSpPr>
          <p:nvPr/>
        </p:nvSpPr>
        <p:spPr bwMode="auto">
          <a:xfrm>
            <a:off x="6102919" y="3299957"/>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721430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515350" cy="4647426"/>
          </a:xfrm>
          <a:prstGeom prst="rect">
            <a:avLst/>
          </a:prstGeom>
          <a:noFill/>
          <a:ln w="19050">
            <a:noFill/>
            <a:miter lim="800000"/>
            <a:headEnd/>
            <a:tailEnd/>
          </a:ln>
        </p:spPr>
        <p:txBody>
          <a:bodyPr wrap="square">
            <a:spAutoFit/>
          </a:bodyPr>
          <a:lstStyle/>
          <a:p>
            <a:pPr marL="0" marR="0" lvl="0" indent="0" algn="just" defTabSz="914400" rtl="0" eaLnBrk="1" fontAlgn="base" latinLnBrk="0" hangingPunct="1">
              <a:lnSpc>
                <a:spcPct val="100000"/>
              </a:lnSpc>
              <a:spcBef>
                <a:spcPct val="50000"/>
              </a:spcBef>
              <a:spcAft>
                <a:spcPct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Arial" charset="0"/>
              <a:ea typeface="+mn-ea"/>
              <a:cs typeface="+mn-cs"/>
            </a:endParaRPr>
          </a:p>
          <a:p>
            <a:pPr marL="173038" marR="0" lvl="0" indent="-173038" algn="l" defTabSz="914400" rtl="0" eaLnBrk="1" fontAlgn="base" latinLnBrk="0" hangingPunct="1">
              <a:lnSpc>
                <a:spcPct val="100000"/>
              </a:lnSpc>
              <a:spcBef>
                <a:spcPct val="0"/>
              </a:spcBef>
              <a:spcAft>
                <a:spcPct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Arial"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rPr>
              <a:t>As a learning from this incident </a:t>
            </a:r>
            <a:r>
              <a:rPr kumimoji="0" lang="en-US" sz="1600" b="1" i="0" u="none" strike="noStrike" kern="1200" cap="none" spc="0" normalizeH="0" baseline="0" noProof="0" dirty="0" smtClean="0">
                <a:ln>
                  <a:noFill/>
                </a:ln>
                <a:solidFill>
                  <a:srgbClr val="FF0000"/>
                </a:solidFill>
                <a:effectLst/>
                <a:uLnTx/>
                <a:uFillTx/>
                <a:latin typeface="Tahoma" pitchFamily="34" charset="0"/>
                <a:ea typeface="+mn-ea"/>
                <a:cs typeface="+mn-cs"/>
              </a:rPr>
              <a:t>and to </a:t>
            </a:r>
            <a:r>
              <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rPr>
              <a:t>ensure continual improvement all </a:t>
            </a:r>
            <a:r>
              <a:rPr kumimoji="0" lang="en-US" sz="1600" b="1" i="0" u="none" strike="noStrike" kern="1200" cap="none" spc="0" normalizeH="0" baseline="0" noProof="0" dirty="0" smtClean="0">
                <a:ln>
                  <a:noFill/>
                </a:ln>
                <a:solidFill>
                  <a:srgbClr val="FF0000"/>
                </a:solidFill>
                <a:effectLst/>
                <a:uLnTx/>
                <a:uFillTx/>
                <a:latin typeface="Tahoma" pitchFamily="34" charset="0"/>
                <a:ea typeface="+mn-ea"/>
                <a:cs typeface="+mn-cs"/>
              </a:rPr>
              <a:t>contract managers </a:t>
            </a:r>
            <a:r>
              <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rPr>
              <a:t>must review their HSE HEMP against the questions asked below        </a:t>
            </a: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FF"/>
                </a:solidFill>
                <a:effectLst/>
                <a:uLnTx/>
                <a:uFillTx/>
                <a:latin typeface="Tahoma" pitchFamily="34" charset="0"/>
                <a:ea typeface="+mn-ea"/>
                <a:cs typeface="+mn-cs"/>
              </a:rPr>
              <a:t>Confirm the following:</a:t>
            </a:r>
            <a:endParaRPr kumimoji="0" lang="en-US" sz="1600" b="0" i="0" u="none" strike="noStrike" kern="1200" cap="none" spc="0" normalizeH="0" baseline="0" noProof="0" dirty="0">
              <a:ln>
                <a:noFill/>
              </a:ln>
              <a:solidFill>
                <a:srgbClr val="0000FF"/>
              </a:solidFill>
              <a:effectLst/>
              <a:uLnTx/>
              <a:uFillTx/>
              <a:latin typeface="Tahoma" pitchFamily="34"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endParaRPr kumimoji="0" lang="en-US" sz="1400" b="0" i="0"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a:ln>
                  <a:noFill/>
                </a:ln>
                <a:solidFill>
                  <a:srgbClr val="0033CC"/>
                </a:solidFill>
                <a:effectLst/>
                <a:uLnTx/>
                <a:uFillTx/>
                <a:latin typeface="Calibri" panose="020F0502020204030204" pitchFamily="34" charset="0"/>
                <a:ea typeface="+mn-ea"/>
                <a:cs typeface="+mn-cs"/>
                <a:sym typeface="Wingdings" pitchFamily="2" charset="2"/>
              </a:rPr>
              <a:t>Do you manage / control night trips between camp &amp; rig?</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a:ln>
                  <a:noFill/>
                </a:ln>
                <a:solidFill>
                  <a:srgbClr val="0033CC"/>
                </a:solidFill>
                <a:effectLst/>
                <a:uLnTx/>
                <a:uFillTx/>
                <a:latin typeface="Calibri" panose="020F0502020204030204" pitchFamily="34" charset="0"/>
                <a:ea typeface="+mn-ea"/>
                <a:cs typeface="+mn-cs"/>
                <a:sym typeface="Wingdings" pitchFamily="2" charset="2"/>
              </a:rPr>
              <a:t>Do you ensure adequate rest before trips to avoid fatigue?</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a:ln>
                  <a:noFill/>
                </a:ln>
                <a:solidFill>
                  <a:srgbClr val="0033CC"/>
                </a:solidFill>
                <a:effectLst/>
                <a:uLnTx/>
                <a:uFillTx/>
                <a:latin typeface="Calibri" panose="020F0502020204030204" pitchFamily="34" charset="0"/>
                <a:ea typeface="+mn-ea"/>
                <a:cs typeface="+mn-cs"/>
                <a:sym typeface="Wingdings" pitchFamily="2" charset="2"/>
              </a:rPr>
              <a:t>Do you ensure safety controls measures on any road construction?</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a:ln>
                  <a:noFill/>
                </a:ln>
                <a:solidFill>
                  <a:srgbClr val="0033CC"/>
                </a:solidFill>
                <a:effectLst/>
                <a:uLnTx/>
                <a:uFillTx/>
                <a:latin typeface="Calibri" panose="020F0502020204030204" pitchFamily="34" charset="0"/>
                <a:ea typeface="+mn-ea"/>
                <a:cs typeface="+mn-cs"/>
                <a:sym typeface="Wingdings" pitchFamily="2" charset="2"/>
              </a:rPr>
              <a:t>Do ensure reported road hazards &amp; risks are being followed up?</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endParaRPr kumimoji="0" lang="en-US" sz="1400" b="0" i="0"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endParaRPr kumimoji="0" lang="en-US" sz="1400" b="0" i="0"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1000" b="0" i="1" u="none" strike="noStrike" kern="1200" cap="none" spc="0" normalizeH="0" baseline="0" noProof="0" dirty="0">
                <a:ln>
                  <a:noFill/>
                </a:ln>
                <a:solidFill>
                  <a:srgbClr val="0033CC"/>
                </a:solidFill>
                <a:effectLst/>
                <a:uLnTx/>
                <a:uFillTx/>
                <a:latin typeface="Arial"/>
                <a:ea typeface="+mn-ea"/>
                <a:cs typeface="+mn-cs"/>
                <a:sym typeface="Wingdings" pitchFamily="2" charset="2"/>
              </a:rPr>
              <a:t>* If the answer is NO to any of the above questions please ensure you take action to correct this finding. </a:t>
            </a:r>
            <a:endParaRPr kumimoji="0" lang="en-US" sz="1400" b="0" i="0" u="none" strike="noStrike" kern="1200" cap="none" spc="0" normalizeH="0" baseline="0" noProof="0" dirty="0">
              <a:ln>
                <a:noFill/>
              </a:ln>
              <a:solidFill>
                <a:srgbClr val="000000"/>
              </a:solidFill>
              <a:effectLst/>
              <a:uLnTx/>
              <a:uFillTx/>
              <a:latin typeface="Arial" charset="0"/>
              <a:ea typeface="+mn-ea"/>
              <a:cs typeface="+mn-cs"/>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600" b="1" i="0" u="none" strike="noStrike" kern="1200" cap="none" spc="0" normalizeH="0" baseline="0" noProof="0" dirty="0">
                  <a:ln>
                    <a:noFill/>
                  </a:ln>
                  <a:solidFill>
                    <a:srgbClr val="000000"/>
                  </a:solidFill>
                  <a:effectLst/>
                  <a:uLnTx/>
                  <a:uFillTx/>
                  <a:latin typeface="Arial"/>
                  <a:ea typeface="+mn-ea"/>
                  <a:cs typeface="+mn-cs"/>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GB" sz="1200" b="1" i="0" u="none" strike="noStrike" kern="1200" cap="none" spc="0" normalizeH="0" baseline="0" noProof="0">
                <a:ln>
                  <a:noFill/>
                </a:ln>
                <a:solidFill>
                  <a:srgbClr val="000000"/>
                </a:solidFill>
                <a:effectLst/>
                <a:uLnTx/>
                <a:uFillTx/>
                <a:latin typeface="Arial" charset="0"/>
                <a:ea typeface="+mn-ea"/>
                <a:cs typeface="+mn-cs"/>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0" i="0" u="none" strike="noStrike" kern="10" cap="none" spc="0" normalizeH="0" baseline="0" noProof="0">
                <a:ln w="9525">
                  <a:solidFill>
                    <a:srgbClr val="000000"/>
                  </a:solidFill>
                  <a:round/>
                  <a:headEnd/>
                  <a:tailEnd/>
                </a:ln>
                <a:solidFill>
                  <a:srgbClr val="000000"/>
                </a:solidFill>
                <a:effectLst/>
                <a:uLnTx/>
                <a:uFillTx/>
                <a:latin typeface="Arial"/>
                <a:ea typeface="+mn-ea"/>
                <a:cs typeface="Arial"/>
              </a:endParaRPr>
            </a:p>
          </p:txBody>
        </p:sp>
      </p:grpSp>
      <p:sp>
        <p:nvSpPr>
          <p:cNvPr id="27653" name="Rectangle 8"/>
          <p:cNvSpPr>
            <a:spLocks noChangeArrowheads="1"/>
          </p:cNvSpPr>
          <p:nvPr/>
        </p:nvSpPr>
        <p:spPr bwMode="auto">
          <a:xfrm>
            <a:off x="452892" y="923260"/>
            <a:ext cx="5947908" cy="307777"/>
          </a:xfrm>
          <a:prstGeom prst="rect">
            <a:avLst/>
          </a:prstGeom>
          <a:noFill/>
          <a:ln w="9525">
            <a:noFill/>
            <a:miter lim="800000"/>
            <a:headEnd/>
            <a:tailEnd/>
          </a:ln>
        </p:spPr>
        <p:txBody>
          <a:bodyPr wrap="square">
            <a:spAutoFit/>
          </a:bodyPr>
          <a:lstStyle/>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dirty="0">
                <a:ln>
                  <a:noFill/>
                </a:ln>
                <a:solidFill>
                  <a:srgbClr val="333399"/>
                </a:solidFill>
                <a:effectLst/>
                <a:uLnTx/>
                <a:uFillTx/>
                <a:latin typeface="Tahoma" pitchFamily="34" charset="0"/>
                <a:ea typeface="+mn-ea"/>
                <a:cs typeface="+mn-cs"/>
              </a:rPr>
              <a:t>Date:</a:t>
            </a:r>
            <a:r>
              <a:rPr kumimoji="0" lang="en-US" sz="1400" b="1" i="0" u="none" strike="noStrike" kern="1200" cap="none" spc="0" normalizeH="0" baseline="0" noProof="0" dirty="0">
                <a:ln>
                  <a:noFill/>
                </a:ln>
                <a:solidFill>
                  <a:srgbClr val="333399"/>
                </a:solidFill>
                <a:effectLst/>
                <a:uLnTx/>
                <a:uFillTx/>
                <a:latin typeface="Tahoma" pitchFamily="34" charset="0"/>
                <a:ea typeface="+mn-ea"/>
                <a:cs typeface="+mn-cs"/>
              </a:rPr>
              <a:t>  </a:t>
            </a:r>
            <a:r>
              <a:rPr kumimoji="0" lang="en-US" sz="1400" b="1" i="0" u="none" strike="noStrike" kern="1200" cap="none" spc="0" normalizeH="0" baseline="0" noProof="0" dirty="0" smtClean="0">
                <a:ln>
                  <a:noFill/>
                </a:ln>
                <a:solidFill>
                  <a:srgbClr val="333399"/>
                </a:solidFill>
                <a:effectLst/>
                <a:uLnTx/>
                <a:uFillTx/>
                <a:latin typeface="Tahoma" pitchFamily="34" charset="0"/>
                <a:ea typeface="+mn-ea"/>
                <a:cs typeface="+mn-cs"/>
              </a:rPr>
              <a:t>29.07.2018                                      </a:t>
            </a:r>
            <a:r>
              <a:rPr kumimoji="0" lang="en-US" sz="1400" b="1" i="0" u="none" strike="noStrike" kern="1200" cap="none" spc="0" normalizeH="0" baseline="0" noProof="0" dirty="0">
                <a:ln>
                  <a:noFill/>
                </a:ln>
                <a:solidFill>
                  <a:srgbClr val="333399"/>
                </a:solidFill>
                <a:effectLst/>
                <a:uLnTx/>
                <a:uFillTx/>
                <a:latin typeface="Tahoma" pitchFamily="34" charset="0"/>
                <a:ea typeface="+mn-ea"/>
                <a:cs typeface="+mn-cs"/>
              </a:rPr>
              <a:t>Incident </a:t>
            </a:r>
            <a:r>
              <a:rPr kumimoji="0" lang="en-US" sz="1400" b="1" i="0" u="none" strike="noStrike" kern="1200" cap="none" spc="0" normalizeH="0" baseline="0" noProof="0" dirty="0" smtClean="0">
                <a:ln>
                  <a:noFill/>
                </a:ln>
                <a:solidFill>
                  <a:srgbClr val="333399"/>
                </a:solidFill>
                <a:effectLst/>
                <a:uLnTx/>
                <a:uFillTx/>
                <a:latin typeface="Tahoma" pitchFamily="34" charset="0"/>
                <a:ea typeface="+mn-ea"/>
                <a:cs typeface="+mn-cs"/>
              </a:rPr>
              <a:t>title: HiPo MVI </a:t>
            </a:r>
            <a:endParaRPr kumimoji="0" lang="en-US" sz="1400" b="1" i="0" u="none" strike="noStrike" kern="1200" cap="none" spc="0" normalizeH="0" baseline="0" noProof="0" dirty="0">
              <a:ln>
                <a:noFill/>
              </a:ln>
              <a:solidFill>
                <a:srgbClr val="333399"/>
              </a:solidFill>
              <a:effectLst/>
              <a:uLnTx/>
              <a:uFillTx/>
              <a:latin typeface="Tahoma" pitchFamily="34" charset="0"/>
              <a:ea typeface="+mn-ea"/>
              <a:cs typeface="+mn-cs"/>
            </a:endParaRPr>
          </a:p>
        </p:txBody>
      </p:sp>
      <p:sp>
        <p:nvSpPr>
          <p:cNvPr id="10" name="Footer Placeholder 9"/>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Times New Roman" pitchFamily="18" charset="0"/>
                <a:ea typeface="+mn-ea"/>
                <a:cs typeface="+mn-cs"/>
              </a:rPr>
              <a:t>Confidential - Not to be shared outside of PDO/PDO contractors </a:t>
            </a:r>
          </a:p>
        </p:txBody>
      </p:sp>
    </p:spTree>
    <p:extLst>
      <p:ext uri="{BB962C8B-B14F-4D97-AF65-F5344CB8AC3E}">
        <p14:creationId xmlns:p14="http://schemas.microsoft.com/office/powerpoint/2010/main" val="302449789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92088</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AA3CF875-DB2F-46DD-8023-79F593158174}"/>
</file>

<file path=customXml/itemProps2.xml><?xml version="1.0" encoding="utf-8"?>
<ds:datastoreItem xmlns:ds="http://schemas.openxmlformats.org/officeDocument/2006/customXml" ds:itemID="{4BEF087C-160B-45E4-B547-1A125A801C0C}"/>
</file>

<file path=customXml/itemProps3.xml><?xml version="1.0" encoding="utf-8"?>
<ds:datastoreItem xmlns:ds="http://schemas.openxmlformats.org/officeDocument/2006/customXml" ds:itemID="{C117FF5E-4B6C-45B9-AAB0-99518455D5AE}"/>
</file>

<file path=docProps/app.xml><?xml version="1.0" encoding="utf-8"?>
<Properties xmlns="http://schemas.openxmlformats.org/officeDocument/2006/extended-properties" xmlns:vt="http://schemas.openxmlformats.org/officeDocument/2006/docPropsVTypes">
  <TotalTime>98</TotalTime>
  <Words>449</Words>
  <Application>Microsoft Office PowerPoint</Application>
  <PresentationFormat>On-screen Show (4:3)</PresentationFormat>
  <Paragraphs>60</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Harthy, Sami MSE34</cp:lastModifiedBy>
  <cp:revision>36</cp:revision>
  <dcterms:created xsi:type="dcterms:W3CDTF">2016-03-28T05:48:29Z</dcterms:created>
  <dcterms:modified xsi:type="dcterms:W3CDTF">2019-01-09T06:41:07Z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