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1.xml" ContentType="application/vnd.openxmlformats-officedocument.presentationml.slide+xml"/>
  <Override PartName="/ppt/notesSlides/notesSlide2.xml" ContentType="application/vnd.openxmlformats-officedocument.presentationml.notesSlide+xml"/>
  <Override PartName="/ppt/slideLayouts/slideLayout3.xml" ContentType="application/vnd.openxmlformats-officedocument.presentationml.slideLayout+xml"/>
  <Override PartName="/ppt/notesSlides/notesSlide1.xml" ContentType="application/vnd.openxmlformats-officedocument.presentationml.notesSlid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Lst>
  <p:notesMasterIdLst>
    <p:notesMasterId r:id="rId4"/>
  </p:notesMasterIdLst>
  <p:sldIdLst>
    <p:sldId id="311" r:id="rId2"/>
    <p:sldId id="312"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716" y="1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A1B4E3-1F76-4E61-B254-1A7031AA599B}" type="datetimeFigureOut">
              <a:rPr lang="en-US" smtClean="0"/>
              <a:pPr/>
              <a:t>09/01/2019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D55988-80E2-4333-8473-6782ED1C013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52" name="Slide Image Placeholder 1"/>
          <p:cNvSpPr>
            <a:spLocks noGrp="1" noRot="1" noChangeAspect="1" noTextEdit="1"/>
          </p:cNvSpPr>
          <p:nvPr>
            <p:ph type="sldImg"/>
          </p:nvPr>
        </p:nvSpPr>
        <p:spPr/>
      </p:sp>
      <p:sp>
        <p:nvSpPr>
          <p:cNvPr id="1048753" name="Notes Placeholder 2"/>
          <p:cNvSpPr>
            <a:spLocks noGrp="1"/>
          </p:cNvSpPr>
          <p:nvPr>
            <p:ph type="body" idx="1"/>
          </p:nvPr>
        </p:nvSpPr>
        <p:spPr>
          <a:noFill/>
        </p:spPr>
        <p:txBody>
          <a:bodyPr/>
          <a:lstStyle/>
          <a:p>
            <a:r>
              <a:rPr lang="en-US" dirty="0"/>
              <a:t>Ensure all dates and titles are input </a:t>
            </a:r>
          </a:p>
          <a:p>
            <a:endParaRPr lang="en-US" dirty="0"/>
          </a:p>
          <a:p>
            <a:r>
              <a:rPr lang="en-US" dirty="0"/>
              <a:t>A short description should be provided without mentioning names of contractors or</a:t>
            </a:r>
            <a:r>
              <a:rPr lang="en-US" baseline="0" dirty="0"/>
              <a:t> individuals.  You should include, what happened, to who (by job title) and what injuries this resulted in.  Nothing more!</a:t>
            </a:r>
          </a:p>
          <a:p>
            <a:endParaRPr lang="en-US" baseline="0" dirty="0"/>
          </a:p>
          <a:p>
            <a:r>
              <a:rPr lang="en-US" baseline="0" dirty="0"/>
              <a:t>Four to five bullet points highlighting the main findings from the investigation.  Remember the target audience is the front line staff so this should be written in simple terms in a way that everyone can understand.</a:t>
            </a:r>
          </a:p>
          <a:p>
            <a:endParaRPr lang="en-US" baseline="0" dirty="0"/>
          </a:p>
          <a:p>
            <a:r>
              <a:rPr lang="en-US" baseline="0" dirty="0"/>
              <a:t>The strap line should be the main point you want to get across</a:t>
            </a:r>
          </a:p>
          <a:p>
            <a:endParaRPr lang="en-US" baseline="0" dirty="0"/>
          </a:p>
          <a:p>
            <a:r>
              <a:rPr lang="en-US" baseline="0" dirty="0"/>
              <a:t>The images should be self explanatory, what went wrong (if you create a reconstruction please ensure you do not put people at risk) and below how it should be done.   </a:t>
            </a:r>
            <a:endParaRPr lang="en-US" dirty="0"/>
          </a:p>
        </p:txBody>
      </p:sp>
      <p:sp>
        <p:nvSpPr>
          <p:cNvPr id="1048754" name="Slide Number Placeholder 3"/>
          <p:cNvSpPr>
            <a:spLocks noGrp="1"/>
          </p:cNvSpPr>
          <p:nvPr>
            <p:ph type="sldNum" sz="quarter" idx="5"/>
          </p:nvPr>
        </p:nvSpPr>
        <p:spPr>
          <a:noFill/>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D5138CA7-92E6-41FD-A1B7-5ABDE6F17714}"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858502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62" name="Slide Image Placeholder 1"/>
          <p:cNvSpPr>
            <a:spLocks noGrp="1" noRot="1" noChangeAspect="1" noTextEdit="1"/>
          </p:cNvSpPr>
          <p:nvPr>
            <p:ph type="sldImg"/>
          </p:nvPr>
        </p:nvSpPr>
        <p:spPr/>
      </p:sp>
      <p:sp>
        <p:nvSpPr>
          <p:cNvPr id="1048763" name="Notes Placeholder 2"/>
          <p:cNvSpPr>
            <a:spLocks noGrp="1"/>
          </p:cNvSpPr>
          <p:nvPr>
            <p:ph type="body" idx="1"/>
          </p:nvPr>
        </p:nvSpPr>
        <p:spPr>
          <a:noFill/>
        </p:spPr>
        <p:txBody>
          <a:bodyPr/>
          <a:lstStyle/>
          <a:p>
            <a:pPr marL="0" marR="0" indent="0" algn="l" defTabSz="914400" rtl="0" eaLnBrk="0" fontAlgn="base" latinLnBrk="0" hangingPunct="0">
              <a:lnSpc>
                <a:spcPct val="100000"/>
              </a:lnSpc>
              <a:spcBef>
                <a:spcPct val="30000"/>
              </a:spcBef>
              <a:spcAft>
                <a:spcPct val="0"/>
              </a:spcAft>
              <a:buClrTx/>
              <a:buSzTx/>
              <a:buFontTx/>
              <a:buNone/>
            </a:pPr>
            <a:r>
              <a:rPr lang="en-US" dirty="0"/>
              <a:t>Ensure all dates and titles are input </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Make a list of closed questions (only ‘yes’ or ‘no’ as an answer) to ask others if they have the same issues based on the management or HSE-MS failings or shortfalls identified in the investigation. </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Imagine you have to audit other companies to see if they could have the same issues.</a:t>
            </a:r>
          </a:p>
          <a:p>
            <a:endParaRPr lang="en-US" dirty="0">
              <a:solidFill>
                <a:srgbClr val="0033CC"/>
              </a:solidFill>
              <a:latin typeface="Arial" charset="0"/>
              <a:cs typeface="Arial" charset="0"/>
              <a:sym typeface="Wingdings" pitchFamily="2" charset="2"/>
            </a:endParaRPr>
          </a:p>
          <a:p>
            <a:r>
              <a:rPr lang="en-US" dirty="0">
                <a:solidFill>
                  <a:srgbClr val="0033CC"/>
                </a:solidFill>
                <a:latin typeface="Arial" charset="0"/>
                <a:cs typeface="Arial" charset="0"/>
                <a:sym typeface="Wingdings" pitchFamily="2" charset="2"/>
              </a:rPr>
              <a:t>These questions should start</a:t>
            </a:r>
            <a:r>
              <a:rPr lang="en-US" baseline="0" dirty="0">
                <a:solidFill>
                  <a:srgbClr val="0033CC"/>
                </a:solidFill>
                <a:latin typeface="Arial" charset="0"/>
                <a:cs typeface="Arial" charset="0"/>
                <a:sym typeface="Wingdings" pitchFamily="2" charset="2"/>
              </a:rPr>
              <a:t> with: Do you ensure…………………?</a:t>
            </a:r>
            <a:endParaRPr lang="en-US" dirty="0">
              <a:latin typeface="Arial" charset="0"/>
              <a:cs typeface="Arial" charset="0"/>
            </a:endParaRPr>
          </a:p>
        </p:txBody>
      </p:sp>
      <p:sp>
        <p:nvSpPr>
          <p:cNvPr id="1048764" name="Slide Number Placeholder 3"/>
          <p:cNvSpPr>
            <a:spLocks noGrp="1"/>
          </p:cNvSpPr>
          <p:nvPr>
            <p:ph type="sldNum" sz="quarter" idx="5"/>
          </p:nvPr>
        </p:nvSpPr>
        <p:spPr>
          <a:noFill/>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E6B2BACC-5893-4478-93DA-688A131F8366}"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1542257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48765" name="Rectangle 3"/>
          <p:cNvSpPr/>
          <p:nvPr userDrawn="1"/>
        </p:nvSpPr>
        <p:spPr bwMode="auto">
          <a:xfrm>
            <a:off x="0" y="0"/>
            <a:ext cx="9144000" cy="6858000"/>
          </a:xfrm>
          <a:prstGeom prst="rect">
            <a:avLst/>
          </a:prstGeom>
          <a:noFill/>
          <a:ln w="9525" cap="flat" cmpd="sng" algn="ctr">
            <a:solidFill>
              <a:schemeClr val="tx1"/>
            </a:solidFill>
            <a:prstDash val="solid"/>
            <a:round/>
            <a:headEnd type="none" w="med" len="med"/>
            <a:tailEnd type="none" w="med" len="med"/>
          </a:ln>
          <a:effectLst/>
        </p:spPr>
        <p:txBody>
          <a:bodyPr/>
          <a:lstStyle/>
          <a:p>
            <a:endParaRPr lang="en-US"/>
          </a:p>
        </p:txBody>
      </p:sp>
      <p:sp>
        <p:nvSpPr>
          <p:cNvPr id="1048766"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8767" name="Rectangle 4"/>
          <p:cNvSpPr>
            <a:spLocks noGrp="1" noChangeArrowheads="1"/>
          </p:cNvSpPr>
          <p:nvPr>
            <p:ph type="dt" sz="half" idx="10"/>
          </p:nvPr>
        </p:nvSpPr>
        <p:spPr/>
        <p:txBody>
          <a:bodyPr/>
          <a:lstStyle/>
          <a:p>
            <a:endParaRPr lang="en-US"/>
          </a:p>
        </p:txBody>
      </p:sp>
      <p:sp>
        <p:nvSpPr>
          <p:cNvPr id="1048768" name="Rectangle 5"/>
          <p:cNvSpPr>
            <a:spLocks noGrp="1" noChangeArrowheads="1"/>
          </p:cNvSpPr>
          <p:nvPr>
            <p:ph type="ftr" sz="quarter" idx="11"/>
          </p:nvPr>
        </p:nvSpPr>
        <p:spPr/>
        <p:txBody>
          <a:bodyPr/>
          <a:lstStyle/>
          <a:p>
            <a:r>
              <a:rPr lang="en-US"/>
              <a:t>Confidential - Not to be shared outside of PDO/PDO contractors </a:t>
            </a:r>
          </a:p>
        </p:txBody>
      </p:sp>
      <p:sp>
        <p:nvSpPr>
          <p:cNvPr id="1048769" name="Rectangle 6"/>
          <p:cNvSpPr>
            <a:spLocks noGrp="1" noChangeArrowheads="1"/>
          </p:cNvSpPr>
          <p:nvPr>
            <p:ph type="sldNum" sz="quarter" idx="12"/>
          </p:nvPr>
        </p:nvSpPr>
        <p:spPr/>
        <p:txBody>
          <a:bodyPr/>
          <a:lstStyle>
            <a:lvl1pPr algn="ctr"/>
          </a:lstStyle>
          <a:p>
            <a:fld id="{15B704AD-0DEC-4276-A217-14915B9EB7EF}" type="slidenum">
              <a:rPr lang="en-US"/>
              <a:pPr/>
              <a:t>‹#›</a:t>
            </a:fld>
            <a:endParaRPr lang="en-US"/>
          </a:p>
        </p:txBody>
      </p:sp>
    </p:spTree>
    <p:extLst>
      <p:ext uri="{BB962C8B-B14F-4D97-AF65-F5344CB8AC3E}">
        <p14:creationId xmlns:p14="http://schemas.microsoft.com/office/powerpoint/2010/main" val="16022882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582" name="Title 1"/>
          <p:cNvSpPr>
            <a:spLocks noGrp="1"/>
          </p:cNvSpPr>
          <p:nvPr>
            <p:ph type="title"/>
          </p:nvPr>
        </p:nvSpPr>
        <p:spPr>
          <a:xfrm>
            <a:off x="609600" y="152400"/>
            <a:ext cx="8077200" cy="685800"/>
          </a:xfrm>
          <a:prstGeom prst="rect">
            <a:avLst/>
          </a:prstGeom>
        </p:spPr>
        <p:txBody>
          <a:bodyPr/>
          <a:lstStyle>
            <a:lvl1pPr>
              <a:defRPr sz="2000"/>
            </a:lvl1pPr>
          </a:lstStyle>
          <a:p>
            <a:r>
              <a:rPr lang="en-US"/>
              <a:t>Click to edit Master title style</a:t>
            </a:r>
            <a:endParaRPr lang="en-US" dirty="0"/>
          </a:p>
        </p:txBody>
      </p:sp>
      <p:sp>
        <p:nvSpPr>
          <p:cNvPr id="1048583" name="Rectangle 4"/>
          <p:cNvSpPr>
            <a:spLocks noGrp="1" noChangeArrowheads="1"/>
          </p:cNvSpPr>
          <p:nvPr>
            <p:ph type="dt" sz="half" idx="10"/>
          </p:nvPr>
        </p:nvSpPr>
        <p:spPr/>
        <p:txBody>
          <a:bodyPr/>
          <a:lstStyle/>
          <a:p>
            <a:endParaRPr lang="en-US"/>
          </a:p>
        </p:txBody>
      </p:sp>
      <p:sp>
        <p:nvSpPr>
          <p:cNvPr id="1048584" name="Rectangle 5"/>
          <p:cNvSpPr>
            <a:spLocks noGrp="1" noChangeArrowheads="1"/>
          </p:cNvSpPr>
          <p:nvPr>
            <p:ph type="ftr" sz="quarter" idx="11"/>
          </p:nvPr>
        </p:nvSpPr>
        <p:spPr/>
        <p:txBody>
          <a:bodyPr/>
          <a:lstStyle/>
          <a:p>
            <a:r>
              <a:rPr lang="en-US"/>
              <a:t>Confidential - Not to be shared outside of PDO/PDO contractors </a:t>
            </a:r>
          </a:p>
        </p:txBody>
      </p:sp>
      <p:sp>
        <p:nvSpPr>
          <p:cNvPr id="1048585" name="Rectangle 6"/>
          <p:cNvSpPr>
            <a:spLocks noGrp="1" noChangeArrowheads="1"/>
          </p:cNvSpPr>
          <p:nvPr>
            <p:ph type="sldNum" sz="quarter" idx="12"/>
          </p:nvPr>
        </p:nvSpPr>
        <p:spPr/>
        <p:txBody>
          <a:bodyPr/>
          <a:lstStyle>
            <a:lvl1pPr algn="ctr"/>
          </a:lstStyle>
          <a:p>
            <a:fld id="{1A920DC4-FE34-4663-8FB7-16362F8E3E28}" type="slidenum">
              <a:rPr lang="en-US"/>
              <a:pPr/>
              <a:t>‹#›</a:t>
            </a:fld>
            <a:endParaRPr lang="en-US"/>
          </a:p>
        </p:txBody>
      </p:sp>
    </p:spTree>
    <p:extLst>
      <p:ext uri="{BB962C8B-B14F-4D97-AF65-F5344CB8AC3E}">
        <p14:creationId xmlns:p14="http://schemas.microsoft.com/office/powerpoint/2010/main" val="4125134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652" name="Rectangle 4"/>
          <p:cNvSpPr>
            <a:spLocks noGrp="1" noChangeArrowheads="1"/>
          </p:cNvSpPr>
          <p:nvPr>
            <p:ph type="dt" sz="half" idx="10"/>
          </p:nvPr>
        </p:nvSpPr>
        <p:spPr/>
        <p:txBody>
          <a:bodyPr/>
          <a:lstStyle/>
          <a:p>
            <a:endParaRPr lang="en-US"/>
          </a:p>
        </p:txBody>
      </p:sp>
      <p:sp>
        <p:nvSpPr>
          <p:cNvPr id="1048653" name="Rectangle 5"/>
          <p:cNvSpPr>
            <a:spLocks noGrp="1" noChangeArrowheads="1"/>
          </p:cNvSpPr>
          <p:nvPr>
            <p:ph type="ftr" sz="quarter" idx="11"/>
          </p:nvPr>
        </p:nvSpPr>
        <p:spPr/>
        <p:txBody>
          <a:bodyPr/>
          <a:lstStyle/>
          <a:p>
            <a:r>
              <a:rPr lang="en-US"/>
              <a:t>Confidential - Not to be shared outside of PDO/PDO contractors </a:t>
            </a:r>
          </a:p>
        </p:txBody>
      </p:sp>
      <p:sp>
        <p:nvSpPr>
          <p:cNvPr id="1048654" name="Rectangle 6"/>
          <p:cNvSpPr>
            <a:spLocks noGrp="1" noChangeArrowheads="1"/>
          </p:cNvSpPr>
          <p:nvPr>
            <p:ph type="sldNum" sz="quarter" idx="12"/>
          </p:nvPr>
        </p:nvSpPr>
        <p:spPr/>
        <p:txBody>
          <a:bodyPr/>
          <a:lstStyle>
            <a:lvl1pPr algn="ctr"/>
          </a:lstStyle>
          <a:p>
            <a:fld id="{C085B925-3865-4333-AFCB-ABF9FE11EB42}" type="slidenum">
              <a:rPr lang="en-US"/>
              <a:pPr/>
              <a:t>‹#›</a:t>
            </a:fld>
            <a:endParaRPr lang="en-US"/>
          </a:p>
        </p:txBody>
      </p:sp>
    </p:spTree>
    <p:extLst>
      <p:ext uri="{BB962C8B-B14F-4D97-AF65-F5344CB8AC3E}">
        <p14:creationId xmlns:p14="http://schemas.microsoft.com/office/powerpoint/2010/main" val="17075876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1048713" name="Table Placeholder 2"/>
          <p:cNvSpPr>
            <a:spLocks noGrp="1"/>
          </p:cNvSpPr>
          <p:nvPr>
            <p:ph type="tbl" idx="1"/>
          </p:nvPr>
        </p:nvSpPr>
        <p:spPr>
          <a:xfrm>
            <a:off x="685800" y="1981200"/>
            <a:ext cx="7772400" cy="4114800"/>
          </a:xfrm>
        </p:spPr>
        <p:txBody>
          <a:bodyPr/>
          <a:lstStyle/>
          <a:p>
            <a:pPr lvl="0"/>
            <a:endParaRPr lang="en-US" noProof="0" dirty="0"/>
          </a:p>
        </p:txBody>
      </p:sp>
      <p:sp>
        <p:nvSpPr>
          <p:cNvPr id="1048714" name="Rectangle 4"/>
          <p:cNvSpPr>
            <a:spLocks noGrp="1" noChangeArrowheads="1"/>
          </p:cNvSpPr>
          <p:nvPr>
            <p:ph type="dt" sz="half" idx="10"/>
          </p:nvPr>
        </p:nvSpPr>
        <p:spPr/>
        <p:txBody>
          <a:bodyPr/>
          <a:lstStyle/>
          <a:p>
            <a:endParaRPr lang="en-US"/>
          </a:p>
        </p:txBody>
      </p:sp>
      <p:sp>
        <p:nvSpPr>
          <p:cNvPr id="1048715" name="Rectangle 5"/>
          <p:cNvSpPr>
            <a:spLocks noGrp="1" noChangeArrowheads="1"/>
          </p:cNvSpPr>
          <p:nvPr>
            <p:ph type="ftr" sz="quarter" idx="11"/>
          </p:nvPr>
        </p:nvSpPr>
        <p:spPr/>
        <p:txBody>
          <a:bodyPr/>
          <a:lstStyle/>
          <a:p>
            <a:r>
              <a:rPr lang="en-US"/>
              <a:t>Confidential - Not to be shared outside of PDO/PDO contractors </a:t>
            </a:r>
          </a:p>
        </p:txBody>
      </p:sp>
      <p:sp>
        <p:nvSpPr>
          <p:cNvPr id="1048716" name="Rectangle 6"/>
          <p:cNvSpPr>
            <a:spLocks noGrp="1" noChangeArrowheads="1"/>
          </p:cNvSpPr>
          <p:nvPr>
            <p:ph type="sldNum" sz="quarter" idx="12"/>
          </p:nvPr>
        </p:nvSpPr>
        <p:spPr/>
        <p:txBody>
          <a:bodyPr/>
          <a:lstStyle>
            <a:lvl1pPr algn="ctr"/>
          </a:lstStyle>
          <a:p>
            <a:fld id="{CF1380D9-E0BB-484F-BE96-17EE0360769A}" type="slidenum">
              <a:rPr lang="en-US"/>
              <a:pPr/>
              <a:t>‹#›</a:t>
            </a:fld>
            <a:endParaRPr lang="en-US"/>
          </a:p>
        </p:txBody>
      </p:sp>
    </p:spTree>
    <p:extLst>
      <p:ext uri="{BB962C8B-B14F-4D97-AF65-F5344CB8AC3E}">
        <p14:creationId xmlns:p14="http://schemas.microsoft.com/office/powerpoint/2010/main" val="600485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048797"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1048798"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1048799" name="Date Placeholder 3"/>
          <p:cNvSpPr>
            <a:spLocks noGrp="1"/>
          </p:cNvSpPr>
          <p:nvPr>
            <p:ph type="dt" sz="half" idx="10"/>
          </p:nvPr>
        </p:nvSpPr>
        <p:spPr/>
        <p:txBody>
          <a:bodyPr/>
          <a:lstStyle/>
          <a:p>
            <a:fld id="{542AB25A-A13B-4989-8363-FD1E6CE329EA}" type="datetimeFigureOut">
              <a:rPr lang="en-US" smtClean="0"/>
              <a:pPr/>
              <a:t>09/01/2019</a:t>
            </a:fld>
            <a:endParaRPr lang="en-US" dirty="0"/>
          </a:p>
        </p:txBody>
      </p:sp>
      <p:sp>
        <p:nvSpPr>
          <p:cNvPr id="1048800" name="Footer Placeholder 4"/>
          <p:cNvSpPr>
            <a:spLocks noGrp="1"/>
          </p:cNvSpPr>
          <p:nvPr>
            <p:ph type="ftr" sz="quarter" idx="11"/>
          </p:nvPr>
        </p:nvSpPr>
        <p:spPr/>
        <p:txBody>
          <a:bodyPr/>
          <a:lstStyle/>
          <a:p>
            <a:endParaRPr lang="en-US" dirty="0"/>
          </a:p>
        </p:txBody>
      </p:sp>
      <p:sp>
        <p:nvSpPr>
          <p:cNvPr id="1048801" name="Slide Number Placeholder 5"/>
          <p:cNvSpPr>
            <a:spLocks noGrp="1"/>
          </p:cNvSpPr>
          <p:nvPr>
            <p:ph type="sldNum" sz="quarter" idx="12"/>
          </p:nvPr>
        </p:nvSpPr>
        <p:spPr/>
        <p:txBody>
          <a:bodyPr/>
          <a:lstStyle/>
          <a:p>
            <a:fld id="{DD0866FD-DB22-4790-ADFE-1B9BD27DF025}" type="slidenum">
              <a:rPr lang="en-US" smtClean="0"/>
              <a:pPr/>
              <a:t>‹#›</a:t>
            </a:fld>
            <a:endParaRPr lang="en-US" dirty="0"/>
          </a:p>
        </p:txBody>
      </p:sp>
    </p:spTree>
    <p:extLst>
      <p:ext uri="{BB962C8B-B14F-4D97-AF65-F5344CB8AC3E}">
        <p14:creationId xmlns:p14="http://schemas.microsoft.com/office/powerpoint/2010/main" val="130012582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576"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48577"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48578"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r>
              <a:rPr lang="en-US"/>
              <a:t>Confidential - Not to be shared outside of PDO/PDO contractors </a:t>
            </a:r>
          </a:p>
        </p:txBody>
      </p:sp>
      <p:sp>
        <p:nvSpPr>
          <p:cNvPr id="1048579" name="Rectangle 6"/>
          <p:cNvSpPr>
            <a:spLocks noGrp="1" noChangeArrowheads="1"/>
          </p:cNvSpPr>
          <p:nvPr>
            <p:ph type="sldNum" sz="quarter" idx="4"/>
          </p:nvPr>
        </p:nvSpPr>
        <p:spPr bwMode="auto">
          <a:xfrm>
            <a:off x="70104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10281B74-92C0-4899-8AEC-B63DF05B8251}" type="slidenum">
              <a:rPr lang="en-US"/>
              <a:pPr/>
              <a:t>‹#›</a:t>
            </a:fld>
            <a:endParaRPr lang="en-US"/>
          </a:p>
        </p:txBody>
      </p:sp>
      <p:sp>
        <p:nvSpPr>
          <p:cNvPr id="1048580" name="TextBox 6"/>
          <p:cNvSpPr txBox="1"/>
          <p:nvPr/>
        </p:nvSpPr>
        <p:spPr>
          <a:xfrm>
            <a:off x="762000" y="228600"/>
            <a:ext cx="7467600" cy="400050"/>
          </a:xfrm>
          <a:prstGeom prst="rect">
            <a:avLst/>
          </a:prstGeom>
          <a:noFill/>
        </p:spPr>
        <p:txBody>
          <a:bodyPr>
            <a:spAutoFit/>
          </a:bodyPr>
          <a:lstStyle/>
          <a:p>
            <a:r>
              <a:rPr lang="en-US" sz="2000" b="1" i="1" kern="0" dirty="0">
                <a:solidFill>
                  <a:srgbClr val="CCCCFF"/>
                </a:solidFill>
                <a:latin typeface="Arial"/>
                <a:ea typeface="+mj-ea"/>
                <a:cs typeface="Arial"/>
              </a:rPr>
              <a:t>Main contractor name – LTI# - Date of incident</a:t>
            </a:r>
            <a:endParaRPr lang="en-US" dirty="0"/>
          </a:p>
        </p:txBody>
      </p:sp>
      <p:sp>
        <p:nvSpPr>
          <p:cNvPr id="1048581" name="Rectangle 7"/>
          <p:cNvSpPr/>
          <p:nvPr/>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a:lstStyle/>
          <a:p>
            <a:endParaRPr lang="en-US"/>
          </a:p>
        </p:txBody>
      </p:sp>
      <p:pic>
        <p:nvPicPr>
          <p:cNvPr id="2097152" name="Content Placeholder 3" descr="PPT option1.jpg"/>
          <p:cNvPicPr>
            <a:picLocks noChangeAspect="1"/>
          </p:cNvPicPr>
          <p:nvPr/>
        </p:nvPicPr>
        <p:blipFill>
          <a:blip r:embed="rId7" cstate="email"/>
          <a:srcRect/>
          <a:stretch>
            <a:fillRect/>
          </a:stretch>
        </p:blipFill>
        <p:spPr bwMode="auto">
          <a:xfrm>
            <a:off x="-11113" y="0"/>
            <a:ext cx="9155113" cy="6858000"/>
          </a:xfrm>
          <a:prstGeom prst="rect">
            <a:avLst/>
          </a:prstGeom>
          <a:noFill/>
          <a:ln w="9525">
            <a:noFill/>
            <a:miter lim="800000"/>
            <a:headEnd/>
            <a:tailEnd/>
          </a:ln>
        </p:spPr>
      </p:pic>
    </p:spTree>
    <p:extLst>
      <p:ext uri="{BB962C8B-B14F-4D97-AF65-F5344CB8AC3E}">
        <p14:creationId xmlns:p14="http://schemas.microsoft.com/office/powerpoint/2010/main" val="208841946"/>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Lst>
  <p:hf sldNum="0" hdr="0" dt="0"/>
  <p:txStyles>
    <p:titleStyle>
      <a:lvl1pPr algn="ctr" rtl="0" eaLnBrk="0" fontAlgn="base" hangingPunct="0">
        <a:spcBef>
          <a:spcPct val="0"/>
        </a:spcBef>
        <a:spcAft>
          <a:spcPct val="0"/>
        </a:spcAft>
        <a:defRPr sz="2000" i="1">
          <a:solidFill>
            <a:schemeClr val="hlink"/>
          </a:solidFill>
          <a:latin typeface="+mj-lt"/>
          <a:ea typeface="+mj-ea"/>
          <a:cs typeface="+mj-cs"/>
        </a:defRPr>
      </a:lvl1pPr>
      <a:lvl2pPr algn="ctr" rtl="0" eaLnBrk="0" fontAlgn="base" hangingPunct="0">
        <a:spcBef>
          <a:spcPct val="0"/>
        </a:spcBef>
        <a:spcAft>
          <a:spcPct val="0"/>
        </a:spcAft>
        <a:defRPr sz="2000" i="1">
          <a:solidFill>
            <a:schemeClr val="hlink"/>
          </a:solidFill>
          <a:latin typeface="Arial" charset="0"/>
          <a:cs typeface="Arial" charset="0"/>
        </a:defRPr>
      </a:lvl2pPr>
      <a:lvl3pPr algn="ctr" rtl="0" eaLnBrk="0" fontAlgn="base" hangingPunct="0">
        <a:spcBef>
          <a:spcPct val="0"/>
        </a:spcBef>
        <a:spcAft>
          <a:spcPct val="0"/>
        </a:spcAft>
        <a:defRPr sz="2000" i="1">
          <a:solidFill>
            <a:schemeClr val="hlink"/>
          </a:solidFill>
          <a:latin typeface="Arial" charset="0"/>
          <a:cs typeface="Arial" charset="0"/>
        </a:defRPr>
      </a:lvl3pPr>
      <a:lvl4pPr algn="ctr" rtl="0" eaLnBrk="0" fontAlgn="base" hangingPunct="0">
        <a:spcBef>
          <a:spcPct val="0"/>
        </a:spcBef>
        <a:spcAft>
          <a:spcPct val="0"/>
        </a:spcAft>
        <a:defRPr sz="2000" i="1">
          <a:solidFill>
            <a:schemeClr val="hlink"/>
          </a:solidFill>
          <a:latin typeface="Arial" charset="0"/>
          <a:cs typeface="Arial" charset="0"/>
        </a:defRPr>
      </a:lvl4pPr>
      <a:lvl5pPr algn="ctr" rtl="0" eaLnBrk="0" fontAlgn="base" hangingPunct="0">
        <a:spcBef>
          <a:spcPct val="0"/>
        </a:spcBef>
        <a:spcAft>
          <a:spcPct val="0"/>
        </a:spcAft>
        <a:defRPr sz="2000" i="1">
          <a:solidFill>
            <a:schemeClr val="hlink"/>
          </a:solidFill>
          <a:latin typeface="Arial" charset="0"/>
          <a:cs typeface="Arial" charset="0"/>
        </a:defRPr>
      </a:lvl5pPr>
      <a:lvl6pPr marL="457200" algn="ctr" rtl="0" eaLnBrk="0" fontAlgn="base" hangingPunct="0">
        <a:spcBef>
          <a:spcPct val="0"/>
        </a:spcBef>
        <a:spcAft>
          <a:spcPct val="0"/>
        </a:spcAft>
        <a:defRPr sz="2800">
          <a:solidFill>
            <a:schemeClr val="hlink"/>
          </a:solidFill>
          <a:latin typeface="Arial" charset="0"/>
          <a:cs typeface="Arial" charset="0"/>
        </a:defRPr>
      </a:lvl6pPr>
      <a:lvl7pPr marL="914400" algn="ctr" rtl="0" eaLnBrk="0" fontAlgn="base" hangingPunct="0">
        <a:spcBef>
          <a:spcPct val="0"/>
        </a:spcBef>
        <a:spcAft>
          <a:spcPct val="0"/>
        </a:spcAft>
        <a:defRPr sz="2800">
          <a:solidFill>
            <a:schemeClr val="hlink"/>
          </a:solidFill>
          <a:latin typeface="Arial" charset="0"/>
          <a:cs typeface="Arial" charset="0"/>
        </a:defRPr>
      </a:lvl7pPr>
      <a:lvl8pPr marL="1371600" algn="ctr" rtl="0" eaLnBrk="0" fontAlgn="base" hangingPunct="0">
        <a:spcBef>
          <a:spcPct val="0"/>
        </a:spcBef>
        <a:spcAft>
          <a:spcPct val="0"/>
        </a:spcAft>
        <a:defRPr sz="2800">
          <a:solidFill>
            <a:schemeClr val="hlink"/>
          </a:solidFill>
          <a:latin typeface="Arial" charset="0"/>
          <a:cs typeface="Arial" charset="0"/>
        </a:defRPr>
      </a:lvl8pPr>
      <a:lvl9pPr marL="1828800" algn="ctr" rtl="0" eaLnBrk="0" fontAlgn="base" hangingPunct="0">
        <a:spcBef>
          <a:spcPct val="0"/>
        </a:spcBef>
        <a:spcAft>
          <a:spcPct val="0"/>
        </a:spcAft>
        <a:defRPr sz="2800">
          <a:solidFill>
            <a:schemeClr val="hlink"/>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44" name="Text Box 2"/>
          <p:cNvSpPr txBox="1">
            <a:spLocks noChangeArrowheads="1"/>
          </p:cNvSpPr>
          <p:nvPr/>
        </p:nvSpPr>
        <p:spPr bwMode="auto">
          <a:xfrm>
            <a:off x="0" y="762000"/>
            <a:ext cx="5486400" cy="3854901"/>
          </a:xfrm>
          <a:prstGeom prst="rect">
            <a:avLst/>
          </a:prstGeom>
          <a:noFill/>
          <a:ln w="19050">
            <a:noFill/>
            <a:miter lim="800000"/>
            <a:headEnd/>
            <a:tailEnd/>
          </a:ln>
        </p:spPr>
        <p:txBody>
          <a:bodyPr wrap="square">
            <a:spAutoFit/>
          </a:bodyPr>
          <a:lstStyle/>
          <a:p>
            <a:pPr marL="114300" marR="0" lvl="0" indent="-114300" algn="just" defTabSz="914400" rtl="0" eaLnBrk="0" fontAlgn="base" latinLnBrk="0" hangingPunct="0">
              <a:lnSpc>
                <a:spcPct val="100000"/>
              </a:lnSpc>
              <a:spcBef>
                <a:spcPct val="0"/>
              </a:spcBef>
              <a:spcAft>
                <a:spcPct val="0"/>
              </a:spcAft>
              <a:buClrTx/>
              <a:buSzTx/>
              <a:buFontTx/>
              <a:buNone/>
              <a:tabLst/>
              <a:defRPr/>
            </a:pPr>
            <a:r>
              <a:rPr kumimoji="0" lang="en-GB" sz="1200" b="1" i="0" u="none" strike="noStrike" kern="1200" cap="none" spc="0" normalizeH="0" baseline="0" noProof="0" dirty="0">
                <a:ln>
                  <a:noFill/>
                </a:ln>
                <a:solidFill>
                  <a:srgbClr val="333399"/>
                </a:solidFill>
                <a:effectLst/>
                <a:uLnTx/>
                <a:uFillTx/>
                <a:latin typeface="Tahoma" pitchFamily="34" charset="0"/>
                <a:ea typeface="+mn-ea"/>
                <a:cs typeface="+mn-cs"/>
              </a:rPr>
              <a:t>Date:</a:t>
            </a:r>
            <a:r>
              <a:rPr kumimoji="0" lang="en-US" sz="1200" b="1" i="0" u="none" strike="noStrike" kern="1200" cap="none" spc="0" normalizeH="0" baseline="0" noProof="0" dirty="0">
                <a:ln>
                  <a:noFill/>
                </a:ln>
                <a:solidFill>
                  <a:srgbClr val="333399"/>
                </a:solidFill>
                <a:effectLst/>
                <a:uLnTx/>
                <a:uFillTx/>
                <a:latin typeface="Tahoma" pitchFamily="34" charset="0"/>
                <a:ea typeface="+mn-ea"/>
                <a:cs typeface="+mn-cs"/>
              </a:rPr>
              <a:t> 28.07.2018   </a:t>
            </a:r>
            <a:r>
              <a:rPr kumimoji="0" lang="en-US" sz="1200" b="1" i="0" u="none" strike="noStrike" kern="1200" cap="none" spc="0" normalizeH="0" baseline="0" noProof="0" dirty="0" smtClean="0">
                <a:ln>
                  <a:noFill/>
                </a:ln>
                <a:solidFill>
                  <a:srgbClr val="333399"/>
                </a:solidFill>
                <a:effectLst/>
                <a:uLnTx/>
                <a:uFillTx/>
                <a:latin typeface="Tahoma" pitchFamily="34" charset="0"/>
                <a:ea typeface="+mn-ea"/>
                <a:cs typeface="+mn-cs"/>
              </a:rPr>
              <a:t>                                             Incident type: HiPo</a:t>
            </a:r>
            <a:endParaRPr kumimoji="0" lang="en-US" sz="1200" b="1" i="0" u="none" strike="noStrike" kern="1200" cap="none" spc="0" normalizeH="0" baseline="0" noProof="0" dirty="0">
              <a:ln>
                <a:noFill/>
              </a:ln>
              <a:solidFill>
                <a:srgbClr val="333399"/>
              </a:solidFill>
              <a:effectLst/>
              <a:uLnTx/>
              <a:uFillTx/>
              <a:latin typeface="Tahoma" pitchFamily="34" charset="0"/>
              <a:ea typeface="+mn-ea"/>
              <a:cs typeface="+mn-cs"/>
            </a:endParaRPr>
          </a:p>
          <a:p>
            <a:pPr marL="114300" marR="0" lvl="0" indent="-114300" algn="just" defTabSz="914400" rtl="0" eaLnBrk="0" fontAlgn="base" latinLnBrk="0" hangingPunct="0">
              <a:lnSpc>
                <a:spcPct val="100000"/>
              </a:lnSpc>
              <a:spcBef>
                <a:spcPct val="0"/>
              </a:spcBef>
              <a:spcAft>
                <a:spcPct val="0"/>
              </a:spcAft>
              <a:buClrTx/>
              <a:buSzTx/>
              <a:buFontTx/>
              <a:buNone/>
              <a:tabLst/>
              <a:defRPr/>
            </a:pPr>
            <a:endParaRPr kumimoji="0" lang="en-US" sz="1300" b="1" i="0" u="none" strike="noStrike" kern="1200" cap="none" spc="0" normalizeH="0" baseline="0" noProof="0" dirty="0">
              <a:ln>
                <a:noFill/>
              </a:ln>
              <a:solidFill>
                <a:srgbClr val="FF0000"/>
              </a:solidFill>
              <a:effectLst/>
              <a:uLnTx/>
              <a:uFillTx/>
              <a:latin typeface="Tahoma" pitchFamily="34" charset="0"/>
              <a:ea typeface="+mn-ea"/>
              <a:cs typeface="+mn-cs"/>
            </a:endParaRPr>
          </a:p>
          <a:p>
            <a:pPr marL="114300" marR="0" lvl="0" indent="-114300" algn="just"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0000"/>
                </a:solidFill>
                <a:effectLst/>
                <a:uLnTx/>
                <a:uFillTx/>
                <a:latin typeface="Tahoma" pitchFamily="34" charset="0"/>
                <a:ea typeface="+mn-ea"/>
                <a:cs typeface="+mn-cs"/>
              </a:rPr>
              <a:t>What happened?</a:t>
            </a:r>
            <a:endParaRPr kumimoji="0" lang="en-US" sz="1600" b="0" i="0" u="none" strike="noStrike" kern="1200" cap="none" spc="0" normalizeH="0" baseline="0" noProof="0" dirty="0">
              <a:ln>
                <a:noFill/>
              </a:ln>
              <a:solidFill>
                <a:srgbClr val="FF0000"/>
              </a:solidFill>
              <a:effectLst/>
              <a:uLnTx/>
              <a:uFillTx/>
              <a:latin typeface="Tahoma" pitchFamily="34" charset="0"/>
              <a:ea typeface="+mn-ea"/>
              <a:cs typeface="+mn-cs"/>
            </a:endParaRPr>
          </a:p>
          <a:p>
            <a:pPr marL="0" marR="0" lvl="0" indent="0" algn="just" defTabSz="914400" rtl="0" eaLnBrk="0" fontAlgn="base" latinLnBrk="0" hangingPunct="0">
              <a:lnSpc>
                <a:spcPct val="100000"/>
              </a:lnSpc>
              <a:spcBef>
                <a:spcPct val="0"/>
              </a:spcBef>
              <a:spcAft>
                <a:spcPct val="0"/>
              </a:spcAft>
              <a:buClrTx/>
              <a:buSzTx/>
              <a:buFontTx/>
              <a:buNone/>
              <a:tabLst/>
              <a:defRPr/>
            </a:pPr>
            <a:endParaRPr kumimoji="0" lang="en-US" sz="1050" b="0" i="0" u="none" strike="noStrike" kern="1200" cap="none" spc="0" normalizeH="0" baseline="0" noProof="0" dirty="0" smtClean="0">
              <a:ln>
                <a:noFill/>
              </a:ln>
              <a:solidFill>
                <a:srgbClr val="000000"/>
              </a:solidFill>
              <a:effectLst/>
              <a:uLnTx/>
              <a:uFillTx/>
              <a:latin typeface="Arial"/>
              <a:ea typeface="+mn-ea"/>
              <a:cs typeface="Calibri" panose="020F050202020403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defRPr/>
            </a:pPr>
            <a:r>
              <a:rPr kumimoji="0" lang="en-US" sz="1200" b="0" i="0" u="none" strike="noStrike" kern="1200" cap="none" spc="0" normalizeH="0" baseline="0" noProof="0" dirty="0" smtClean="0">
                <a:ln>
                  <a:noFill/>
                </a:ln>
                <a:solidFill>
                  <a:srgbClr val="000000"/>
                </a:solidFill>
                <a:effectLst/>
                <a:uLnTx/>
                <a:uFillTx/>
                <a:latin typeface="Calibri" panose="020F0502020204030204" pitchFamily="34" charset="0"/>
                <a:ea typeface="+mn-ea"/>
                <a:cs typeface="Calibri" panose="020F0502020204030204" pitchFamily="34" charset="0"/>
              </a:rPr>
              <a:t>While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shifting chemical drums from one location to another location in the same yard, the forklift operator did not notice that the helper was in front of his moving forklift and struck the helper by the wooden pallet on the back of his legs that made him fall on the ground and caused injury to both the knees. </a:t>
            </a: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srgbClr val="000000"/>
              </a:solidFill>
              <a:effectLst/>
              <a:uLnTx/>
              <a:uFillTx/>
              <a:latin typeface="Arial" pitchFamily="34"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srgbClr val="000000"/>
              </a:solidFill>
              <a:effectLst/>
              <a:uLnTx/>
              <a:uFillTx/>
              <a:latin typeface="Arial" pitchFamily="34"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srgbClr val="000000"/>
              </a:solidFill>
              <a:effectLst/>
              <a:uLnTx/>
              <a:uFillTx/>
              <a:latin typeface="Arial" pitchFamily="34"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srgbClr val="000000"/>
              </a:solidFill>
              <a:effectLst/>
              <a:uLnTx/>
              <a:uFillTx/>
              <a:latin typeface="Arial" pitchFamily="34"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srgbClr val="000000"/>
              </a:solidFill>
              <a:effectLst/>
              <a:uLnTx/>
              <a:uFillTx/>
              <a:latin typeface="Arial" pitchFamily="34"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600" b="0" i="0" u="none" strike="noStrike" kern="1200" cap="none" spc="0" normalizeH="0" baseline="0" noProof="0" dirty="0">
              <a:ln>
                <a:noFill/>
              </a:ln>
              <a:solidFill>
                <a:srgbClr val="000000"/>
              </a:solidFill>
              <a:effectLst/>
              <a:uLnTx/>
              <a:uFillTx/>
              <a:latin typeface="Arial" charset="0"/>
              <a:ea typeface="+mn-ea"/>
              <a:cs typeface="+mn-cs"/>
            </a:endParaRPr>
          </a:p>
          <a:p>
            <a:pPr marL="114300" marR="0" lvl="0" indent="-114300" algn="just" defTabSz="914400" rtl="0" eaLnBrk="0" fontAlgn="base" latinLnBrk="0" hangingPunct="0">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333399"/>
                </a:solidFill>
                <a:effectLst/>
                <a:uLnTx/>
                <a:uFillTx/>
                <a:latin typeface="Tahoma" pitchFamily="34" charset="0"/>
                <a:ea typeface="+mn-ea"/>
                <a:cs typeface="+mn-cs"/>
              </a:rPr>
              <a:t>Your learning from this incident..</a:t>
            </a:r>
          </a:p>
          <a:p>
            <a:pPr marL="114300" marR="0" lvl="0" indent="-114300" algn="l" defTabSz="914400" rtl="0" eaLnBrk="0" fontAlgn="base" latinLnBrk="0" hangingPunct="0">
              <a:lnSpc>
                <a:spcPct val="100000"/>
              </a:lnSpc>
              <a:spcBef>
                <a:spcPct val="0"/>
              </a:spcBef>
              <a:spcAft>
                <a:spcPct val="0"/>
              </a:spcAft>
              <a:buClrTx/>
              <a:buSzTx/>
              <a:buFontTx/>
              <a:buNone/>
              <a:tabLst/>
              <a:defRPr/>
            </a:pPr>
            <a:endParaRPr kumimoji="0" lang="en-US" sz="1050" b="0" i="0" u="none" strike="noStrike" kern="1200" cap="none" spc="0" normalizeH="0" baseline="0" noProof="0" dirty="0">
              <a:ln>
                <a:noFill/>
              </a:ln>
              <a:solidFill>
                <a:srgbClr val="FF0000"/>
              </a:solidFill>
              <a:effectLst/>
              <a:uLnTx/>
              <a:uFillTx/>
              <a:latin typeface="Arial"/>
              <a:ea typeface="+mn-ea"/>
              <a:cs typeface="Tahoma" pitchFamily="34"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Always to be attentive while operating forklift. </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Pedestrian should practice all round observation before crossing roadways. STOP, CHECK and GO.</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Always drive according to your training.</a:t>
            </a:r>
            <a:endParaRPr kumimoji="0" lang="en-US" sz="1200" b="0" i="0" u="none" strike="sng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endParaRP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 Always use designated walkways </a:t>
            </a:r>
          </a:p>
        </p:txBody>
      </p:sp>
      <p:sp>
        <p:nvSpPr>
          <p:cNvPr id="1048745" name="Text Box 5"/>
          <p:cNvSpPr txBox="1">
            <a:spLocks noChangeArrowheads="1"/>
          </p:cNvSpPr>
          <p:nvPr/>
        </p:nvSpPr>
        <p:spPr bwMode="auto">
          <a:xfrm>
            <a:off x="5838825" y="1219200"/>
            <a:ext cx="1676400" cy="1006475"/>
          </a:xfrm>
          <a:prstGeom prst="rect">
            <a:avLst/>
          </a:prstGeom>
          <a:noFill/>
          <a:ln w="9525">
            <a:noFill/>
            <a:miter lim="800000"/>
            <a:headEnd/>
            <a:tailEnd/>
          </a:ln>
        </p:spPr>
        <p:txBody>
          <a:bodyPr>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endParaRPr kumimoji="0" lang="en-GB" sz="6000" b="0" i="0" u="none" strike="noStrike" kern="1200" cap="none" spc="0" normalizeH="0" baseline="0" noProof="0">
              <a:ln>
                <a:noFill/>
              </a:ln>
              <a:solidFill>
                <a:srgbClr val="FF0000"/>
              </a:solidFill>
              <a:effectLst/>
              <a:uLnTx/>
              <a:uFillTx/>
              <a:latin typeface="Times New Roman" pitchFamily="18" charset="0"/>
              <a:ea typeface="+mn-ea"/>
              <a:cs typeface="+mn-cs"/>
              <a:sym typeface="Webdings" pitchFamily="18" charset="2"/>
            </a:endParaRPr>
          </a:p>
        </p:txBody>
      </p:sp>
      <p:sp>
        <p:nvSpPr>
          <p:cNvPr id="1048746" name="TextBox 16"/>
          <p:cNvSpPr txBox="1">
            <a:spLocks noChangeArrowheads="1"/>
          </p:cNvSpPr>
          <p:nvPr/>
        </p:nvSpPr>
        <p:spPr bwMode="auto">
          <a:xfrm>
            <a:off x="304800" y="4876800"/>
            <a:ext cx="5181600" cy="830997"/>
          </a:xfrm>
          <a:prstGeom prst="rect">
            <a:avLst/>
          </a:prstGeom>
          <a:solidFill>
            <a:srgbClr val="0000FF"/>
          </a:solidFill>
          <a:ln w="38100">
            <a:noFill/>
          </a:ln>
        </p:spPr>
        <p:style>
          <a:lnRef idx="0">
            <a:schemeClr val="accent1"/>
          </a:lnRef>
          <a:fillRef idx="3">
            <a:schemeClr val="accent1"/>
          </a:fillRef>
          <a:effectRef idx="3">
            <a:schemeClr val="accent1"/>
          </a:effectRef>
          <a:fontRef idx="minor">
            <a:schemeClr val="lt1"/>
          </a:fontRef>
        </p:style>
        <p:txBody>
          <a:bodyPr wrap="square">
            <a:spAutoFit/>
          </a:bodyPr>
          <a:lstStyle>
            <a:defPPr>
              <a:defRPr lang="en-US"/>
            </a:defPPr>
            <a:lvl1pPr indent="-114300" algn="ctr">
              <a:lnSpc>
                <a:spcPct val="150000"/>
              </a:lnSpc>
              <a:defRPr sz="1600" b="1">
                <a:solidFill>
                  <a:srgbClr val="FFFF00"/>
                </a:solidFill>
                <a:latin typeface="+mj-lt"/>
                <a:cs typeface="Arial" panose="020B0604020202020204" pitchFamily="34" charset="0"/>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altLang="en-US" dirty="0"/>
              <a:t>Always check your surroundings while working in the yard. </a:t>
            </a:r>
          </a:p>
        </p:txBody>
      </p:sp>
      <p:sp>
        <p:nvSpPr>
          <p:cNvPr id="1048747" name="Text Box 12"/>
          <p:cNvSpPr txBox="1">
            <a:spLocks noChangeArrowheads="1"/>
          </p:cNvSpPr>
          <p:nvPr/>
        </p:nvSpPr>
        <p:spPr bwMode="auto">
          <a:xfrm>
            <a:off x="1219200" y="0"/>
            <a:ext cx="7056438" cy="646113"/>
          </a:xfrm>
          <a:prstGeom prst="rect">
            <a:avLst/>
          </a:prstGeom>
          <a:noFill/>
          <a:ln w="9525">
            <a:noFill/>
            <a:miter lim="800000"/>
            <a:headEnd/>
            <a:tailEnd/>
          </a:ln>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600" b="1" i="0" u="none" strike="noStrike" kern="1200" cap="none" spc="0" normalizeH="0" baseline="0" noProof="0" dirty="0">
                <a:ln>
                  <a:noFill/>
                </a:ln>
                <a:solidFill>
                  <a:srgbClr val="000000"/>
                </a:solidFill>
                <a:effectLst/>
                <a:uLnTx/>
                <a:uFillTx/>
                <a:latin typeface="Arial"/>
                <a:ea typeface="+mn-ea"/>
                <a:cs typeface="+mn-cs"/>
              </a:rPr>
              <a:t>PDO Second Alert</a:t>
            </a:r>
          </a:p>
        </p:txBody>
      </p:sp>
      <p:sp>
        <p:nvSpPr>
          <p:cNvPr id="1048748" name="Footer Placeholder 12"/>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a:ln>
                  <a:noFill/>
                </a:ln>
                <a:solidFill>
                  <a:srgbClr val="000000"/>
                </a:solidFill>
                <a:effectLst/>
                <a:uLnTx/>
                <a:uFillTx/>
                <a:latin typeface="Times New Roman" pitchFamily="18" charset="0"/>
                <a:ea typeface="+mn-ea"/>
                <a:cs typeface="+mn-cs"/>
              </a:rPr>
              <a:t>Confidential - Not to be shared outside of PDO/PDO contractors </a:t>
            </a:r>
          </a:p>
        </p:txBody>
      </p:sp>
      <p:pic>
        <p:nvPicPr>
          <p:cNvPr id="2097161" name="Picture 2"/>
          <p:cNvPicPr>
            <a:picLocks noChangeAspect="1" noChangeArrowheads="1"/>
          </p:cNvPicPr>
          <p:nvPr/>
        </p:nvPicPr>
        <p:blipFill>
          <a:blip r:embed="rId3" cstate="print"/>
          <a:srcRect/>
          <a:stretch>
            <a:fillRect/>
          </a:stretch>
        </p:blipFill>
        <p:spPr bwMode="auto">
          <a:xfrm>
            <a:off x="5791200" y="1066800"/>
            <a:ext cx="3200400" cy="2133600"/>
          </a:xfrm>
          <a:prstGeom prst="rect">
            <a:avLst/>
          </a:prstGeom>
          <a:noFill/>
          <a:ln w="9525">
            <a:noFill/>
            <a:miter lim="800000"/>
            <a:headEnd/>
            <a:tailEnd/>
          </a:ln>
        </p:spPr>
      </p:pic>
      <p:grpSp>
        <p:nvGrpSpPr>
          <p:cNvPr id="97" name="Group 131"/>
          <p:cNvGrpSpPr/>
          <p:nvPr/>
        </p:nvGrpSpPr>
        <p:grpSpPr bwMode="auto">
          <a:xfrm>
            <a:off x="8534400" y="1143000"/>
            <a:ext cx="336550" cy="544513"/>
            <a:chOff x="3504" y="544"/>
            <a:chExt cx="2287" cy="1855"/>
          </a:xfrm>
        </p:grpSpPr>
        <p:sp>
          <p:nvSpPr>
            <p:cNvPr id="1048749" name="Line 129"/>
            <p:cNvSpPr>
              <a:spLocks noChangeShapeType="1"/>
            </p:cNvSpPr>
            <p:nvPr/>
          </p:nvSpPr>
          <p:spPr bwMode="auto">
            <a:xfrm>
              <a:off x="3504" y="568"/>
              <a:ext cx="2287" cy="1831"/>
            </a:xfrm>
            <a:prstGeom prst="line">
              <a:avLst/>
            </a:prstGeom>
            <a:noFill/>
            <a:ln w="133350">
              <a:solidFill>
                <a:srgbClr val="FF00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
          <p:nvSpPr>
            <p:cNvPr id="1048750" name="Line 130"/>
            <p:cNvSpPr>
              <a:spLocks noChangeShapeType="1"/>
            </p:cNvSpPr>
            <p:nvPr/>
          </p:nvSpPr>
          <p:spPr bwMode="auto">
            <a:xfrm flipV="1">
              <a:off x="3528" y="544"/>
              <a:ext cx="2144" cy="1807"/>
            </a:xfrm>
            <a:prstGeom prst="line">
              <a:avLst/>
            </a:prstGeom>
            <a:noFill/>
            <a:ln w="133350">
              <a:solidFill>
                <a:srgbClr val="FF00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grpSp>
      <p:pic>
        <p:nvPicPr>
          <p:cNvPr id="2097162" name="Picture 2"/>
          <p:cNvPicPr>
            <a:picLocks noChangeAspect="1" noChangeArrowheads="1"/>
          </p:cNvPicPr>
          <p:nvPr/>
        </p:nvPicPr>
        <p:blipFill>
          <a:blip r:embed="rId4" cstate="print"/>
          <a:srcRect/>
          <a:stretch>
            <a:fillRect/>
          </a:stretch>
        </p:blipFill>
        <p:spPr bwMode="auto">
          <a:xfrm>
            <a:off x="5715000" y="3657600"/>
            <a:ext cx="3276601" cy="2133600"/>
          </a:xfrm>
          <a:prstGeom prst="rect">
            <a:avLst/>
          </a:prstGeom>
          <a:noFill/>
          <a:ln w="9525">
            <a:noFill/>
            <a:miter lim="800000"/>
            <a:headEnd/>
            <a:tailEnd/>
          </a:ln>
        </p:spPr>
      </p:pic>
      <p:sp>
        <p:nvSpPr>
          <p:cNvPr id="1048751" name="Freeform 132"/>
          <p:cNvSpPr/>
          <p:nvPr/>
        </p:nvSpPr>
        <p:spPr bwMode="auto">
          <a:xfrm>
            <a:off x="8534400" y="4038600"/>
            <a:ext cx="457200" cy="457200"/>
          </a:xfrm>
          <a:custGeom>
            <a:avLst/>
            <a:gdLst>
              <a:gd name="T0" fmla="*/ 0 w 1336"/>
              <a:gd name="T1" fmla="*/ 2147483647 h 888"/>
              <a:gd name="T2" fmla="*/ 2147483647 w 1336"/>
              <a:gd name="T3" fmla="*/ 2147483647 h 888"/>
              <a:gd name="T4" fmla="*/ 2147483647 w 1336"/>
              <a:gd name="T5" fmla="*/ 0 h 888"/>
              <a:gd name="T6" fmla="*/ 0 60000 65536"/>
              <a:gd name="T7" fmla="*/ 0 60000 65536"/>
              <a:gd name="T8" fmla="*/ 0 60000 65536"/>
              <a:gd name="T9" fmla="*/ 0 w 1336"/>
              <a:gd name="T10" fmla="*/ 0 h 888"/>
              <a:gd name="T11" fmla="*/ 1336 w 1336"/>
              <a:gd name="T12" fmla="*/ 888 h 888"/>
            </a:gdLst>
            <a:ahLst/>
            <a:cxnLst>
              <a:cxn ang="T6">
                <a:pos x="T0" y="T1"/>
              </a:cxn>
              <a:cxn ang="T7">
                <a:pos x="T2" y="T3"/>
              </a:cxn>
              <a:cxn ang="T8">
                <a:pos x="T4" y="T5"/>
              </a:cxn>
            </a:cxnLst>
            <a:rect l="T9" t="T10" r="T11" b="T12"/>
            <a:pathLst>
              <a:path w="1336" h="888">
                <a:moveTo>
                  <a:pt x="0" y="600"/>
                </a:moveTo>
                <a:lnTo>
                  <a:pt x="312" y="888"/>
                </a:lnTo>
                <a:lnTo>
                  <a:pt x="1336" y="0"/>
                </a:lnTo>
              </a:path>
            </a:pathLst>
          </a:custGeom>
          <a:noFill/>
          <a:ln w="133350">
            <a:solidFill>
              <a:srgbClr val="00FF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224759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1" name="Group 9"/>
          <p:cNvGrpSpPr/>
          <p:nvPr/>
        </p:nvGrpSpPr>
        <p:grpSpPr bwMode="auto">
          <a:xfrm>
            <a:off x="12700" y="-228600"/>
            <a:ext cx="8920163" cy="990600"/>
            <a:chOff x="9" y="-144"/>
            <a:chExt cx="6087" cy="624"/>
          </a:xfrm>
        </p:grpSpPr>
        <p:sp>
          <p:nvSpPr>
            <p:cNvPr id="1048755" name="Rectangle 8"/>
            <p:cNvSpPr>
              <a:spLocks noChangeArrowheads="1"/>
            </p:cNvSpPr>
            <p:nvPr/>
          </p:nvSpPr>
          <p:spPr bwMode="auto">
            <a:xfrm>
              <a:off x="288" y="144"/>
              <a:ext cx="5184" cy="336"/>
            </a:xfrm>
            <a:prstGeom prst="rect">
              <a:avLst/>
            </a:prstGeom>
            <a:noFill/>
            <a:ln w="9525">
              <a:noFill/>
              <a:miter lim="800000"/>
              <a:headEnd/>
              <a:tailEnd/>
            </a:ln>
          </p:spPr>
          <p:txBody>
            <a:bodyPr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GB" sz="2000" b="0" i="0" u="none" strike="noStrike" kern="1200" cap="none" spc="0" normalizeH="0" baseline="0" noProof="0">
                <a:ln>
                  <a:noFill/>
                </a:ln>
                <a:solidFill>
                  <a:srgbClr val="000000"/>
                </a:solidFill>
                <a:effectLst/>
                <a:uLnTx/>
                <a:uFillTx/>
                <a:latin typeface="Arial" charset="0"/>
                <a:ea typeface="+mn-ea"/>
                <a:cs typeface="+mn-cs"/>
              </a:endParaRPr>
            </a:p>
          </p:txBody>
        </p:sp>
        <p:sp>
          <p:nvSpPr>
            <p:cNvPr id="1048756" name="Text Box 12"/>
            <p:cNvSpPr txBox="1">
              <a:spLocks noChangeArrowheads="1"/>
            </p:cNvSpPr>
            <p:nvPr/>
          </p:nvSpPr>
          <p:spPr bwMode="auto">
            <a:xfrm>
              <a:off x="676" y="0"/>
              <a:ext cx="4815" cy="407"/>
            </a:xfrm>
            <a:prstGeom prst="rect">
              <a:avLst/>
            </a:prstGeom>
            <a:noFill/>
            <a:ln w="9525">
              <a:noFill/>
              <a:miter lim="800000"/>
              <a:headEnd/>
              <a:tailEnd/>
            </a:ln>
          </p:spPr>
          <p:txBody>
            <a:bodyPr>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GB" sz="3600" b="1" i="0" u="none" strike="noStrike" kern="1200" cap="none" spc="0" normalizeH="0" baseline="0" noProof="0" dirty="0">
                  <a:ln>
                    <a:noFill/>
                  </a:ln>
                  <a:solidFill>
                    <a:srgbClr val="000000"/>
                  </a:solidFill>
                  <a:effectLst/>
                  <a:uLnTx/>
                  <a:uFillTx/>
                  <a:latin typeface="Arial"/>
                  <a:ea typeface="+mn-ea"/>
                  <a:cs typeface="+mn-cs"/>
                </a:rPr>
                <a:t>Management self audit </a:t>
              </a:r>
            </a:p>
          </p:txBody>
        </p:sp>
        <p:sp>
          <p:nvSpPr>
            <p:cNvPr id="1048757" name="Text Box 13"/>
            <p:cNvSpPr txBox="1">
              <a:spLocks noChangeArrowheads="1"/>
            </p:cNvSpPr>
            <p:nvPr/>
          </p:nvSpPr>
          <p:spPr bwMode="auto">
            <a:xfrm>
              <a:off x="9" y="0"/>
              <a:ext cx="1144" cy="174"/>
            </a:xfrm>
            <a:prstGeom prst="rect">
              <a:avLst/>
            </a:prstGeom>
            <a:noFill/>
            <a:ln w="19050">
              <a:noFill/>
              <a:miter lim="800000"/>
              <a:headEnd/>
              <a:tailEnd/>
            </a:ln>
          </p:spPr>
          <p:txBody>
            <a:bodyPr>
              <a:spAutoFit/>
            </a:bodyPr>
            <a:lstStyle/>
            <a:p>
              <a:pPr marL="0" marR="0" lvl="0" indent="0" algn="ctr" defTabSz="914400" rtl="0" eaLnBrk="0" fontAlgn="base" latinLnBrk="0" hangingPunct="0">
                <a:lnSpc>
                  <a:spcPct val="100000"/>
                </a:lnSpc>
                <a:spcBef>
                  <a:spcPct val="10000"/>
                </a:spcBef>
                <a:spcAft>
                  <a:spcPct val="0"/>
                </a:spcAft>
                <a:buClrTx/>
                <a:buSzTx/>
                <a:buFontTx/>
                <a:buNone/>
                <a:tabLst/>
                <a:defRPr/>
              </a:pPr>
              <a:endParaRPr kumimoji="0" lang="en-GB" sz="1200" b="1" i="0" u="none" strike="noStrike" kern="1200" cap="none" spc="0" normalizeH="0" baseline="0" noProof="0">
                <a:ln>
                  <a:noFill/>
                </a:ln>
                <a:solidFill>
                  <a:srgbClr val="000000"/>
                </a:solidFill>
                <a:effectLst/>
                <a:uLnTx/>
                <a:uFillTx/>
                <a:latin typeface="Arial" charset="0"/>
                <a:ea typeface="+mn-ea"/>
                <a:cs typeface="+mn-cs"/>
              </a:endParaRPr>
            </a:p>
          </p:txBody>
        </p:sp>
        <p:sp>
          <p:nvSpPr>
            <p:cNvPr id="1048758" name="WordArt 14"/>
            <p:cNvSpPr>
              <a:spLocks noChangeArrowheads="1" noChangeShapeType="1" noTextEdit="1"/>
            </p:cNvSpPr>
            <p:nvPr/>
          </p:nvSpPr>
          <p:spPr bwMode="auto">
            <a:xfrm>
              <a:off x="5448" y="-144"/>
              <a:ext cx="648" cy="576"/>
            </a:xfrm>
            <a:prstGeom prst="rect">
              <a:avLst/>
            </a:prstGeom>
          </p:spPr>
          <p:txBody>
            <a:bodyPr spcFirstLastPara="1" wrap="none" fromWordArt="1">
              <a:prstTxWarp prst="textArchDown">
                <a:avLst>
                  <a:gd name="adj" fmla="val 0"/>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3600" b="0" i="0" u="none" strike="noStrike" kern="10" cap="none" spc="0" normalizeH="0" baseline="0" noProof="0">
                <a:ln w="9525">
                  <a:solidFill>
                    <a:srgbClr val="000000"/>
                  </a:solidFill>
                  <a:round/>
                  <a:headEnd/>
                  <a:tailEnd/>
                </a:ln>
                <a:solidFill>
                  <a:srgbClr val="000000"/>
                </a:solidFill>
                <a:effectLst/>
                <a:uLnTx/>
                <a:uFillTx/>
                <a:latin typeface="Arial"/>
                <a:ea typeface="+mn-ea"/>
                <a:cs typeface="Arial"/>
              </a:endParaRPr>
            </a:p>
          </p:txBody>
        </p:sp>
      </p:grpSp>
      <p:sp>
        <p:nvSpPr>
          <p:cNvPr id="1048759" name="Rectangle 8"/>
          <p:cNvSpPr>
            <a:spLocks noChangeArrowheads="1"/>
          </p:cNvSpPr>
          <p:nvPr/>
        </p:nvSpPr>
        <p:spPr bwMode="auto">
          <a:xfrm>
            <a:off x="52358" y="838200"/>
            <a:ext cx="6043642" cy="307777"/>
          </a:xfrm>
          <a:prstGeom prst="rect">
            <a:avLst/>
          </a:prstGeom>
          <a:noFill/>
          <a:ln w="9525">
            <a:noFill/>
            <a:miter lim="800000"/>
            <a:headEnd/>
            <a:tailEnd/>
          </a:ln>
        </p:spPr>
        <p:txBody>
          <a:bodyPr wrap="none">
            <a:spAutoFit/>
          </a:bodyPr>
          <a:lstStyle/>
          <a:p>
            <a:pPr marL="114300" marR="0" lvl="0" indent="-114300" algn="just" defTabSz="914400" rtl="0" eaLnBrk="0" fontAlgn="base" latinLnBrk="0" hangingPunct="0">
              <a:lnSpc>
                <a:spcPct val="100000"/>
              </a:lnSpc>
              <a:spcBef>
                <a:spcPct val="0"/>
              </a:spcBef>
              <a:spcAft>
                <a:spcPct val="0"/>
              </a:spcAft>
              <a:buClrTx/>
              <a:buSzTx/>
              <a:buFontTx/>
              <a:buNone/>
              <a:tabLst/>
              <a:defRPr/>
            </a:pPr>
            <a:r>
              <a:rPr kumimoji="0" lang="en-GB" sz="1400" b="1" i="0" u="none" strike="noStrike" kern="1200" cap="none" spc="0" normalizeH="0" baseline="0" noProof="0" dirty="0">
                <a:ln>
                  <a:noFill/>
                </a:ln>
                <a:solidFill>
                  <a:srgbClr val="333399"/>
                </a:solidFill>
                <a:effectLst/>
                <a:uLnTx/>
                <a:uFillTx/>
                <a:latin typeface="Tahoma" pitchFamily="34" charset="0"/>
                <a:ea typeface="+mn-ea"/>
                <a:cs typeface="+mn-cs"/>
              </a:rPr>
              <a:t>Date:</a:t>
            </a:r>
            <a:r>
              <a:rPr kumimoji="0" lang="en-US" sz="1400" b="1" i="0" u="none" strike="noStrike" kern="1200" cap="none" spc="0" normalizeH="0" baseline="0" noProof="0" dirty="0">
                <a:ln>
                  <a:noFill/>
                </a:ln>
                <a:solidFill>
                  <a:srgbClr val="333399"/>
                </a:solidFill>
                <a:effectLst/>
                <a:uLnTx/>
                <a:uFillTx/>
                <a:latin typeface="Tahoma" pitchFamily="34" charset="0"/>
                <a:ea typeface="+mn-ea"/>
                <a:cs typeface="+mn-cs"/>
              </a:rPr>
              <a:t> 28.07.2018                                           </a:t>
            </a:r>
            <a:r>
              <a:rPr kumimoji="0" lang="en-US" sz="1400" b="1" i="0" u="none" strike="noStrike" kern="1200" cap="none" spc="0" normalizeH="0" baseline="0" noProof="0" dirty="0" smtClean="0">
                <a:ln>
                  <a:noFill/>
                </a:ln>
                <a:solidFill>
                  <a:srgbClr val="333399"/>
                </a:solidFill>
                <a:effectLst/>
                <a:uLnTx/>
                <a:uFillTx/>
                <a:latin typeface="Tahoma" pitchFamily="34" charset="0"/>
                <a:ea typeface="+mn-ea"/>
                <a:cs typeface="+mn-cs"/>
              </a:rPr>
              <a:t>   </a:t>
            </a:r>
            <a:r>
              <a:rPr kumimoji="0" lang="en-US" sz="1400" b="1" i="0" u="none" strike="noStrike" kern="1200" cap="none" spc="0" normalizeH="0" baseline="0" noProof="0" dirty="0">
                <a:ln>
                  <a:noFill/>
                </a:ln>
                <a:solidFill>
                  <a:srgbClr val="333399"/>
                </a:solidFill>
                <a:effectLst/>
                <a:uLnTx/>
                <a:uFillTx/>
                <a:latin typeface="Tahoma" pitchFamily="34" charset="0"/>
                <a:ea typeface="+mn-ea"/>
                <a:cs typeface="+mn-cs"/>
              </a:rPr>
              <a:t>Incident type: HiPo</a:t>
            </a:r>
          </a:p>
        </p:txBody>
      </p:sp>
      <p:sp>
        <p:nvSpPr>
          <p:cNvPr id="1048760" name="Footer Placeholder 9"/>
          <p:cNvSpPr>
            <a:spLocks noGrp="1"/>
          </p:cNvSpPr>
          <p:nvPr>
            <p:ph type="ftr" sz="quarter" idx="11"/>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400" b="0" i="0" u="none" strike="noStrike" kern="1200" cap="none" spc="0" normalizeH="0" baseline="0" noProof="0">
                <a:ln>
                  <a:noFill/>
                </a:ln>
                <a:solidFill>
                  <a:srgbClr val="000000"/>
                </a:solidFill>
                <a:effectLst/>
                <a:uLnTx/>
                <a:uFillTx/>
                <a:latin typeface="Times New Roman" pitchFamily="18" charset="0"/>
                <a:ea typeface="+mn-ea"/>
                <a:cs typeface="+mn-cs"/>
              </a:rPr>
              <a:t>Confidential - Not to be shared outside of PDO/PDO contractors </a:t>
            </a:r>
          </a:p>
        </p:txBody>
      </p:sp>
      <p:sp>
        <p:nvSpPr>
          <p:cNvPr id="1048761" name="Text Box 2"/>
          <p:cNvSpPr txBox="1">
            <a:spLocks noChangeArrowheads="1"/>
          </p:cNvSpPr>
          <p:nvPr/>
        </p:nvSpPr>
        <p:spPr bwMode="auto">
          <a:xfrm>
            <a:off x="152400" y="1222921"/>
            <a:ext cx="8762999" cy="2585323"/>
          </a:xfrm>
          <a:prstGeom prst="rect">
            <a:avLst/>
          </a:prstGeom>
          <a:noFill/>
          <a:ln w="19050">
            <a:noFill/>
            <a:miter lim="800000"/>
            <a:headEnd/>
            <a:tailEnd/>
          </a:ln>
        </p:spPr>
        <p:txBody>
          <a:bodyPr wrap="square">
            <a:spAutoFit/>
          </a:bodyPr>
          <a:lstStyle/>
          <a:p>
            <a:pPr marL="0" marR="0" lvl="0" indent="0" algn="just" defTabSz="914400" rtl="0" eaLnBrk="1" fontAlgn="base" latinLnBrk="0" hangingPunct="1">
              <a:lnSpc>
                <a:spcPct val="100000"/>
              </a:lnSpc>
              <a:spcBef>
                <a:spcPct val="50000"/>
              </a:spcBef>
              <a:spcAft>
                <a:spcPct val="0"/>
              </a:spcAft>
              <a:buClrTx/>
              <a:buSzTx/>
              <a:buFontTx/>
              <a:buNone/>
              <a:tabLst/>
              <a:defRPr/>
            </a:pPr>
            <a:endParaRPr kumimoji="0" lang="en-US" sz="600" b="0" i="0" u="none" strike="noStrike" kern="1200" cap="none" spc="0" normalizeH="0" baseline="0" noProof="0" dirty="0">
              <a:ln>
                <a:noFill/>
              </a:ln>
              <a:solidFill>
                <a:srgbClr val="000000"/>
              </a:solidFill>
              <a:effectLst/>
              <a:uLnTx/>
              <a:uFillTx/>
              <a:latin typeface="Arial" charset="0"/>
              <a:ea typeface="+mn-ea"/>
              <a:cs typeface="+mn-cs"/>
            </a:endParaRPr>
          </a:p>
          <a:p>
            <a:pPr marL="173038" marR="0" lvl="0" indent="-173038" algn="l" defTabSz="914400" rtl="0" eaLnBrk="1" fontAlgn="base" latinLnBrk="0" hangingPunct="1">
              <a:lnSpc>
                <a:spcPct val="100000"/>
              </a:lnSpc>
              <a:spcBef>
                <a:spcPct val="0"/>
              </a:spcBef>
              <a:spcAft>
                <a:spcPct val="0"/>
              </a:spcAft>
              <a:buClrTx/>
              <a:buSzTx/>
              <a:buFontTx/>
              <a:buNone/>
              <a:tabLst/>
              <a:defRPr/>
            </a:pPr>
            <a:endParaRPr kumimoji="0" lang="en-US" sz="600" b="0" i="0" u="none" strike="noStrike" kern="1200" cap="none" spc="0" normalizeH="0" baseline="0" noProof="0" dirty="0">
              <a:ln>
                <a:noFill/>
              </a:ln>
              <a:solidFill>
                <a:srgbClr val="000000"/>
              </a:solidFill>
              <a:effectLst/>
              <a:uLnTx/>
              <a:uFillTx/>
              <a:latin typeface="Arial"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0000"/>
                </a:solidFill>
                <a:effectLst/>
                <a:uLnTx/>
                <a:uFillTx/>
                <a:latin typeface="Tahoma" pitchFamily="34" charset="0"/>
                <a:ea typeface="+mn-ea"/>
                <a:cs typeface="+mn-cs"/>
              </a:rPr>
              <a:t>As a learning from this incident </a:t>
            </a:r>
            <a:r>
              <a:rPr kumimoji="0" lang="en-US" sz="1600" b="1" i="0" u="none" strike="noStrike" kern="1200" cap="none" spc="0" normalizeH="0" baseline="0" noProof="0" dirty="0" smtClean="0">
                <a:ln>
                  <a:noFill/>
                </a:ln>
                <a:solidFill>
                  <a:srgbClr val="FF0000"/>
                </a:solidFill>
                <a:effectLst/>
                <a:uLnTx/>
                <a:uFillTx/>
                <a:latin typeface="Tahoma" pitchFamily="34" charset="0"/>
                <a:ea typeface="+mn-ea"/>
                <a:cs typeface="+mn-cs"/>
              </a:rPr>
              <a:t>and to </a:t>
            </a:r>
            <a:r>
              <a:rPr kumimoji="0" lang="en-US" sz="1600" b="1" i="0" u="none" strike="noStrike" kern="1200" cap="none" spc="0" normalizeH="0" baseline="0" noProof="0" dirty="0">
                <a:ln>
                  <a:noFill/>
                </a:ln>
                <a:solidFill>
                  <a:srgbClr val="FF0000"/>
                </a:solidFill>
                <a:effectLst/>
                <a:uLnTx/>
                <a:uFillTx/>
                <a:latin typeface="Tahoma" pitchFamily="34" charset="0"/>
                <a:ea typeface="+mn-ea"/>
                <a:cs typeface="+mn-cs"/>
              </a:rPr>
              <a:t>ensure continual improvement all contract</a:t>
            </a:r>
          </a:p>
          <a:p>
            <a:pPr marL="342900" marR="0" lvl="0" indent="-34290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FF0000"/>
                </a:solidFill>
                <a:effectLst/>
                <a:uLnTx/>
                <a:uFillTx/>
                <a:latin typeface="Tahoma" pitchFamily="34" charset="0"/>
                <a:ea typeface="+mn-ea"/>
                <a:cs typeface="+mn-cs"/>
              </a:rPr>
              <a:t>managers must review their HSE HEMP against the questions asked below        </a:t>
            </a: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600" b="1" i="0" u="none" strike="noStrike" kern="1200" cap="none" spc="0" normalizeH="0" baseline="0" noProof="0" dirty="0">
              <a:ln>
                <a:noFill/>
              </a:ln>
              <a:solidFill>
                <a:srgbClr val="FF0000"/>
              </a:solidFill>
              <a:effectLst/>
              <a:uLnTx/>
              <a:uFillTx/>
              <a:latin typeface="Tahoma" pitchFamily="34"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0000FF"/>
                </a:solidFill>
                <a:effectLst/>
                <a:uLnTx/>
                <a:uFillTx/>
                <a:latin typeface="Tahoma" pitchFamily="34" charset="0"/>
                <a:ea typeface="+mn-ea"/>
                <a:cs typeface="+mn-cs"/>
              </a:rPr>
              <a:t>Confirm the following:</a:t>
            </a:r>
          </a:p>
          <a:p>
            <a:pPr marL="342900" marR="0" lvl="0" indent="-342900" algn="l" defTabSz="914400" rtl="0" eaLnBrk="1" fontAlgn="base" latinLnBrk="0" hangingPunct="1">
              <a:lnSpc>
                <a:spcPct val="100000"/>
              </a:lnSpc>
              <a:spcBef>
                <a:spcPct val="0"/>
              </a:spcBef>
              <a:spcAft>
                <a:spcPct val="0"/>
              </a:spcAft>
              <a:buClrTx/>
              <a:buSzTx/>
              <a:buFontTx/>
              <a:buNone/>
              <a:tabLst/>
              <a:defRPr/>
            </a:pPr>
            <a:endParaRPr kumimoji="0" lang="en-US" sz="1600" b="1" i="0" u="none" strike="noStrike" kern="1200" cap="none" spc="0" normalizeH="0" baseline="0" noProof="0" dirty="0">
              <a:ln>
                <a:noFill/>
              </a:ln>
              <a:solidFill>
                <a:srgbClr val="0000FF"/>
              </a:solidFill>
              <a:effectLst/>
              <a:uLnTx/>
              <a:uFillTx/>
              <a:latin typeface="Tahoma" pitchFamily="34"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r>
              <a:rPr kumimoji="0" lang="en-US" sz="1400" b="0" i="0" u="none" strike="noStrike" kern="1200" cap="none" spc="0" normalizeH="0" baseline="0" noProof="0" dirty="0">
                <a:ln>
                  <a:noFill/>
                </a:ln>
                <a:solidFill>
                  <a:srgbClr val="0000FF"/>
                </a:solidFill>
                <a:effectLst/>
                <a:uLnTx/>
                <a:uFillTx/>
                <a:latin typeface="Calibri" panose="020F0502020204030204" pitchFamily="34" charset="0"/>
                <a:ea typeface="+mn-ea"/>
                <a:cs typeface="+mn-cs"/>
              </a:rPr>
              <a:t>Do you ensure adequate segregation for moving plant and pedestrians? </a:t>
            </a: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endParaRPr kumimoji="0" lang="en-US" sz="1400" b="0" i="0" u="none" strike="noStrike" kern="1200" cap="none" spc="0" normalizeH="0" baseline="0" noProof="0" dirty="0">
              <a:ln>
                <a:noFill/>
              </a:ln>
              <a:solidFill>
                <a:srgbClr val="0000FF"/>
              </a:solidFill>
              <a:effectLst/>
              <a:uLnTx/>
              <a:uFillTx/>
              <a:latin typeface="Calibri" panose="020F0502020204030204" pitchFamily="34"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r>
              <a:rPr kumimoji="0" lang="en-US" sz="1400" b="0" i="0" u="none" strike="noStrike" kern="1200" cap="none" spc="0" normalizeH="0" baseline="0" noProof="0" dirty="0">
                <a:ln>
                  <a:noFill/>
                </a:ln>
                <a:solidFill>
                  <a:srgbClr val="0000FF"/>
                </a:solidFill>
                <a:effectLst/>
                <a:uLnTx/>
                <a:uFillTx/>
                <a:latin typeface="Calibri" panose="020F0502020204030204" pitchFamily="34" charset="0"/>
                <a:ea typeface="+mn-ea"/>
                <a:cs typeface="+mn-cs"/>
              </a:rPr>
              <a:t>Do you ensure supervisors are conducting safety observations?</a:t>
            </a: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endParaRPr kumimoji="0" lang="en-US" sz="1400" b="0" i="0" u="none" strike="noStrike" kern="1200" cap="none" spc="0" normalizeH="0" baseline="0" noProof="0" dirty="0">
              <a:ln>
                <a:noFill/>
              </a:ln>
              <a:solidFill>
                <a:srgbClr val="0000FF"/>
              </a:solidFill>
              <a:effectLst/>
              <a:uLnTx/>
              <a:uFillTx/>
              <a:latin typeface="Calibri" panose="020F0502020204030204" pitchFamily="34" charset="0"/>
              <a:ea typeface="+mn-ea"/>
              <a:cs typeface="+mn-cs"/>
            </a:endParaRPr>
          </a:p>
          <a:p>
            <a:pPr marL="342900" marR="0" lvl="0" indent="-342900" algn="l" defTabSz="914400" rtl="0" eaLnBrk="1" fontAlgn="base" latinLnBrk="0" hangingPunct="1">
              <a:lnSpc>
                <a:spcPct val="100000"/>
              </a:lnSpc>
              <a:spcBef>
                <a:spcPct val="0"/>
              </a:spcBef>
              <a:spcAft>
                <a:spcPct val="0"/>
              </a:spcAft>
              <a:buClrTx/>
              <a:buSzTx/>
              <a:buFont typeface="+mj-lt"/>
              <a:buAutoNum type="arabicPeriod"/>
              <a:tabLst/>
              <a:defRPr/>
            </a:pPr>
            <a:r>
              <a:rPr kumimoji="0" lang="en-US" sz="1400" b="0" i="0" u="none" strike="noStrike" kern="1200" cap="none" spc="0" normalizeH="0" baseline="0" noProof="0" dirty="0">
                <a:ln>
                  <a:noFill/>
                </a:ln>
                <a:solidFill>
                  <a:srgbClr val="0000FF"/>
                </a:solidFill>
                <a:effectLst/>
                <a:uLnTx/>
                <a:uFillTx/>
                <a:latin typeface="Calibri" panose="020F0502020204030204" pitchFamily="34" charset="0"/>
                <a:ea typeface="+mn-ea"/>
                <a:cs typeface="+mn-cs"/>
              </a:rPr>
              <a:t>Does your HEMP cover the hazards of inattentive or distraction whilst operating forklift</a:t>
            </a:r>
            <a:r>
              <a:rPr kumimoji="0" lang="en-US" sz="1400" b="0" i="0" u="none" strike="noStrike" kern="1200" cap="none" spc="0" normalizeH="0" baseline="0" noProof="0" dirty="0" smtClean="0">
                <a:ln>
                  <a:noFill/>
                </a:ln>
                <a:solidFill>
                  <a:srgbClr val="0000FF"/>
                </a:solidFill>
                <a:effectLst/>
                <a:uLnTx/>
                <a:uFillTx/>
                <a:latin typeface="Calibri" panose="020F0502020204030204" pitchFamily="34" charset="0"/>
                <a:ea typeface="+mn-ea"/>
                <a:cs typeface="+mn-cs"/>
              </a:rPr>
              <a:t>?</a:t>
            </a:r>
            <a:endParaRPr kumimoji="0" lang="en-US" sz="1400" b="0" i="0" u="none" strike="noStrike" kern="1200" cap="none" spc="0" normalizeH="0" baseline="0" noProof="0" dirty="0">
              <a:ln>
                <a:noFill/>
              </a:ln>
              <a:solidFill>
                <a:srgbClr val="0000FF"/>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283674622"/>
      </p:ext>
    </p:extLst>
  </p:cSld>
  <p:clrMapOvr>
    <a:masterClrMapping/>
  </p:clrMapOvr>
</p:sld>
</file>

<file path=ppt/theme/theme1.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Arial"/>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Image" ma:contentTypeID="0x0101009148F5A04DDD49CBA7127AADA5FB792B00AADE34325A8B49CDA8BB4DB53328F214009C4067D375EDA046866D1CFD34BA6725" ma:contentTypeVersion="4" ma:contentTypeDescription="Upload an image." ma:contentTypeScope="" ma:versionID="5568808217e8896a20d35b78a187a54b">
  <xsd:schema xmlns:xsd="http://www.w3.org/2001/XMLSchema" xmlns:xs="http://www.w3.org/2001/XMLSchema" xmlns:p="http://schemas.microsoft.com/office/2006/metadata/properties" xmlns:ns1="http://schemas.microsoft.com/sharepoint/v3" xmlns:ns2="4880E4F8-4B7D-4BDD-91E3-E10D47036ECA" xmlns:ns3="http://schemas.microsoft.com/sharepoint/v3/fields" xmlns:ns4="4880e4f8-4b7d-4bdd-91e3-e10d47036eca" xmlns:ns5="9d51eac6-a7d5-47f5-a119-63d146adb134" targetNamespace="http://schemas.microsoft.com/office/2006/metadata/properties" ma:root="true" ma:fieldsID="95b9b289a8e8f4d106e4c69b136198e4" ns1:_="" ns2:_="" ns3:_="" ns4:_="" ns5:_="">
    <xsd:import namespace="http://schemas.microsoft.com/sharepoint/v3"/>
    <xsd:import namespace="4880E4F8-4B7D-4BDD-91E3-E10D47036ECA"/>
    <xsd:import namespace="http://schemas.microsoft.com/sharepoint/v3/fields"/>
    <xsd:import namespace="4880e4f8-4b7d-4bdd-91e3-e10d47036eca"/>
    <xsd:import namespace="9d51eac6-a7d5-47f5-a119-63d146adb134"/>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4:Language" minOccurs="0"/>
                <xsd:element ref="ns4:DocId" minOccurs="0"/>
                <xsd:element ref="ns5: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Path" ma:hidden="true" ma:list="Docs" ma:internalName="FileRef" ma:readOnly="true" ma:showField="FullUrl">
      <xsd:simpleType>
        <xsd:restriction base="dms:Lookup"/>
      </xsd:simpleType>
    </xsd:element>
    <xsd:element name="File_x0020_Type" ma:index="9" nillable="true" ma:displayName="File Type" ma:hidden="true" ma:internalName="File_x0020_Type" ma:readOnly="true">
      <xsd:simpleType>
        <xsd:restriction base="dms:Text"/>
      </xsd:simpleType>
    </xsd:element>
    <xsd:element name="HTML_x0020_File_x0020_Type" ma:index="10" nillable="true" ma:displayName="HTML File Type" ma:hidden="true" ma:internalName="HTML_x0020_File_x0020_Type" ma:readOnly="true">
      <xsd:simpleType>
        <xsd:restriction base="dms:Text"/>
      </xsd:simpleType>
    </xsd:element>
    <xsd:element name="FSObjType" ma:index="11" nillable="true" ma:displayName="Item Type" ma:hidden="true" ma:list="Docs" ma:internalName="FSObjType" ma:readOnly="true" ma:showField="FSType">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ThumbnailExists" ma:index="18" nillable="true" ma:displayName="Thumbnail Exists" ma:default="FALSE" ma:hidden="true" ma:internalName="ThumbnailExists" ma:readOnly="true">
      <xsd:simpleType>
        <xsd:restriction base="dms:Boolean"/>
      </xsd:simpleType>
    </xsd:element>
    <xsd:element name="PreviewExists" ma:index="19" nillable="true" ma:displayName="Preview Exists" ma:default="FALSE" ma:hidden="true" ma:internalName="PreviewExists" ma:readOnly="true">
      <xsd:simpleType>
        <xsd:restriction base="dms:Boolean"/>
      </xsd:simpleType>
    </xsd:element>
    <xsd:element name="ImageWidth" ma:index="20" nillable="true" ma:displayName="Width" ma:internalName="ImageWidth" ma:readOnly="true">
      <xsd:simpleType>
        <xsd:restriction base="dms:Unknown"/>
      </xsd:simpleType>
    </xsd:element>
    <xsd:element name="ImageHeight" ma:index="22" nillable="true" ma:displayName="Height" ma:internalName="ImageHeight" ma:readOnly="true">
      <xsd:simpleType>
        <xsd:restriction base="dms:Unknown"/>
      </xsd:simpleType>
    </xsd:element>
    <xsd:element name="ImageCreateDate" ma:index="25" nillable="true" ma:displayName="Date Picture Taken"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Copyright"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80e4f8-4b7d-4bdd-91e3-e10d47036eca" elementFormDefault="qualified">
    <xsd:import namespace="http://schemas.microsoft.com/office/2006/documentManagement/types"/>
    <xsd:import namespace="http://schemas.microsoft.com/office/infopath/2007/PartnerControls"/>
    <xsd:element name="Language" ma:index="27" nillable="true" ma:displayName="Language" ma:default="English 1" ma:format="Dropdown" ma:internalName="Language">
      <xsd:simpleType>
        <xsd:restriction base="dms:Choice">
          <xsd:enumeration value="English"/>
          <xsd:enumeration value="Arabic"/>
          <xsd:enumeration value="Hindi"/>
          <xsd:enumeration value="English 1"/>
          <xsd:enumeration value="English 2"/>
          <xsd:enumeration value="Arabic 1"/>
          <xsd:enumeration value="Arabic 2"/>
          <xsd:enumeration value="Hindi 1"/>
          <xsd:enumeration value="Hindi 2"/>
          <xsd:enumeration value="Malayalam 1"/>
          <xsd:enumeration value="Malayalam 2"/>
        </xsd:restriction>
      </xsd:simpleType>
    </xsd:element>
    <xsd:element name="DocId" ma:index="28" nillable="true" ma:displayName="DocId" ma:list="{9de017a3-70b4-41a0-b3a1-4f7a098545da}" ma:internalName="DocId" ma:showField="ID" ma:web="9d51eac6-a7d5-47f5-a119-63d146adb134">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9d51eac6-a7d5-47f5-a119-63d146adb134" elementFormDefault="qualified">
    <xsd:import namespace="http://schemas.microsoft.com/office/2006/documentManagement/types"/>
    <xsd:import namespace="http://schemas.microsoft.com/office/infopath/2007/PartnerControls"/>
    <xsd:element name="SharedWithUsers" ma:index="2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Author"/>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ma:index="23" ma:displayName="Comments"/>
        <xsd:element name="keywords" minOccurs="0" maxOccurs="1" type="xsd:string" ma:index="14"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anguage xmlns="4880e4f8-4b7d-4bdd-91e3-e10d47036eca">English 1</Language>
    <DocId xmlns="4880e4f8-4b7d-4bdd-91e3-e10d47036eca">92089</DocId>
    <ImageCreateDate xmlns="4880E4F8-4B7D-4BDD-91E3-E10D47036ECA" xsi:nil="true"/>
    <wic_System_Copyright xmlns="http://schemas.microsoft.com/sharepoint/v3/fields" xsi:nil="true"/>
  </documentManagement>
</p:properties>
</file>

<file path=customXml/itemProps1.xml><?xml version="1.0" encoding="utf-8"?>
<ds:datastoreItem xmlns:ds="http://schemas.openxmlformats.org/officeDocument/2006/customXml" ds:itemID="{29162758-2A4F-47C2-B5F5-018D158A239A}"/>
</file>

<file path=customXml/itemProps2.xml><?xml version="1.0" encoding="utf-8"?>
<ds:datastoreItem xmlns:ds="http://schemas.openxmlformats.org/officeDocument/2006/customXml" ds:itemID="{38408ED7-04CF-46B2-8A74-27393A94D8FB}"/>
</file>

<file path=customXml/itemProps3.xml><?xml version="1.0" encoding="utf-8"?>
<ds:datastoreItem xmlns:ds="http://schemas.openxmlformats.org/officeDocument/2006/customXml" ds:itemID="{6CA85926-B398-420D-99D1-B8DFB1B47959}"/>
</file>

<file path=docProps/app.xml><?xml version="1.0" encoding="utf-8"?>
<Properties xmlns="http://schemas.openxmlformats.org/officeDocument/2006/extended-properties" xmlns:vt="http://schemas.openxmlformats.org/officeDocument/2006/docPropsVTypes">
  <TotalTime>118</TotalTime>
  <Words>427</Words>
  <Application>Microsoft Office PowerPoint</Application>
  <PresentationFormat>On-screen Show (4:3)</PresentationFormat>
  <Paragraphs>53</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Tahoma</vt:lpstr>
      <vt:lpstr>Times New Roman</vt:lpstr>
      <vt:lpstr>Webdings</vt:lpstr>
      <vt:lpstr>Wingdings</vt:lpstr>
      <vt:lpstr>1_Default Design</vt:lpstr>
      <vt:lpstr>PowerPoint Presentation</vt:lpstr>
      <vt:lpstr>PowerPoint Presentation</vt:lpstr>
    </vt:vector>
  </TitlesOfParts>
  <Company>PDO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MU61323</dc:creator>
  <cp:lastModifiedBy>Harthy, Sami MSE34</cp:lastModifiedBy>
  <cp:revision>40</cp:revision>
  <dcterms:created xsi:type="dcterms:W3CDTF">2016-03-28T05:48:29Z</dcterms:created>
  <dcterms:modified xsi:type="dcterms:W3CDTF">2019-01-09T07:06:34Z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0x0101009148F5A04DDD49CBA7127AADA5FB792B00AADE34325A8B49CDA8BB4DB53328F214009C4067D375EDA046866D1CFD34BA6725</vt:lpwstr>
  </property>
</Properties>
</file>